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47" d="100"/>
          <a:sy n="47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52096"/>
            <a:ext cx="4320480" cy="5760640"/>
          </a:xfrm>
        </p:spPr>
        <p:txBody>
          <a:bodyPr/>
          <a:lstStyle/>
          <a:p>
            <a:pPr algn="ctr"/>
            <a:r>
              <a:rPr lang="ru-RU" sz="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Туполев       Андрей Николаевич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Великий авиаконструктор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России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888432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3610744" cy="5789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</a:rPr>
              <a:t>КБ Туполева после Второй мировой войны разработало и выпустило новую модель — реактивный бомбардировщик Ту-16.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Он </a:t>
            </a:r>
            <a:r>
              <a:rPr lang="ru-RU" sz="2400" dirty="0">
                <a:latin typeface="Century Gothic" panose="020B0502020202020204" pitchFamily="34" charset="0"/>
              </a:rPr>
              <a:t>был способен развивать скорость более 1000 км/ч. Также появился первый отечественный реактивный гражданский самолёт — Ту-104.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28" y="392128"/>
            <a:ext cx="4663415" cy="6205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92422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</a:rPr>
              <a:t>В 1957 году был разработан турбовинтовой межконтинентальный пассажирский самолёт Ту-114.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3931"/>
            <a:ext cx="7848872" cy="4727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7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56443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</a:rPr>
              <a:t>Член ЦИК СССР. Депутат Верховного Совета СССР (1950-72 гг.).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48872" cy="4837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1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186808" cy="5940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Century Gothic" panose="020B0502020202020204" pitchFamily="34" charset="0"/>
              </a:rPr>
              <a:t>До последних дней своей жизни Туполев сохранял твердую память и ясное сознание, всем интересовался и участвовал в важнейших делах своего ОКБ. Беседуя в больнице МГТС 22 декабря 1972-го года с навестившими его сыном и дочерью, восьмидесятичетырехлетний Андрей Николаевич Туполев смеялся и шутил, строил планы о поездке в Крым. Когда поздно вечером они ушли, он заснул и больше не проснулся.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106788" cy="5724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59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976664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35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896544" cy="3329455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Андре́й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Никола́евич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Ту́полев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29 </a:t>
            </a:r>
            <a:r>
              <a:rPr lang="ru-RU" sz="2400" dirty="0">
                <a:latin typeface="Century Gothic" panose="020B0502020202020204" pitchFamily="34" charset="0"/>
              </a:rPr>
              <a:t>октября(10 ноября) 1888 года, с. </a:t>
            </a:r>
            <a:r>
              <a:rPr lang="ru-RU" sz="2400" dirty="0" err="1">
                <a:latin typeface="Century Gothic" panose="020B0502020202020204" pitchFamily="34" charset="0"/>
              </a:rPr>
              <a:t>Пустомазово</a:t>
            </a:r>
            <a:r>
              <a:rPr lang="ru-RU" sz="2400" dirty="0">
                <a:latin typeface="Century Gothic" panose="020B0502020202020204" pitchFamily="34" charset="0"/>
              </a:rPr>
              <a:t> Кимрского района Тверской области, — 23 декабря 1972 года, г. </a:t>
            </a:r>
            <a:r>
              <a:rPr lang="ru-RU" sz="2400" dirty="0" smtClean="0">
                <a:latin typeface="Century Gothic" panose="020B0502020202020204" pitchFamily="34" charset="0"/>
              </a:rPr>
              <a:t>Москва</a:t>
            </a:r>
            <a:endParaRPr lang="ru-RU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— </a:t>
            </a:r>
            <a:r>
              <a:rPr lang="ru-RU" sz="2400" dirty="0">
                <a:latin typeface="Century Gothic" panose="020B0502020202020204" pitchFamily="34" charset="0"/>
              </a:rPr>
              <a:t>русский и советский авиаконструктор, академик </a:t>
            </a:r>
            <a:r>
              <a:rPr lang="ru-RU" sz="2400" dirty="0" smtClean="0">
                <a:latin typeface="Century Gothic" panose="020B0502020202020204" pitchFamily="34" charset="0"/>
              </a:rPr>
              <a:t>АН СССР</a:t>
            </a:r>
            <a:r>
              <a:rPr lang="ru-RU" sz="2400" dirty="0">
                <a:latin typeface="Century Gothic" panose="020B0502020202020204" pitchFamily="34" charset="0"/>
              </a:rPr>
              <a:t>. Генерал-полковник-инженер (1968).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marL="4835525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Герой Труда (1926). Трижды Герой Социалистического Труда (1945, 1957, 1972).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88432" cy="5184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Высшее образование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4308475" indent="365125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В </a:t>
            </a:r>
            <a:r>
              <a:rPr lang="ru-RU" sz="2400" dirty="0">
                <a:latin typeface="Century Gothic" panose="020B0502020202020204" pitchFamily="34" charset="0"/>
              </a:rPr>
              <a:t>1908 году поступил в Императорское Московское техническое училище (позднее МВТУ</a:t>
            </a:r>
            <a:r>
              <a:rPr lang="ru-RU" sz="2400" dirty="0" smtClean="0">
                <a:latin typeface="Century Gothic" panose="020B0502020202020204" pitchFamily="34" charset="0"/>
              </a:rPr>
              <a:t>). </a:t>
            </a:r>
            <a:r>
              <a:rPr lang="ru-RU" sz="2400" dirty="0">
                <a:latin typeface="Century Gothic" panose="020B0502020202020204" pitchFamily="34" charset="0"/>
              </a:rPr>
              <a:t>С 1909 года — член воздухоплавательного кружка. Участвовал в постройке планёра, на котором самостоятельно совершил первый полет (</a:t>
            </a:r>
            <a:r>
              <a:rPr lang="ru-RU" sz="2400" dirty="0" smtClean="0">
                <a:latin typeface="Century Gothic" panose="020B0502020202020204" pitchFamily="34" charset="0"/>
              </a:rPr>
              <a:t>1910).</a:t>
            </a:r>
          </a:p>
          <a:p>
            <a:pPr marL="0" indent="0">
              <a:buNone/>
            </a:pP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4392488" cy="6309320"/>
          </a:xfrm>
        </p:spPr>
        <p:txBody>
          <a:bodyPr>
            <a:normAutofit/>
          </a:bodyPr>
          <a:lstStyle/>
          <a:p>
            <a:pPr marL="0" indent="263525">
              <a:buNone/>
            </a:pPr>
            <a:r>
              <a:rPr lang="ru-RU" sz="2400" dirty="0">
                <a:latin typeface="Century Gothic" panose="020B0502020202020204" pitchFamily="34" charset="0"/>
              </a:rPr>
              <a:t>В 1911 году успешная учёба и активная научная деятельность прервались, когда за участие в нелегальном распространении литературы он был арестован и в административном порядке выслан из Москвы. Только накануне Первой мировой войны ему удалось вернуться в училище, которое он с отличием окончил в 1918 году.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703687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3"/>
            <a:ext cx="8712968" cy="2088231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Профессиональная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деятельность</a:t>
            </a:r>
          </a:p>
          <a:p>
            <a:pPr marL="0" indent="0">
              <a:buNone/>
            </a:pPr>
            <a:r>
              <a:rPr lang="ru-RU" sz="2300" dirty="0" smtClean="0">
                <a:latin typeface="Century Gothic" panose="020B0502020202020204" pitchFamily="34" charset="0"/>
              </a:rPr>
              <a:t>В </a:t>
            </a:r>
            <a:r>
              <a:rPr lang="ru-RU" sz="2300" dirty="0">
                <a:latin typeface="Century Gothic" panose="020B0502020202020204" pitchFamily="34" charset="0"/>
              </a:rPr>
              <a:t>1916—1918 годах Туполев участвовал в работах первого в России авиационного расчётного бюро; </a:t>
            </a:r>
            <a:r>
              <a:rPr lang="ru-RU" sz="2400" dirty="0">
                <a:latin typeface="Century Gothic" panose="020B0502020202020204" pitchFamily="34" charset="0"/>
              </a:rPr>
              <a:t>конструировал первые </a:t>
            </a:r>
            <a:endParaRPr lang="ru-RU" sz="2300" dirty="0" smtClean="0">
              <a:latin typeface="Century Gothic" panose="020B0502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132496" cy="4330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272527"/>
            <a:ext cx="345638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Century Gothic" panose="020B0502020202020204" pitchFamily="34" charset="0"/>
              </a:rPr>
              <a:t>аэродинамические </a:t>
            </a:r>
            <a:r>
              <a:rPr lang="ru-RU" sz="2300" dirty="0">
                <a:latin typeface="Century Gothic" panose="020B0502020202020204" pitchFamily="34" charset="0"/>
              </a:rPr>
              <a:t>трубы в училище. В 1918—1936 годах являлся членом коллегии и заместителем начальника института по опытному цельнометаллическому самолётостроению. 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49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21 </a:t>
            </a:r>
            <a:r>
              <a:rPr lang="ru-RU" sz="2400" dirty="0">
                <a:latin typeface="Century Gothic" panose="020B0502020202020204" pitchFamily="34" charset="0"/>
              </a:rPr>
              <a:t>октября 1937 года А. Н. Туполев был арестован по обвинению во вредительстве, принадлежности к контрреволюционной организации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</a:rPr>
              <a:t>28 мая 1940 года приговорён ВКВС СССР к 15 годам ИТЛ. Его обвинили в создании вредительской организации, передававшей чертежи самолетов иностранной разведке. Именно, 5 января 1936г. приказом НКОП Туполев </a:t>
            </a:r>
            <a:r>
              <a:rPr lang="ru-RU" sz="2400" dirty="0" smtClean="0">
                <a:latin typeface="Century Gothic" panose="020B0502020202020204" pitchFamily="34" charset="0"/>
              </a:rPr>
              <a:t>назначается </a:t>
            </a:r>
            <a:r>
              <a:rPr lang="ru-RU" sz="2400" dirty="0">
                <a:latin typeface="Century Gothic" panose="020B0502020202020204" pitchFamily="34" charset="0"/>
              </a:rPr>
              <a:t>первым заместителем и главным инженером ГУ НКОП. В том же году в США была направлена делегация работников авиапромышленности для закупки оборудования и лицензий. Руководителями делегации были назначены Туполев (ПГУ) и Харламов (ЦАГИ).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9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469086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Century Gothic" panose="020B0502020202020204" pitchFamily="34" charset="0"/>
              </a:rPr>
              <a:t>Первый раз он посетил Германию и США в 1930г, когда был начальником АГОС по вопросу дирижаблестроения. На этот раз путь делегации проходил через Францию, где была осмотрена продукция французской авиапромышленности</a:t>
            </a:r>
            <a:r>
              <a:rPr lang="ru-RU" sz="2200" dirty="0" smtClean="0">
                <a:latin typeface="Century Gothic" panose="020B0502020202020204" pitchFamily="34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Century Gothic" panose="020B0502020202020204" pitchFamily="34" charset="0"/>
              </a:rPr>
              <a:t>В результате поездки были закуплены лицензии на производство самолетов </a:t>
            </a:r>
            <a:r>
              <a:rPr lang="ru-RU" sz="2200" dirty="0" err="1">
                <a:latin typeface="Century Gothic" panose="020B0502020202020204" pitchFamily="34" charset="0"/>
              </a:rPr>
              <a:t>Валти</a:t>
            </a:r>
            <a:r>
              <a:rPr lang="ru-RU" sz="2200" dirty="0">
                <a:latin typeface="Century Gothic" panose="020B0502020202020204" pitchFamily="34" charset="0"/>
              </a:rPr>
              <a:t> V—IА, </a:t>
            </a:r>
            <a:r>
              <a:rPr lang="ru-RU" sz="2200" dirty="0" err="1">
                <a:latin typeface="Century Gothic" panose="020B0502020202020204" pitchFamily="34" charset="0"/>
              </a:rPr>
              <a:t>Консолидейтед</a:t>
            </a:r>
            <a:r>
              <a:rPr lang="ru-RU" sz="2200" dirty="0">
                <a:latin typeface="Century Gothic" panose="020B0502020202020204" pitchFamily="34" charset="0"/>
              </a:rPr>
              <a:t> PBY-1 </a:t>
            </a:r>
            <a:r>
              <a:rPr lang="ru-RU" sz="2200" dirty="0" smtClean="0">
                <a:latin typeface="Century Gothic" panose="020B0502020202020204" pitchFamily="34" charset="0"/>
              </a:rPr>
              <a:t>и </a:t>
            </a:r>
            <a:r>
              <a:rPr lang="ru-RU" sz="2200" dirty="0">
                <a:latin typeface="Century Gothic" panose="020B0502020202020204" pitchFamily="34" charset="0"/>
              </a:rPr>
              <a:t>истребитель фирмы Северского 2РА, который не соответствовал нормам прочности принятой в ВВС РККА.</a:t>
            </a:r>
            <a:endParaRPr lang="ru-RU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910161" cy="504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69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В июле 1941 года от дальнейшего отбытия наказания был освобождён со снятием судимости. Туполев был полностью реабилитирован 9 апреля 1955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3"/>
            <a:ext cx="720080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3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В 1925 году Андрей Николаевич создал цельнометаллический двухмоторный самолёт ТБ-1, который </a:t>
            </a:r>
            <a:r>
              <a:rPr lang="ru-RU" sz="2400" dirty="0" smtClean="0">
                <a:latin typeface="Century Gothic" panose="020B0502020202020204" pitchFamily="34" charset="0"/>
              </a:rPr>
              <a:t>считался </a:t>
            </a:r>
            <a:r>
              <a:rPr lang="ru-RU" sz="2400" dirty="0">
                <a:latin typeface="Century Gothic" panose="020B0502020202020204" pitchFamily="34" charset="0"/>
              </a:rPr>
              <a:t>одним из лучших в мире бомбардировщиков.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</a:rPr>
              <a:t>В </a:t>
            </a:r>
            <a:r>
              <a:rPr lang="ru-RU" sz="2400" dirty="0">
                <a:latin typeface="Century Gothic" panose="020B0502020202020204" pitchFamily="34" charset="0"/>
              </a:rPr>
              <a:t>1932 году был сконструирован усовершенствованный самолёт ТБ-3, с помощью которого в 1937 году была осуществлена высадка экспедиции на Северном полюсе.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</a:rPr>
              <a:t>Также </a:t>
            </a:r>
            <a:r>
              <a:rPr lang="ru-RU" sz="2400" dirty="0">
                <a:latin typeface="Century Gothic" panose="020B0502020202020204" pitchFamily="34" charset="0"/>
              </a:rPr>
              <a:t>в 1932 году под руководством Туполева бригадой П. О. Сухого был сконструирован самолет </a:t>
            </a:r>
            <a:r>
              <a:rPr lang="ru-RU" sz="2400" dirty="0" smtClean="0">
                <a:latin typeface="Century Gothic" panose="020B0502020202020204" pitchFamily="34" charset="0"/>
              </a:rPr>
              <a:t>АНТ-25. 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В </a:t>
            </a:r>
            <a:r>
              <a:rPr lang="ru-RU" sz="2400" dirty="0">
                <a:latin typeface="Century Gothic" panose="020B0502020202020204" pitchFamily="34" charset="0"/>
              </a:rPr>
              <a:t>1934 году появился многомоторный самолёт модели «Максим Горький».</a:t>
            </a:r>
          </a:p>
        </p:txBody>
      </p:sp>
    </p:spTree>
    <p:extLst>
      <p:ext uri="{BB962C8B-B14F-4D97-AF65-F5344CB8AC3E}">
        <p14:creationId xmlns:p14="http://schemas.microsoft.com/office/powerpoint/2010/main" val="2658776671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TC101859866[[fn=Макрос]]</Template>
  <TotalTime>176</TotalTime>
  <Words>562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Macro</vt:lpstr>
      <vt:lpstr>Туполев       Андрей Николаевич     Великий авиаконструктор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Туполев Андрей Николаевич   – Великий авиаконструктор  России</dc:title>
  <dc:creator>Mari_Moscow</dc:creator>
  <cp:lastModifiedBy>Мария</cp:lastModifiedBy>
  <cp:revision>14</cp:revision>
  <dcterms:created xsi:type="dcterms:W3CDTF">2013-10-08T17:53:32Z</dcterms:created>
  <dcterms:modified xsi:type="dcterms:W3CDTF">2013-11-15T04:01:49Z</dcterms:modified>
</cp:coreProperties>
</file>