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4"/>
  </p:notesMasterIdLst>
  <p:handoutMasterIdLst>
    <p:handoutMasterId r:id="rId15"/>
  </p:handoutMasterIdLst>
  <p:sldIdLst>
    <p:sldId id="334" r:id="rId2"/>
    <p:sldId id="729" r:id="rId3"/>
    <p:sldId id="674" r:id="rId4"/>
    <p:sldId id="699" r:id="rId5"/>
    <p:sldId id="682" r:id="rId6"/>
    <p:sldId id="727" r:id="rId7"/>
    <p:sldId id="735" r:id="rId8"/>
    <p:sldId id="738" r:id="rId9"/>
    <p:sldId id="737" r:id="rId10"/>
    <p:sldId id="695" r:id="rId11"/>
    <p:sldId id="739" r:id="rId12"/>
    <p:sldId id="418" r:id="rId13"/>
  </p:sldIdLst>
  <p:sldSz cx="9144000" cy="6858000" type="screen4x3"/>
  <p:notesSz cx="6858000" cy="9144000"/>
  <p:defaultTextStyle>
    <a:defPPr>
      <a:defRPr lang="ru-RU"/>
    </a:defPPr>
    <a:lvl1pPr algn="r" rtl="0" fontAlgn="base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FF"/>
    <a:srgbClr val="FFFFCC"/>
    <a:srgbClr val="DDDDDD"/>
    <a:srgbClr val="CCECFF"/>
    <a:srgbClr val="CCCCFF"/>
    <a:srgbClr val="FFCC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11" autoAdjust="0"/>
    <p:restoredTop sz="99857" autoAdjust="0"/>
  </p:normalViewPr>
  <p:slideViewPr>
    <p:cSldViewPr snapToObjects="1">
      <p:cViewPr varScale="1">
        <p:scale>
          <a:sx n="114" d="100"/>
          <a:sy n="114" d="100"/>
        </p:scale>
        <p:origin x="118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C602FD77-923F-409F-AEE0-CC808BB6E039}" type="datetimeFigureOut">
              <a:rPr lang="ru-RU"/>
              <a:pPr>
                <a:defRPr/>
              </a:pPr>
              <a:t>24.08.22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F4A5C1E4-D2B5-436F-9A30-37539656AE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96175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47653594-B664-48B3-9019-FBE9E386FBA2}" type="datetimeFigureOut">
              <a:rPr lang="ru-RU"/>
              <a:pPr>
                <a:defRPr/>
              </a:pPr>
              <a:t>24.08.22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0065525C-943C-4701-8D2C-432AB9BC14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56791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>
              <a:defRPr/>
            </a:pPr>
            <a:fld id="{DAF55900-681B-4307-81E9-02534B2F4DCB}" type="slidenum">
              <a:rPr lang="ru-RU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pPr>
                <a:defRPr/>
              </a:pPr>
              <a:t>5</a:t>
            </a:fld>
            <a:endParaRPr lang="ru-RU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Верхний колонтитул 5"/>
          <p:cNvSpPr txBox="1">
            <a:spLocks noGrp="1"/>
          </p:cNvSpPr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ru-RU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>
              <a:defRPr/>
            </a:pPr>
            <a:fld id="{2310557F-3AEE-4FA4-BE45-9CC0E928B803}" type="slidenum">
              <a:rPr lang="ru-RU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pPr>
                <a:defRPr/>
              </a:pPr>
              <a:t>6</a:t>
            </a:fld>
            <a:endParaRPr lang="ru-RU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Верхний колонтитул 5"/>
          <p:cNvSpPr txBox="1">
            <a:spLocks noGrp="1"/>
          </p:cNvSpPr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pPr algn="l">
              <a:defRPr/>
            </a:pPr>
            <a:endParaRPr lang="ru-RU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>
              <a:defRPr/>
            </a:pPr>
            <a:fld id="{2310557F-3AEE-4FA4-BE45-9CC0E928B803}" type="slidenum">
              <a:rPr lang="ru-RU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pPr>
                <a:defRPr/>
              </a:pPr>
              <a:t>7</a:t>
            </a:fld>
            <a:endParaRPr lang="ru-RU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Верхний колонтитул 5"/>
          <p:cNvSpPr txBox="1">
            <a:spLocks noGrp="1"/>
          </p:cNvSpPr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pPr algn="l">
              <a:defRPr/>
            </a:pPr>
            <a:endParaRPr lang="ru-RU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>
              <a:defRPr/>
            </a:pPr>
            <a:fld id="{2310557F-3AEE-4FA4-BE45-9CC0E928B803}" type="slidenum">
              <a:rPr lang="ru-RU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pPr>
                <a:defRPr/>
              </a:pPr>
              <a:t>8</a:t>
            </a:fld>
            <a:endParaRPr lang="ru-RU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Верхний колонтитул 5"/>
          <p:cNvSpPr txBox="1">
            <a:spLocks noGrp="1"/>
          </p:cNvSpPr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pPr algn="l">
              <a:defRPr/>
            </a:pPr>
            <a:endParaRPr lang="ru-RU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>
              <a:defRPr/>
            </a:pPr>
            <a:fld id="{2310557F-3AEE-4FA4-BE45-9CC0E928B803}" type="slidenum">
              <a:rPr lang="ru-RU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pPr>
                <a:defRPr/>
              </a:pPr>
              <a:t>9</a:t>
            </a:fld>
            <a:endParaRPr lang="ru-RU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Верхний колонтитул 5"/>
          <p:cNvSpPr txBox="1">
            <a:spLocks noGrp="1"/>
          </p:cNvSpPr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pPr algn="l">
              <a:defRPr/>
            </a:pPr>
            <a:endParaRPr lang="ru-RU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>
              <a:defRPr/>
            </a:pPr>
            <a:fld id="{17BB4B25-4620-4223-A447-04E1ABAD5123}" type="slidenum">
              <a:rPr lang="ru-RU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pPr>
                <a:defRPr/>
              </a:pPr>
              <a:t>10</a:t>
            </a:fld>
            <a:endParaRPr lang="ru-RU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Верхний колонтитул 5"/>
          <p:cNvSpPr txBox="1">
            <a:spLocks noGrp="1"/>
          </p:cNvSpPr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pPr algn="l">
              <a:defRPr/>
            </a:pPr>
            <a:endParaRPr lang="ru-RU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>
              <a:defRPr/>
            </a:pPr>
            <a:fld id="{17BB4B25-4620-4223-A447-04E1ABAD5123}" type="slidenum">
              <a:rPr lang="ru-RU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pPr>
                <a:defRPr/>
              </a:pPr>
              <a:t>11</a:t>
            </a:fld>
            <a:endParaRPr lang="ru-RU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Верхний колонтитул 5"/>
          <p:cNvSpPr txBox="1">
            <a:spLocks noGrp="1"/>
          </p:cNvSpPr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pPr algn="l">
              <a:defRPr/>
            </a:pPr>
            <a:endParaRPr lang="ru-RU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C7F174-991A-436E-8FA4-4CDD4F6B7585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37939-48C8-4352-B2DC-630CF5E6AA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12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28E96-6156-4632-ABEE-A56CE920D8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513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0B0A4-7887-4885-A5E4-60F7956201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291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05996-17F2-487E-88F6-19485FCD7A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47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BEDF9-890C-48B9-8730-6C86D0B4FA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80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18D47-605F-4E5F-BA49-AA19711CCC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113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153D9-0328-4D03-8019-13D6F7A4F2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004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C3B67-216F-4949-A516-55B4997C35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209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7AA42-800E-4FD1-BBBC-603F6D0B79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567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433EF-B215-4F92-8908-C1D410802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951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1914E-3C7D-47F9-BA43-ED2A726304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664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CE683AD-A591-4C39-82CC-8F2B576D0A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emer3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0"/>
            <a:ext cx="9144000" cy="68929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AutoShape 8"/>
          <p:cNvSpPr>
            <a:spLocks noChangeArrowheads="1"/>
          </p:cNvSpPr>
          <p:nvPr/>
        </p:nvSpPr>
        <p:spPr bwMode="auto">
          <a:xfrm>
            <a:off x="787400" y="5786438"/>
            <a:ext cx="7767638" cy="857250"/>
          </a:xfrm>
          <a:prstGeom prst="ribbon2">
            <a:avLst>
              <a:gd name="adj1" fmla="val 28477"/>
              <a:gd name="adj2" fmla="val 60315"/>
            </a:avLst>
          </a:prstGeom>
          <a:gradFill rotWithShape="1">
            <a:gsLst>
              <a:gs pos="0">
                <a:srgbClr val="4D0808"/>
              </a:gs>
              <a:gs pos="14999">
                <a:srgbClr val="FF0300"/>
              </a:gs>
              <a:gs pos="27499">
                <a:srgbClr val="FF7A00"/>
              </a:gs>
              <a:gs pos="50000">
                <a:srgbClr val="FFF200"/>
              </a:gs>
              <a:gs pos="72501">
                <a:srgbClr val="FF7A00"/>
              </a:gs>
              <a:gs pos="85001">
                <a:srgbClr val="FF0300"/>
              </a:gs>
              <a:gs pos="100000">
                <a:srgbClr val="4D0808"/>
              </a:gs>
            </a:gsLst>
            <a:lin ang="5400000" scaled="1"/>
          </a:gradFill>
          <a:ln w="19050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wrap="none" lIns="91427" tIns="45713" rIns="91427" bIns="45713" anchor="ctr"/>
          <a:lstStyle/>
          <a:p>
            <a:pPr algn="ctr">
              <a:spcBef>
                <a:spcPct val="0"/>
              </a:spcBef>
              <a:defRPr/>
            </a:pPr>
            <a:r>
              <a:rPr lang="ru-RU" sz="1800" b="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2"/>
                </a:solidFill>
                <a:latin typeface="Arial Black" pitchFamily="34" charset="0"/>
              </a:rPr>
              <a:t>1 сентября 2022</a:t>
            </a:r>
            <a:r>
              <a:rPr lang="en-US" sz="1800" b="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2"/>
                </a:solidFill>
                <a:latin typeface="Arial Black" pitchFamily="34" charset="0"/>
              </a:rPr>
              <a:t> </a:t>
            </a:r>
            <a:r>
              <a:rPr lang="ru-RU" sz="1800" b="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2"/>
                </a:solidFill>
                <a:latin typeface="Arial Black" pitchFamily="34" charset="0"/>
              </a:rPr>
              <a:t>года</a:t>
            </a:r>
          </a:p>
        </p:txBody>
      </p:sp>
      <p:sp>
        <p:nvSpPr>
          <p:cNvPr id="2052" name="Rectangle 7"/>
          <p:cNvSpPr>
            <a:spLocks noChangeArrowheads="1"/>
          </p:cNvSpPr>
          <p:nvPr/>
        </p:nvSpPr>
        <p:spPr bwMode="auto">
          <a:xfrm>
            <a:off x="540841" y="851756"/>
            <a:ext cx="803275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i="1" dirty="0">
                <a:solidFill>
                  <a:srgbClr val="FF0000"/>
                </a:solidFill>
                <a:latin typeface="Arial" charset="0"/>
              </a:rPr>
              <a:t>Всероссийский урок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i="1" dirty="0">
                <a:solidFill>
                  <a:srgbClr val="FF0000"/>
                </a:solidFill>
                <a:latin typeface="Arial" charset="0"/>
              </a:rPr>
              <a:t>по Основам безопасности жизнедеятельности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i="1" dirty="0">
                <a:solidFill>
                  <a:srgbClr val="FF0000"/>
                </a:solidFill>
                <a:latin typeface="Arial" charset="0"/>
              </a:rPr>
              <a:t>по теме: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800" i="1" dirty="0">
                <a:latin typeface="Arial" charset="0"/>
              </a:rPr>
              <a:t>«</a:t>
            </a:r>
            <a:r>
              <a:rPr lang="ru-RU" sz="2800" i="1" dirty="0">
                <a:latin typeface="Times New Roman"/>
                <a:ea typeface="Times New Roman"/>
              </a:rPr>
              <a:t>Подготовка детей к действиям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sz="2800" i="1" dirty="0">
                <a:latin typeface="Times New Roman"/>
                <a:ea typeface="Times New Roman"/>
              </a:rPr>
              <a:t>в условиях различного рода экстремальных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sz="2800" i="1" dirty="0">
                <a:latin typeface="Times New Roman"/>
                <a:ea typeface="Times New Roman"/>
              </a:rPr>
              <a:t>и опасных ситуаций, в том числе в местах массового пребывания людей, адаптации после летних каникул</a:t>
            </a:r>
            <a:r>
              <a:rPr lang="ru-RU" altLang="ru-RU" sz="2800" i="1" dirty="0">
                <a:latin typeface="Arial" charset="0"/>
              </a:rPr>
              <a:t>»</a:t>
            </a:r>
            <a:endParaRPr lang="ru-RU" altLang="ru-RU" sz="2400" i="1" dirty="0">
              <a:solidFill>
                <a:srgbClr val="0070C0"/>
              </a:solidFill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 descr="L:\Материал на открытый урок 03.09.2018\ГРОЗА 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4863"/>
            <a:ext cx="9140825" cy="605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9"/>
          <p:cNvSpPr>
            <a:spLocks noChangeArrowheads="1"/>
          </p:cNvSpPr>
          <p:nvPr/>
        </p:nvSpPr>
        <p:spPr bwMode="auto">
          <a:xfrm>
            <a:off x="-3175" y="396875"/>
            <a:ext cx="9144000" cy="7461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88" tIns="45560" rIns="91088" bIns="45560" anchor="ctr"/>
          <a:lstStyle>
            <a:lvl1pPr algn="l" defTabSz="65246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defTabSz="652463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defTabSz="652463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defTabSz="652463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defTabSz="652463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i="1" dirty="0">
                <a:latin typeface="Arial" charset="0"/>
              </a:rPr>
              <a:t>Действия при грозе:</a:t>
            </a:r>
            <a:endParaRPr lang="ru-RU" altLang="ru-RU" sz="2800" i="1" dirty="0">
              <a:latin typeface="Arial" charset="0"/>
            </a:endParaRPr>
          </a:p>
        </p:txBody>
      </p:sp>
      <p:sp>
        <p:nvSpPr>
          <p:cNvPr id="13619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1088" tIns="45560" rIns="89669" bIns="4556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5400000">
            <a:off x="129137" y="-42862"/>
            <a:ext cx="275124" cy="53975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8100" algn="ctr">
            <a:noFill/>
            <a:miter lim="800000"/>
            <a:headEnd/>
            <a:tailEnd type="none" w="lg" len="lg"/>
          </a:ln>
          <a:effectLst>
            <a:outerShdw dist="76200" dir="5400000" algn="ctr" rotWithShape="0">
              <a:schemeClr val="bg2">
                <a:alpha val="50000"/>
              </a:schemeClr>
            </a:outerShdw>
          </a:effectLst>
        </p:spPr>
        <p:txBody>
          <a:bodyPr rot="10800000" vert="eaVert" lIns="0" tIns="0" rIns="0" bIns="0" anchor="ctr">
            <a:spAutoFit/>
          </a:bodyPr>
          <a:lstStyle/>
          <a:p>
            <a:pPr algn="ctr">
              <a:defRPr/>
            </a:pPr>
            <a:r>
              <a:rPr lang="ru-RU" sz="9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</a:rPr>
              <a:t>10</a:t>
            </a: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352425" y="793"/>
            <a:ext cx="87915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i="1" dirty="0">
                <a:solidFill>
                  <a:schemeClr val="bg1"/>
                </a:solidFill>
                <a:latin typeface="Arial" charset="0"/>
              </a:rPr>
              <a:t>Главное управление МЧС России по Краснодарскому краю 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9"/>
          <p:cNvSpPr>
            <a:spLocks noChangeArrowheads="1"/>
          </p:cNvSpPr>
          <p:nvPr/>
        </p:nvSpPr>
        <p:spPr bwMode="auto">
          <a:xfrm>
            <a:off x="-3175" y="396875"/>
            <a:ext cx="9144000" cy="7461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88" tIns="45560" rIns="91088" bIns="45560" anchor="ctr"/>
          <a:lstStyle>
            <a:lvl1pPr algn="l" defTabSz="65246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defTabSz="652463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defTabSz="652463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defTabSz="652463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defTabSz="652463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i="1" dirty="0">
                <a:latin typeface="Arial" charset="0"/>
              </a:rPr>
              <a:t>Действия при лавине:</a:t>
            </a:r>
            <a:endParaRPr lang="ru-RU" altLang="ru-RU" sz="2800" i="1" dirty="0">
              <a:latin typeface="Arial" charset="0"/>
            </a:endParaRPr>
          </a:p>
        </p:txBody>
      </p:sp>
      <p:sp>
        <p:nvSpPr>
          <p:cNvPr id="13619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1088" tIns="45560" rIns="89669" bIns="4556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5400000">
            <a:off x="129137" y="-42862"/>
            <a:ext cx="275124" cy="53975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8100" algn="ctr">
            <a:noFill/>
            <a:miter lim="800000"/>
            <a:headEnd/>
            <a:tailEnd type="none" w="lg" len="lg"/>
          </a:ln>
          <a:effectLst>
            <a:outerShdw dist="76200" dir="5400000" algn="ctr" rotWithShape="0">
              <a:schemeClr val="bg2">
                <a:alpha val="50000"/>
              </a:schemeClr>
            </a:outerShdw>
          </a:effectLst>
        </p:spPr>
        <p:txBody>
          <a:bodyPr rot="10800000" vert="eaVert" lIns="0" tIns="0" rIns="0" bIns="0" anchor="ctr">
            <a:spAutoFit/>
          </a:bodyPr>
          <a:lstStyle/>
          <a:p>
            <a:pPr algn="ctr">
              <a:defRPr/>
            </a:pPr>
            <a:r>
              <a:rPr lang="ru-RU" sz="9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</a:rPr>
              <a:t>11</a:t>
            </a:r>
            <a:endParaRPr lang="ru-RU" sz="9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charset="0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352425" y="793"/>
            <a:ext cx="87915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i="1" dirty="0">
                <a:solidFill>
                  <a:schemeClr val="bg1"/>
                </a:solidFill>
                <a:latin typeface="Arial" charset="0"/>
              </a:rPr>
              <a:t>Главное управление МЧС России по Краснодарскому краю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6" y="1143000"/>
            <a:ext cx="9147176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281187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emer3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1" y="2852738"/>
            <a:ext cx="9144032" cy="1323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Благодарю за внимание!</a:t>
            </a:r>
          </a:p>
        </p:txBody>
      </p:sp>
      <p:sp>
        <p:nvSpPr>
          <p:cNvPr id="29700" name="AutoShape 5"/>
          <p:cNvSpPr>
            <a:spLocks noChangeArrowheads="1"/>
          </p:cNvSpPr>
          <p:nvPr/>
        </p:nvSpPr>
        <p:spPr bwMode="auto">
          <a:xfrm>
            <a:off x="970756" y="5786438"/>
            <a:ext cx="7202488" cy="882650"/>
          </a:xfrm>
          <a:prstGeom prst="ribbon2">
            <a:avLst>
              <a:gd name="adj1" fmla="val 28477"/>
              <a:gd name="adj2" fmla="val 60315"/>
            </a:avLst>
          </a:prstGeom>
          <a:gradFill rotWithShape="1">
            <a:gsLst>
              <a:gs pos="0">
                <a:srgbClr val="4D0808"/>
              </a:gs>
              <a:gs pos="14999">
                <a:srgbClr val="FF0300"/>
              </a:gs>
              <a:gs pos="27499">
                <a:srgbClr val="FF7A00"/>
              </a:gs>
              <a:gs pos="50000">
                <a:srgbClr val="FFF200"/>
              </a:gs>
              <a:gs pos="72501">
                <a:srgbClr val="FF7A00"/>
              </a:gs>
              <a:gs pos="85001">
                <a:srgbClr val="FF0300"/>
              </a:gs>
              <a:gs pos="100000">
                <a:srgbClr val="4D0808"/>
              </a:gs>
            </a:gsLst>
            <a:lin ang="5400000" scaled="1"/>
          </a:gradFill>
          <a:ln w="19050">
            <a:solidFill>
              <a:srgbClr val="CC3300"/>
            </a:solidFill>
            <a:round/>
            <a:headEnd/>
            <a:tailEnd/>
          </a:ln>
        </p:spPr>
        <p:txBody>
          <a:bodyPr wrap="none" lIns="91427" tIns="45713" rIns="91427" bIns="45713" anchor="ctr"/>
          <a:lstStyle/>
          <a:p>
            <a:pPr algn="ctr">
              <a:defRPr/>
            </a:pPr>
            <a:r>
              <a:rPr lang="ru-RU" sz="18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  <a:latin typeface="Arial Black" pitchFamily="34" charset="0"/>
              </a:rPr>
              <a:t>1 сентября 2022 года</a:t>
            </a:r>
          </a:p>
        </p:txBody>
      </p:sp>
      <p:sp>
        <p:nvSpPr>
          <p:cNvPr id="38917" name="Прямоугольник 4"/>
          <p:cNvSpPr>
            <a:spLocks noChangeArrowheads="1"/>
          </p:cNvSpPr>
          <p:nvPr/>
        </p:nvSpPr>
        <p:spPr bwMode="auto">
          <a:xfrm>
            <a:off x="323528" y="214313"/>
            <a:ext cx="8496944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2000" dirty="0"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2400" i="1" dirty="0"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i="1" dirty="0">
                <a:latin typeface="Arial" charset="0"/>
              </a:rPr>
              <a:t>Соблюдение всех вышеперечисленных 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i="1" dirty="0">
                <a:latin typeface="Arial" charset="0"/>
              </a:rPr>
              <a:t>правил безопасного поведения сохранит вам,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i="1" dirty="0">
                <a:latin typeface="Arial" charset="0"/>
              </a:rPr>
              <a:t>вашим друзьям, родным и близким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i="1" dirty="0">
                <a:latin typeface="Arial" charset="0"/>
              </a:rPr>
              <a:t>здоровье и жизнь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2000" dirty="0"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emer3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49" y="246931"/>
            <a:ext cx="9144000" cy="661106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Rectangle 7"/>
          <p:cNvSpPr>
            <a:spLocks noChangeArrowheads="1"/>
          </p:cNvSpPr>
          <p:nvPr/>
        </p:nvSpPr>
        <p:spPr bwMode="auto">
          <a:xfrm>
            <a:off x="522288" y="646113"/>
            <a:ext cx="80327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2400" i="1"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2400" i="1"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2400" i="1">
              <a:latin typeface="Arial" charset="0"/>
            </a:endParaRPr>
          </a:p>
        </p:txBody>
      </p:sp>
      <p:sp>
        <p:nvSpPr>
          <p:cNvPr id="735" name="Text Box 2"/>
          <p:cNvSpPr txBox="1">
            <a:spLocks noChangeArrowheads="1"/>
          </p:cNvSpPr>
          <p:nvPr/>
        </p:nvSpPr>
        <p:spPr bwMode="auto">
          <a:xfrm>
            <a:off x="0" y="-71438"/>
            <a:ext cx="9144000" cy="33813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lIns="91319" tIns="45665" rIns="89879" bIns="45665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sz="1600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36" name="AutoShape 9"/>
          <p:cNvSpPr>
            <a:spLocks noChangeArrowheads="1"/>
          </p:cNvSpPr>
          <p:nvPr/>
        </p:nvSpPr>
        <p:spPr bwMode="auto">
          <a:xfrm rot="5400000">
            <a:off x="115442" y="-166688"/>
            <a:ext cx="305693" cy="54292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8100" algn="ctr">
            <a:noFill/>
            <a:miter lim="800000"/>
            <a:headEnd/>
            <a:tailEnd type="none" w="lg" len="lg"/>
          </a:ln>
          <a:effectLst/>
        </p:spPr>
        <p:txBody>
          <a:bodyPr rot="10800000" vert="eaVert" lIns="0" tIns="0" rIns="0" bIns="0" anchor="ctr">
            <a:spAutoFit/>
          </a:bodyPr>
          <a:lstStyle/>
          <a:p>
            <a:pPr algn="ctr">
              <a:defRPr/>
            </a:pPr>
            <a:r>
              <a:rPr lang="ru-RU" sz="1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</p:txBody>
      </p:sp>
      <p:sp>
        <p:nvSpPr>
          <p:cNvPr id="6154" name="Заголовок 11"/>
          <p:cNvSpPr>
            <a:spLocks noGrp="1"/>
          </p:cNvSpPr>
          <p:nvPr>
            <p:ph type="title"/>
          </p:nvPr>
        </p:nvSpPr>
        <p:spPr>
          <a:xfrm>
            <a:off x="1043608" y="315913"/>
            <a:ext cx="6851104" cy="754062"/>
          </a:xfrm>
        </p:spPr>
        <p:txBody>
          <a:bodyPr/>
          <a:lstStyle/>
          <a:p>
            <a:r>
              <a:rPr lang="ru-RU" sz="3200" b="1" dirty="0"/>
              <a:t>Общая информация.</a:t>
            </a:r>
            <a:endParaRPr lang="ru-RU" altLang="ru-RU" sz="3000" b="1" i="1" dirty="0"/>
          </a:p>
        </p:txBody>
      </p:sp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349250" y="-71854"/>
            <a:ext cx="87915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i="1" dirty="0">
                <a:solidFill>
                  <a:schemeClr val="bg1"/>
                </a:solidFill>
                <a:latin typeface="Arial" charset="0"/>
              </a:rPr>
              <a:t>Главное управление МЧС России по Краснодарскому краю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33337" y="922477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0" dirty="0"/>
              <a:t>Краснодарский край — часть Южного федерального округа России, окруженная водами Азовского и Черного морей. </a:t>
            </a:r>
          </a:p>
          <a:p>
            <a:pPr algn="just"/>
            <a:r>
              <a:rPr lang="ru-RU" b="0" dirty="0"/>
              <a:t>76 000 км2 площади Краснодарского края занимают степи </a:t>
            </a:r>
            <a:r>
              <a:rPr lang="ru-RU" b="0" dirty="0" err="1"/>
              <a:t>Прикубанья</a:t>
            </a:r>
            <a:r>
              <a:rPr lang="ru-RU" b="0" dirty="0"/>
              <a:t> и Таманского полуострова, леса и горные массивы Большого Кавказа. </a:t>
            </a:r>
            <a:endParaRPr lang="ru-RU" dirty="0"/>
          </a:p>
          <a:p>
            <a:pPr lvl="0" algn="l"/>
            <a:r>
              <a:rPr lang="ru-RU" b="0" dirty="0"/>
              <a:t>Регион является важнейшим транспортным узлом Юга России. Через кубанские порты городов Новороссийск, Анапа, Темрюк, Геленджик, Туапсе, Сочи проходит               25 % грузов страны. Активное развитие получает курортный комплекс края</a:t>
            </a:r>
          </a:p>
          <a:p>
            <a:pPr algn="just"/>
            <a:r>
              <a:rPr lang="ru-RU" b="0" dirty="0"/>
              <a:t>Тяжелые последствия влекут за собой техногенные катастрофы, - это транспортные аварии и дорожно-транспортные происшествия, аварии авиационных судов, чрезвычайные ситуации, связанные с добычей, транспортировкой, хранением и переработкой нефтепродуктов, а также с их криминогенной добычей, пожары в жилом секторе и на предприятиях.</a:t>
            </a:r>
            <a:endParaRPr lang="ru-RU" dirty="0"/>
          </a:p>
          <a:p>
            <a:pPr algn="just"/>
            <a:r>
              <a:rPr lang="ru-RU" b="0" dirty="0"/>
              <a:t>Наиболее распространенной техногенной угрозой на территории края                     по-прежнему остаются пожары, ущерб от которых исчисляется десятками миллиардов рублей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280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emer3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"/>
            <a:ext cx="9144000" cy="649041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522288" y="646113"/>
            <a:ext cx="80327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2400" i="1"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2400" i="1"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2400" i="1">
              <a:latin typeface="Arial" charset="0"/>
            </a:endParaRPr>
          </a:p>
        </p:txBody>
      </p:sp>
      <p:sp>
        <p:nvSpPr>
          <p:cNvPr id="3076" name="Заголовок 11"/>
          <p:cNvSpPr>
            <a:spLocks noGrp="1"/>
          </p:cNvSpPr>
          <p:nvPr>
            <p:ph type="title"/>
          </p:nvPr>
        </p:nvSpPr>
        <p:spPr>
          <a:xfrm>
            <a:off x="0" y="530448"/>
            <a:ext cx="9144000" cy="922114"/>
          </a:xfrm>
        </p:spPr>
        <p:txBody>
          <a:bodyPr/>
          <a:lstStyle/>
          <a:p>
            <a:r>
              <a:rPr lang="ru-RU" altLang="ru-RU" sz="3600" b="1" i="1" dirty="0">
                <a:solidFill>
                  <a:srgbClr val="FF0000"/>
                </a:solidFill>
              </a:rPr>
              <a:t>Угрозы и опасности современного мира!!!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lIns="91319" tIns="45665" rIns="89879" bIns="45665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sz="1600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 rot="5400000">
            <a:off x="121791" y="-118269"/>
            <a:ext cx="305693" cy="54292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8100" algn="ctr">
            <a:noFill/>
            <a:miter lim="800000"/>
            <a:headEnd/>
            <a:tailEnd type="none" w="lg" len="lg"/>
          </a:ln>
          <a:effectLst/>
        </p:spPr>
        <p:txBody>
          <a:bodyPr rot="10800000" vert="eaVert" lIns="0" tIns="0" rIns="0" bIns="0" anchor="ctr">
            <a:spAutoFit/>
          </a:bodyPr>
          <a:lstStyle/>
          <a:p>
            <a:pPr algn="ctr">
              <a:defRPr/>
            </a:pPr>
            <a:r>
              <a:rPr lang="ru-RU" sz="1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628800"/>
            <a:ext cx="4737100" cy="244827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</p:pic>
      <p:sp>
        <p:nvSpPr>
          <p:cNvPr id="3082" name="TextBox 9"/>
          <p:cNvSpPr txBox="1">
            <a:spLocks noChangeArrowheads="1"/>
          </p:cNvSpPr>
          <p:nvPr/>
        </p:nvSpPr>
        <p:spPr bwMode="auto">
          <a:xfrm>
            <a:off x="352425" y="793"/>
            <a:ext cx="87915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i="1" dirty="0">
                <a:solidFill>
                  <a:schemeClr val="bg1"/>
                </a:solidFill>
                <a:latin typeface="Arial" charset="0"/>
              </a:rPr>
              <a:t>Главное управление МЧС России по Краснодарскому краю </a:t>
            </a:r>
          </a:p>
        </p:txBody>
      </p:sp>
      <p:pic>
        <p:nvPicPr>
          <p:cNvPr id="12290" name="Picture 2" descr="D:\Users\nosov\Desktop\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82" y="1628799"/>
            <a:ext cx="3848670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D:\Users\nosov\Desktop\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14" y="3789040"/>
            <a:ext cx="3865314" cy="257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D:\Users\nosov\Desktop\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221088"/>
            <a:ext cx="4737100" cy="213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337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23" name="Picture 59" descr="D:\Users\nosov\Desktop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9" y="339347"/>
            <a:ext cx="9135616" cy="61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9"/>
          <p:cNvSpPr>
            <a:spLocks noChangeArrowheads="1"/>
          </p:cNvSpPr>
          <p:nvPr/>
        </p:nvSpPr>
        <p:spPr bwMode="auto">
          <a:xfrm rot="5400000">
            <a:off x="129137" y="-42862"/>
            <a:ext cx="275124" cy="53975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8100" algn="ctr">
            <a:noFill/>
            <a:miter lim="800000"/>
            <a:headEnd/>
            <a:tailEnd type="none" w="lg" len="lg"/>
          </a:ln>
          <a:effectLst>
            <a:outerShdw dist="76200" dir="5400000" algn="ctr" rotWithShape="0">
              <a:schemeClr val="bg2">
                <a:alpha val="50000"/>
              </a:schemeClr>
            </a:outerShdw>
          </a:effectLst>
        </p:spPr>
        <p:txBody>
          <a:bodyPr rot="10800000" vert="eaVert" lIns="0" tIns="0" rIns="0" bIns="0" anchor="ctr">
            <a:spAutoFit/>
          </a:bodyPr>
          <a:lstStyle/>
          <a:p>
            <a:pPr algn="ctr">
              <a:defRPr/>
            </a:pPr>
            <a:r>
              <a:rPr lang="ru-RU" sz="9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</a:rPr>
              <a:t>4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352425" y="793"/>
            <a:ext cx="87915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i="1" dirty="0" err="1">
                <a:solidFill>
                  <a:schemeClr val="bg1"/>
                </a:solidFill>
                <a:latin typeface="Arial" charset="0"/>
              </a:rPr>
              <a:t>Главноеуправление</a:t>
            </a:r>
            <a:r>
              <a:rPr lang="ru-RU" altLang="ru-RU" sz="1600" i="1" dirty="0">
                <a:solidFill>
                  <a:schemeClr val="bg1"/>
                </a:solidFill>
                <a:latin typeface="Arial" charset="0"/>
              </a:rPr>
              <a:t> МЧС России по Краснодарскому краю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1066" tIns="45550" rIns="89649" bIns="455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5400000">
            <a:off x="130725" y="-87312"/>
            <a:ext cx="275124" cy="54292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8100" algn="ctr">
            <a:noFill/>
            <a:miter lim="800000"/>
            <a:headEnd/>
            <a:tailEnd type="none" w="lg" len="lg"/>
          </a:ln>
          <a:effectLst>
            <a:outerShdw dist="76200" dir="5400000" algn="ctr" rotWithShape="0">
              <a:schemeClr val="bg2">
                <a:alpha val="50000"/>
              </a:schemeClr>
            </a:outerShdw>
          </a:effectLst>
        </p:spPr>
        <p:txBody>
          <a:bodyPr rot="10800000" vert="eaVert" lIns="0" tIns="0" rIns="0" bIns="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9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</a:p>
        </p:txBody>
      </p:sp>
      <p:sp>
        <p:nvSpPr>
          <p:cNvPr id="16389" name="Rectangle 2"/>
          <p:cNvSpPr>
            <a:spLocks noChangeArrowheads="1"/>
          </p:cNvSpPr>
          <p:nvPr/>
        </p:nvSpPr>
        <p:spPr bwMode="auto">
          <a:xfrm>
            <a:off x="-3175" y="412750"/>
            <a:ext cx="9147175" cy="7302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6" tIns="45550" rIns="91066" bIns="45550" anchor="ctr"/>
          <a:lstStyle>
            <a:lvl1pPr algn="l" defTabSz="91281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defTabSz="912813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defTabSz="912813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defTabSz="912813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defTabSz="912813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ru-RU" altLang="ru-RU" sz="2000" i="1"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altLang="ru-RU" sz="2000" i="1">
                <a:latin typeface="Arial" charset="0"/>
              </a:rPr>
              <a:t>СООБЩИТЬ о пожаре набрав</a:t>
            </a:r>
            <a:r>
              <a:rPr lang="ru-RU" altLang="ru-RU" sz="2000">
                <a:solidFill>
                  <a:srgbClr val="FF0000"/>
                </a:solidFill>
                <a:latin typeface="Arial" charset="0"/>
                <a:ea typeface="Times New Roman" pitchFamily="18" charset="0"/>
                <a:cs typeface="Arial" charset="0"/>
              </a:rPr>
              <a:t> номер «112», «01» или «101» 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ru-RU" altLang="ru-RU" sz="2400" i="1">
              <a:latin typeface="Arial" charset="0"/>
            </a:endParaRPr>
          </a:p>
        </p:txBody>
      </p:sp>
      <p:sp>
        <p:nvSpPr>
          <p:cNvPr id="16390" name="Прямоугольник 10"/>
          <p:cNvSpPr>
            <a:spLocks noChangeArrowheads="1"/>
          </p:cNvSpPr>
          <p:nvPr/>
        </p:nvSpPr>
        <p:spPr bwMode="auto">
          <a:xfrm>
            <a:off x="0" y="114300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2400" b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.</a:t>
            </a:r>
          </a:p>
        </p:txBody>
      </p:sp>
      <p:pic>
        <p:nvPicPr>
          <p:cNvPr id="13" name="Picture 2" descr="L:\Материал на открытый урок 03.09.2018\Экстренные служб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489744"/>
            <a:ext cx="9147175" cy="636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352425" y="793"/>
            <a:ext cx="87915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i="1" dirty="0">
                <a:solidFill>
                  <a:schemeClr val="bg1"/>
                </a:solidFill>
                <a:latin typeface="Arial" charset="0"/>
              </a:rPr>
              <a:t>Главное управление МЧС России по Краснодарскому краю </a:t>
            </a:r>
          </a:p>
        </p:txBody>
      </p:sp>
      <p:pic>
        <p:nvPicPr>
          <p:cNvPr id="1026" name="Picture 2" descr="https://dnpr.com.ua/wp-content/uploads/2020/02/141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4" y="412751"/>
            <a:ext cx="2399224" cy="150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npr.com.ua/wp-content/uploads/2020/02/141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664" y="400050"/>
            <a:ext cx="2267744" cy="151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"/>
          <p:cNvSpPr>
            <a:spLocks noChangeArrowheads="1"/>
          </p:cNvSpPr>
          <p:nvPr/>
        </p:nvSpPr>
        <p:spPr bwMode="auto">
          <a:xfrm>
            <a:off x="0" y="396875"/>
            <a:ext cx="9144000" cy="7461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88" tIns="45560" rIns="91088" bIns="45560" anchor="ctr"/>
          <a:lstStyle>
            <a:lvl1pPr algn="l" defTabSz="65246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defTabSz="652463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defTabSz="652463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defTabSz="652463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defTabSz="652463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i="1" dirty="0">
                <a:latin typeface="Arial" charset="0"/>
              </a:rPr>
              <a:t>Наиболее масштабные пожары на территории Краснодарского края</a:t>
            </a:r>
            <a:endParaRPr lang="ru-RU" altLang="ru-RU" sz="2800" i="1" dirty="0">
              <a:latin typeface="Arial" charset="0"/>
            </a:endParaRPr>
          </a:p>
        </p:txBody>
      </p:sp>
      <p:sp>
        <p:nvSpPr>
          <p:cNvPr id="13619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1088" tIns="45560" rIns="89669" bIns="4556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5400000">
            <a:off x="129137" y="-42862"/>
            <a:ext cx="275124" cy="53975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8100" algn="ctr">
            <a:noFill/>
            <a:miter lim="800000"/>
            <a:headEnd/>
            <a:tailEnd type="none" w="lg" len="lg"/>
          </a:ln>
          <a:effectLst>
            <a:outerShdw dist="76200" dir="5400000" algn="ctr" rotWithShape="0">
              <a:schemeClr val="bg2">
                <a:alpha val="50000"/>
              </a:schemeClr>
            </a:outerShdw>
          </a:effectLst>
        </p:spPr>
        <p:txBody>
          <a:bodyPr rot="10800000" vert="eaVert" lIns="0" tIns="0" rIns="0" bIns="0" anchor="ctr">
            <a:spAutoFit/>
          </a:bodyPr>
          <a:lstStyle/>
          <a:p>
            <a:pPr algn="ctr">
              <a:defRPr/>
            </a:pPr>
            <a:r>
              <a:rPr lang="ru-RU" sz="9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</a:rPr>
              <a:t>6</a:t>
            </a: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3175" y="3652838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Природные пожары 2010 года в Нижегородской области</a:t>
            </a: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4572000" y="3652837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Факельное горение в Пильнинском районе</a:t>
            </a:r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4575175" y="6269831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Последствия взрыва на </a:t>
            </a:r>
            <a:r>
              <a:rPr lang="ru-RU" sz="1200" dirty="0" err="1">
                <a:solidFill>
                  <a:schemeClr val="bg1"/>
                </a:solidFill>
              </a:rPr>
              <a:t>Гос</a:t>
            </a:r>
            <a:r>
              <a:rPr lang="ru-RU" sz="1200" dirty="0">
                <a:solidFill>
                  <a:schemeClr val="bg1"/>
                </a:solidFill>
              </a:rPr>
              <a:t>. НИИ «Кристалл»</a:t>
            </a: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1639888" y="6300787"/>
            <a:ext cx="29352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200" dirty="0">
                <a:solidFill>
                  <a:schemeClr val="bg1"/>
                </a:solidFill>
              </a:rPr>
              <a:t>Природный пожар (г.о.г. Дзержинск)</a:t>
            </a:r>
          </a:p>
        </p:txBody>
      </p:sp>
      <p:sp>
        <p:nvSpPr>
          <p:cNvPr id="20" name="TextBox 9"/>
          <p:cNvSpPr txBox="1">
            <a:spLocks noChangeArrowheads="1"/>
          </p:cNvSpPr>
          <p:nvPr/>
        </p:nvSpPr>
        <p:spPr bwMode="auto">
          <a:xfrm>
            <a:off x="352425" y="793"/>
            <a:ext cx="87915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i="1" dirty="0">
                <a:solidFill>
                  <a:schemeClr val="bg1"/>
                </a:solidFill>
                <a:latin typeface="Arial" charset="0"/>
              </a:rPr>
              <a:t>Главное управление МЧС России по Краснодарскому краю </a:t>
            </a: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6625" name="Picture 1" descr="IMG_42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5725" y="1143001"/>
            <a:ext cx="4647723" cy="2786062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9029991" y="3498949"/>
            <a:ext cx="2343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8" name="Picture 4" descr="C:\Users\123\Desktop\IMG-20200830-WA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5726" y="3929062"/>
            <a:ext cx="4608272" cy="2928938"/>
          </a:xfrm>
          <a:prstGeom prst="rect">
            <a:avLst/>
          </a:prstGeom>
          <a:noFill/>
        </p:spPr>
      </p:pic>
      <p:pic>
        <p:nvPicPr>
          <p:cNvPr id="26629" name="Picture 5" descr="C:\Users\123\Desktop\wx1080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175" y="3929062"/>
            <a:ext cx="4538901" cy="2928937"/>
          </a:xfrm>
          <a:prstGeom prst="rect">
            <a:avLst/>
          </a:prstGeom>
          <a:noFill/>
        </p:spPr>
      </p:pic>
      <p:pic>
        <p:nvPicPr>
          <p:cNvPr id="26630" name="Picture 6" descr="C:\Users\123\Desktop\20181030_1031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176" y="1143001"/>
            <a:ext cx="4575176" cy="27860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86003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"/>
          <p:cNvSpPr>
            <a:spLocks noChangeArrowheads="1"/>
          </p:cNvSpPr>
          <p:nvPr/>
        </p:nvSpPr>
        <p:spPr bwMode="auto">
          <a:xfrm>
            <a:off x="0" y="396875"/>
            <a:ext cx="9144000" cy="7461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88" tIns="45560" rIns="91088" bIns="45560" anchor="ctr"/>
          <a:lstStyle>
            <a:lvl1pPr algn="l" defTabSz="65246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defTabSz="652463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defTabSz="652463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defTabSz="652463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defTabSz="652463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i="1" dirty="0">
                <a:latin typeface="Arial" charset="0"/>
              </a:rPr>
              <a:t>Наиболее масштабные пожары на территории Краснодарского края</a:t>
            </a:r>
            <a:endParaRPr lang="ru-RU" altLang="ru-RU" sz="2800" i="1" dirty="0">
              <a:latin typeface="Arial" charset="0"/>
            </a:endParaRPr>
          </a:p>
        </p:txBody>
      </p:sp>
      <p:sp>
        <p:nvSpPr>
          <p:cNvPr id="13619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1088" tIns="45560" rIns="89669" bIns="4556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5400000">
            <a:off x="129137" y="-42862"/>
            <a:ext cx="275124" cy="53975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8100" algn="ctr">
            <a:noFill/>
            <a:miter lim="800000"/>
            <a:headEnd/>
            <a:tailEnd type="none" w="lg" len="lg"/>
          </a:ln>
          <a:effectLst>
            <a:outerShdw dist="76200" dir="5400000" algn="ctr" rotWithShape="0">
              <a:schemeClr val="bg2">
                <a:alpha val="50000"/>
              </a:schemeClr>
            </a:outerShdw>
          </a:effectLst>
        </p:spPr>
        <p:txBody>
          <a:bodyPr rot="10800000" vert="eaVert" lIns="0" tIns="0" rIns="0" bIns="0" anchor="ctr">
            <a:spAutoFit/>
          </a:bodyPr>
          <a:lstStyle/>
          <a:p>
            <a:pPr algn="ctr">
              <a:defRPr/>
            </a:pPr>
            <a:r>
              <a:rPr lang="ru-RU" sz="9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</a:rPr>
              <a:t>7</a:t>
            </a: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352425" y="6481762"/>
            <a:ext cx="8334375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50" i="1" dirty="0">
                <a:solidFill>
                  <a:schemeClr val="bg1"/>
                </a:solidFill>
              </a:rPr>
              <a:t>Открытый урок обеспечения безопасности жизнедеятельности</a:t>
            </a: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3175" y="3652838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Природные пожары 2010 года в Нижегородской области</a:t>
            </a: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4572000" y="3652837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Факельное горение в Пильнинском районе</a:t>
            </a:r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4575175" y="6269831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Последствия взрыва на </a:t>
            </a:r>
            <a:r>
              <a:rPr lang="ru-RU" sz="1200" dirty="0" err="1">
                <a:solidFill>
                  <a:schemeClr val="bg1"/>
                </a:solidFill>
              </a:rPr>
              <a:t>Гос</a:t>
            </a:r>
            <a:r>
              <a:rPr lang="ru-RU" sz="1200" dirty="0">
                <a:solidFill>
                  <a:schemeClr val="bg1"/>
                </a:solidFill>
              </a:rPr>
              <a:t>. НИИ «Кристалл»</a:t>
            </a: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1639888" y="6300787"/>
            <a:ext cx="29352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200" dirty="0">
                <a:solidFill>
                  <a:schemeClr val="bg1"/>
                </a:solidFill>
              </a:rPr>
              <a:t>Природный пожар (г.о.г. Дзержинск)</a:t>
            </a:r>
          </a:p>
        </p:txBody>
      </p:sp>
      <p:sp>
        <p:nvSpPr>
          <p:cNvPr id="20" name="TextBox 9"/>
          <p:cNvSpPr txBox="1">
            <a:spLocks noChangeArrowheads="1"/>
          </p:cNvSpPr>
          <p:nvPr/>
        </p:nvSpPr>
        <p:spPr bwMode="auto">
          <a:xfrm>
            <a:off x="352425" y="793"/>
            <a:ext cx="87915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i="1" dirty="0">
                <a:solidFill>
                  <a:schemeClr val="bg1"/>
                </a:solidFill>
                <a:latin typeface="Arial" charset="0"/>
              </a:rPr>
              <a:t>Главное управление МЧС России по Краснодарскому краю </a:t>
            </a: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9029991" y="3498949"/>
            <a:ext cx="2343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875"/>
            <a:ext cx="9144000" cy="646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098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"/>
          <p:cNvSpPr>
            <a:spLocks noChangeArrowheads="1"/>
          </p:cNvSpPr>
          <p:nvPr/>
        </p:nvSpPr>
        <p:spPr bwMode="auto">
          <a:xfrm>
            <a:off x="0" y="396875"/>
            <a:ext cx="9144000" cy="7461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88" tIns="45560" rIns="91088" bIns="45560" anchor="ctr"/>
          <a:lstStyle>
            <a:lvl1pPr algn="l" defTabSz="65246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defTabSz="652463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defTabSz="652463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defTabSz="652463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defTabSz="652463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i="1" dirty="0">
                <a:latin typeface="Arial" charset="0"/>
              </a:rPr>
              <a:t>Наиболее масштабные пожары на территории Краснодарского края</a:t>
            </a:r>
            <a:endParaRPr lang="ru-RU" altLang="ru-RU" sz="2800" i="1" dirty="0">
              <a:latin typeface="Arial" charset="0"/>
            </a:endParaRPr>
          </a:p>
        </p:txBody>
      </p:sp>
      <p:sp>
        <p:nvSpPr>
          <p:cNvPr id="13619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1088" tIns="45560" rIns="89669" bIns="4556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5400000">
            <a:off x="129137" y="-42862"/>
            <a:ext cx="275124" cy="53975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8100" algn="ctr">
            <a:noFill/>
            <a:miter lim="800000"/>
            <a:headEnd/>
            <a:tailEnd type="none" w="lg" len="lg"/>
          </a:ln>
          <a:effectLst>
            <a:outerShdw dist="76200" dir="5400000" algn="ctr" rotWithShape="0">
              <a:schemeClr val="bg2">
                <a:alpha val="50000"/>
              </a:schemeClr>
            </a:outerShdw>
          </a:effectLst>
        </p:spPr>
        <p:txBody>
          <a:bodyPr rot="10800000" vert="eaVert" lIns="0" tIns="0" rIns="0" bIns="0" anchor="ctr">
            <a:spAutoFit/>
          </a:bodyPr>
          <a:lstStyle/>
          <a:p>
            <a:pPr algn="ctr">
              <a:defRPr/>
            </a:pPr>
            <a:r>
              <a:rPr lang="ru-RU" sz="9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</a:rPr>
              <a:t>8</a:t>
            </a: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352425" y="6481762"/>
            <a:ext cx="8334375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50" i="1" dirty="0">
                <a:solidFill>
                  <a:schemeClr val="bg1"/>
                </a:solidFill>
              </a:rPr>
              <a:t>Открытый урок обеспечения безопасности жизнедеятельности</a:t>
            </a: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3175" y="3652838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Природные пожары 2010 года в Нижегородской области</a:t>
            </a: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4572000" y="3652837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Факельное горение в Пильнинском районе</a:t>
            </a:r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4575175" y="6269831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Последствия взрыва на </a:t>
            </a:r>
            <a:r>
              <a:rPr lang="ru-RU" sz="1200" dirty="0" err="1">
                <a:solidFill>
                  <a:schemeClr val="bg1"/>
                </a:solidFill>
              </a:rPr>
              <a:t>Гос</a:t>
            </a:r>
            <a:r>
              <a:rPr lang="ru-RU" sz="1200" dirty="0">
                <a:solidFill>
                  <a:schemeClr val="bg1"/>
                </a:solidFill>
              </a:rPr>
              <a:t>. НИИ «Кристалл»</a:t>
            </a: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1639888" y="6300787"/>
            <a:ext cx="29352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200" dirty="0">
                <a:solidFill>
                  <a:schemeClr val="bg1"/>
                </a:solidFill>
              </a:rPr>
              <a:t>Природный пожар (г.о.г. Дзержинск)</a:t>
            </a:r>
          </a:p>
        </p:txBody>
      </p:sp>
      <p:sp>
        <p:nvSpPr>
          <p:cNvPr id="20" name="TextBox 9"/>
          <p:cNvSpPr txBox="1">
            <a:spLocks noChangeArrowheads="1"/>
          </p:cNvSpPr>
          <p:nvPr/>
        </p:nvSpPr>
        <p:spPr bwMode="auto">
          <a:xfrm>
            <a:off x="352425" y="793"/>
            <a:ext cx="891192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i="1" dirty="0">
                <a:solidFill>
                  <a:schemeClr val="bg1"/>
                </a:solidFill>
                <a:latin typeface="Arial" charset="0"/>
              </a:rPr>
              <a:t>Главное управление МЧС России по Краснодарскому краю </a:t>
            </a: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9029991" y="3498949"/>
            <a:ext cx="2343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" y="394909"/>
            <a:ext cx="9140825" cy="646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32007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"/>
          <p:cNvSpPr>
            <a:spLocks noChangeArrowheads="1"/>
          </p:cNvSpPr>
          <p:nvPr/>
        </p:nvSpPr>
        <p:spPr bwMode="auto">
          <a:xfrm>
            <a:off x="0" y="396875"/>
            <a:ext cx="9144000" cy="7461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88" tIns="45560" rIns="91088" bIns="45560" anchor="ctr"/>
          <a:lstStyle>
            <a:lvl1pPr algn="l" defTabSz="65246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defTabSz="652463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defTabSz="652463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defTabSz="652463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defTabSz="652463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i="1" dirty="0">
                <a:latin typeface="Arial" charset="0"/>
              </a:rPr>
              <a:t>Наиболее масштабные пожары на территории Краснодарского края</a:t>
            </a:r>
            <a:endParaRPr lang="ru-RU" altLang="ru-RU" sz="2800" i="1" dirty="0">
              <a:latin typeface="Arial" charset="0"/>
            </a:endParaRPr>
          </a:p>
        </p:txBody>
      </p:sp>
      <p:sp>
        <p:nvSpPr>
          <p:cNvPr id="13619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1088" tIns="45560" rIns="89669" bIns="4556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5400000">
            <a:off x="129137" y="-42862"/>
            <a:ext cx="275124" cy="53975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8100" algn="ctr">
            <a:noFill/>
            <a:miter lim="800000"/>
            <a:headEnd/>
            <a:tailEnd type="none" w="lg" len="lg"/>
          </a:ln>
          <a:effectLst>
            <a:outerShdw dist="76200" dir="5400000" algn="ctr" rotWithShape="0">
              <a:schemeClr val="bg2">
                <a:alpha val="50000"/>
              </a:schemeClr>
            </a:outerShdw>
          </a:effectLst>
        </p:spPr>
        <p:txBody>
          <a:bodyPr rot="10800000" vert="eaVert" lIns="0" tIns="0" rIns="0" bIns="0" anchor="ctr">
            <a:spAutoFit/>
          </a:bodyPr>
          <a:lstStyle/>
          <a:p>
            <a:pPr algn="ctr">
              <a:defRPr/>
            </a:pPr>
            <a:r>
              <a:rPr lang="ru-RU" sz="9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</a:rPr>
              <a:t>10</a:t>
            </a: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352425" y="6481762"/>
            <a:ext cx="8334375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50" i="1" dirty="0">
                <a:solidFill>
                  <a:schemeClr val="bg1"/>
                </a:solidFill>
              </a:rPr>
              <a:t>Открытый урок обеспечения безопасности жизнедеятельности</a:t>
            </a: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3175" y="3652838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Природные пожары 2010 года в Нижегородской области</a:t>
            </a: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4572000" y="3652837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Факельное горение в Пильнинском районе</a:t>
            </a:r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4575175" y="6269831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Последствия взрыва на </a:t>
            </a:r>
            <a:r>
              <a:rPr lang="ru-RU" sz="1200" dirty="0" err="1">
                <a:solidFill>
                  <a:schemeClr val="bg1"/>
                </a:solidFill>
              </a:rPr>
              <a:t>Гос</a:t>
            </a:r>
            <a:r>
              <a:rPr lang="ru-RU" sz="1200" dirty="0">
                <a:solidFill>
                  <a:schemeClr val="bg1"/>
                </a:solidFill>
              </a:rPr>
              <a:t>. НИИ «Кристалл»</a:t>
            </a: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1639888" y="6300787"/>
            <a:ext cx="29352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200" dirty="0">
                <a:solidFill>
                  <a:schemeClr val="bg1"/>
                </a:solidFill>
              </a:rPr>
              <a:t>Природный пожар (г.о.г. Дзержинск)</a:t>
            </a:r>
          </a:p>
        </p:txBody>
      </p:sp>
      <p:sp>
        <p:nvSpPr>
          <p:cNvPr id="20" name="TextBox 9"/>
          <p:cNvSpPr txBox="1">
            <a:spLocks noChangeArrowheads="1"/>
          </p:cNvSpPr>
          <p:nvPr/>
        </p:nvSpPr>
        <p:spPr bwMode="auto">
          <a:xfrm>
            <a:off x="352425" y="793"/>
            <a:ext cx="891192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i="1" dirty="0">
                <a:solidFill>
                  <a:schemeClr val="bg1"/>
                </a:solidFill>
                <a:latin typeface="Arial" charset="0"/>
              </a:rPr>
              <a:t>Главное управление МЧС России по Краснодарскому краю </a:t>
            </a: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9029991" y="3498949"/>
            <a:ext cx="2343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6875"/>
            <a:ext cx="9143999" cy="646112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875"/>
            <a:ext cx="9264351" cy="646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8824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8708</TotalTime>
  <Words>500</Words>
  <Application>Microsoft Office PowerPoint</Application>
  <PresentationFormat>Экран (4:3)</PresentationFormat>
  <Paragraphs>85</Paragraphs>
  <Slides>12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Times New Roman</vt:lpstr>
      <vt:lpstr>Тема Office</vt:lpstr>
      <vt:lpstr>Презентация PowerPoint</vt:lpstr>
      <vt:lpstr>Общая информация.</vt:lpstr>
      <vt:lpstr>Угрозы и опасности современного мира!!!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</dc:title>
  <dc:creator>адм</dc:creator>
  <cp:lastModifiedBy>Артём</cp:lastModifiedBy>
  <cp:revision>996</cp:revision>
  <dcterms:created xsi:type="dcterms:W3CDTF">2011-02-03T11:09:53Z</dcterms:created>
  <dcterms:modified xsi:type="dcterms:W3CDTF">2022-08-24T14:19:32Z</dcterms:modified>
</cp:coreProperties>
</file>