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</p:sldMasterIdLst>
  <p:notesMasterIdLst>
    <p:notesMasterId r:id="rId23"/>
  </p:notesMasterIdLst>
  <p:sldIdLst>
    <p:sldId id="256" r:id="rId3"/>
    <p:sldId id="282" r:id="rId4"/>
    <p:sldId id="293" r:id="rId5"/>
    <p:sldId id="294" r:id="rId6"/>
    <p:sldId id="298" r:id="rId7"/>
    <p:sldId id="296" r:id="rId8"/>
    <p:sldId id="295" r:id="rId9"/>
    <p:sldId id="289" r:id="rId10"/>
    <p:sldId id="290" r:id="rId11"/>
    <p:sldId id="292" r:id="rId12"/>
    <p:sldId id="299" r:id="rId13"/>
    <p:sldId id="288" r:id="rId14"/>
    <p:sldId id="276" r:id="rId15"/>
    <p:sldId id="280" r:id="rId16"/>
    <p:sldId id="277" r:id="rId17"/>
    <p:sldId id="285" r:id="rId18"/>
    <p:sldId id="283" r:id="rId19"/>
    <p:sldId id="278" r:id="rId20"/>
    <p:sldId id="279" r:id="rId21"/>
    <p:sldId id="281" r:id="rId22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3.8290594167511231E-2"/>
          <c:y val="0.15280578677718346"/>
          <c:w val="0.68968897614224778"/>
          <c:h val="0.835724783107454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2</c:v>
                </c:pt>
              </c:strCache>
            </c:strRef>
          </c:tx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cat>
            <c:strRef>
              <c:f>Лист1!$A$2:$A$4</c:f>
              <c:strCache>
                <c:ptCount val="3"/>
                <c:pt idx="0">
                  <c:v>1-я ступень</c:v>
                </c:pt>
                <c:pt idx="1">
                  <c:v>2-я ступень</c:v>
                </c:pt>
                <c:pt idx="2">
                  <c:v>3-я ступень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38</c:v>
                </c:pt>
                <c:pt idx="1">
                  <c:v>51</c:v>
                </c:pt>
                <c:pt idx="2">
                  <c:v>7</c:v>
                </c:pt>
              </c:numCache>
            </c:numRef>
          </c:val>
        </c:ser>
        <c:dLbls/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b="0" i="1" dirty="0" smtClean="0">
                <a:solidFill>
                  <a:schemeClr val="accent1">
                    <a:lumMod val="75000"/>
                  </a:schemeClr>
                </a:solidFill>
              </a:rPr>
              <a:t>Оснащенность </a:t>
            </a:r>
            <a:r>
              <a:rPr lang="ru-RU" b="0" i="1" dirty="0">
                <a:solidFill>
                  <a:schemeClr val="accent1">
                    <a:lumMod val="75000"/>
                  </a:schemeClr>
                </a:solidFill>
              </a:rPr>
              <a:t>кабинетов техническими средствами </a:t>
            </a:r>
            <a:r>
              <a:rPr lang="ru-RU" b="0" i="1" dirty="0" smtClean="0">
                <a:solidFill>
                  <a:schemeClr val="accent1">
                    <a:lumMod val="75000"/>
                  </a:schemeClr>
                </a:solidFill>
              </a:rPr>
              <a:t>обучения:</a:t>
            </a:r>
          </a:p>
          <a:p>
            <a:pPr>
              <a:defRPr/>
            </a:pPr>
            <a:r>
              <a:rPr lang="ru-RU" b="0" i="1" dirty="0" smtClean="0">
                <a:solidFill>
                  <a:schemeClr val="accent1">
                    <a:lumMod val="75000"/>
                  </a:schemeClr>
                </a:solidFill>
              </a:rPr>
              <a:t>всего кабинетов-</a:t>
            </a:r>
            <a:r>
              <a:rPr lang="ru-RU" b="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endParaRPr lang="ru-RU" b="0" i="1" dirty="0">
              <a:solidFill>
                <a:schemeClr val="accent1">
                  <a:lumMod val="75000"/>
                </a:schemeClr>
              </a:solidFill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4020034912196853"/>
          <c:w val="0.66666666666666663"/>
          <c:h val="0.75979965087803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оснащенность кабинетов техническими средствами обучения</c:v>
                </c:pt>
              </c:strCache>
            </c:strRef>
          </c:tx>
          <c:dPt>
            <c:idx val="0"/>
            <c:spPr>
              <a:solidFill>
                <a:srgbClr val="FFFF0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rgbClr val="7030A0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12</a:t>
                    </a:r>
                    <a:endParaRPr lang="en-US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10</a:t>
                    </a:r>
                    <a:endParaRPr lang="en-US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 dirty="0" smtClean="0"/>
                      <a:t>11</a:t>
                    </a:r>
                    <a:endParaRPr lang="en-US" sz="2000" dirty="0"/>
                  </a:p>
                </c:rich>
              </c:tx>
              <c:spPr/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Интерактивные доски</c:v>
                </c:pt>
                <c:pt idx="1">
                  <c:v>мультимедийные комплекты</c:v>
                </c:pt>
                <c:pt idx="2">
                  <c:v>только компьютеры</c:v>
                </c:pt>
                <c:pt idx="3">
                  <c:v>нэтбуки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12</c:v>
                </c:pt>
                <c:pt idx="2">
                  <c:v>10</c:v>
                </c:pt>
                <c:pt idx="3">
                  <c:v>11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4423297135222657"/>
          <c:y val="0.30933023002695331"/>
          <c:w val="0.35576702864777315"/>
          <c:h val="0.63718666408996449"/>
        </c:manualLayout>
      </c:layout>
      <c:txPr>
        <a:bodyPr/>
        <a:lstStyle/>
        <a:p>
          <a:pPr>
            <a:defRPr i="1">
              <a:solidFill>
                <a:schemeClr val="accent1">
                  <a:lumMod val="75000"/>
                </a:schemeClr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1AA01EB-8CD3-4986-87C8-2F7958B38366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5419F36-11EC-4EBE-9208-2438820FF8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06790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034125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B4B82-A086-483A-86B2-54F9D839E14F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2558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6E7440-D0AF-4D57-93FC-977679B576A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8003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C7CCF-B656-4044-82D0-6AC34EF91336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FF37-C53E-4E0F-AF94-17069C2474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90695-C6B9-4F70-93FA-455F52E82C2F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BC9DA-4897-4717-90ED-DBF428EDCC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60E63-9F11-4321-8890-658BF22FA92C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4BA71-7AE1-4C4C-8381-791A7E6054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677" cy="6858000"/>
          </a:xfrm>
        </p:grpSpPr>
        <p:pic>
          <p:nvPicPr>
            <p:cNvPr id="5" name="Picture 7" descr="SD-PanelTitle-R1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" name="Picture 11" descr="HDRibbonTitle-UniformTrim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8"/>
            <a:stretch>
              <a:fillRect/>
            </a:stretch>
          </p:blipFill>
          <p:spPr bwMode="auto">
            <a:xfrm>
              <a:off x="0" y="3128434"/>
              <a:ext cx="1664208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2" descr="HDRibbonTitle-UniformTrim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8"/>
            <a:stretch>
              <a:fillRect/>
            </a:stretch>
          </p:blipFill>
          <p:spPr bwMode="auto">
            <a:xfrm>
              <a:off x="7480469" y="3128434"/>
              <a:ext cx="1664208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9" name="Straight Connector 14"/>
          <p:cNvCxnSpPr/>
          <p:nvPr/>
        </p:nvCxnSpPr>
        <p:spPr>
          <a:xfrm>
            <a:off x="2019300" y="3471863"/>
            <a:ext cx="511333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838" y="5054600"/>
            <a:ext cx="6731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C00EC-BFEE-43FD-9D8E-5376E95B3213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2463" y="5054600"/>
            <a:ext cx="40640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725" y="5054600"/>
            <a:ext cx="4143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2D385-D710-4708-9D5C-F03E0E032847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6070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277938" y="235585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AEFB1-3D9F-4DAF-95B7-AE50B7AC5B4C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FF91F-3DFF-42E9-AA97-4700BE2A063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441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0"/>
          <p:cNvCxnSpPr/>
          <p:nvPr/>
        </p:nvCxnSpPr>
        <p:spPr>
          <a:xfrm>
            <a:off x="1277938" y="35988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D0AE6-0B70-4262-B40C-BB99603E8714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C788F-A19F-4E61-BC1B-9D7E59922AF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3039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277938" y="235585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001E9-88C2-4FF9-9146-F9C2CEE54CC7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43209-2465-41F3-9CE5-0C697EF3850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3482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40"/>
          <p:cNvCxnSpPr/>
          <p:nvPr/>
        </p:nvCxnSpPr>
        <p:spPr>
          <a:xfrm>
            <a:off x="1277938" y="23542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84477-E318-447C-8D12-851BCBBDC0E6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B0143-1AB0-4DB9-99E3-F273A63A6B9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091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277938" y="23542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8DA46-2D0C-44A2-9817-3734174F4C04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5C80D-9CC4-479D-A885-9F727B146B6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625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72C9F-20F2-4F90-90FA-D60539999EF3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89C70-37A0-442C-9545-C3C5B44FEBC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02259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277938" y="2913063"/>
            <a:ext cx="23336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8B4BD-A0B6-492D-A382-CA5229EE3C45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547F7-5495-4AF2-827E-9639851D269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4180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2D886-31F7-41F0-A3D6-37232C6ABA78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630E1-73A2-4B9F-A60B-78DAD12C5D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85587-03CD-4225-AB10-DA295F7FB54C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950E7-4060-476A-9660-954E1DC8141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63181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DE6A0-DB5C-46AA-8D13-A56682A34A63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2AF30-07B0-4F0E-853B-FDB126B0490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4891210"/>
      </p:ext>
    </p:extLst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277938" y="41402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78840-95CC-47BC-94D5-19B7FE2810ED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A1339-222A-4ABA-9C34-0C94110468D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855991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49313" y="904875"/>
            <a:ext cx="457200" cy="58578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sz="7200" smtClean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34288" y="2827338"/>
            <a:ext cx="457200" cy="5857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sz="7200" smtClean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277938" y="414020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EF6D4-BD57-4E24-830B-4C5814CAA45C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A8818-B65B-4F79-8447-8211E60981B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365679"/>
      </p:ext>
    </p:extLst>
  </p:cSld>
  <p:clrMapOvr>
    <a:masterClrMapping/>
  </p:clrMapOvr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D6918-C77F-4E63-A444-B18AE15A0DE9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A8216-D29D-483E-B3F0-6BD1D6944AC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5558268"/>
      </p:ext>
    </p:extLst>
  </p:cSld>
  <p:clrMapOvr>
    <a:masterClrMapping/>
  </p:clrMapOvr>
  <p:hf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77888" y="896938"/>
            <a:ext cx="457200" cy="5842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sz="8000" smtClean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50163" y="2608263"/>
            <a:ext cx="457200" cy="5842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sz="8000" smtClean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277938" y="342900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2B2B0-8528-4719-9BDB-E31DE3ACB1AE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B20E2-4458-4BAA-B39B-AB54EBBE04D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372019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277938" y="34290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rtlCol="0">
            <a:normAutofit/>
          </a:bodyPr>
          <a:lstStyle>
            <a:lvl1pPr>
              <a:defRPr lang="en-US" sz="3200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8FBF5-199A-4FD1-96A9-17BFD654FC88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BE905-6A3A-48AB-B2D5-AA32C823479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1118097"/>
      </p:ext>
    </p:extLst>
  </p:cSld>
  <p:clrMapOvr>
    <a:masterClrMapping/>
  </p:clrMapOvr>
  <p:hf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277938" y="2354263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AE0BC-3CC5-42AE-95D5-1ECE78C07A6E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C7FC4-7CD4-44D1-975A-EA9CDA3867B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9042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6245225" y="906463"/>
            <a:ext cx="0" cy="4968875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29664-7270-4EB1-9664-3E61F43914A3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F9E57-23A0-4B60-AD0C-284F1DA22F7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992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C70A0-86D8-4AC8-A420-11DEDE09934F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6189A-3973-43BB-A093-5B002960B1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FDCC0-A968-43C4-8000-FE3D479A02C9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BDA0B-D36C-42E5-A4F7-9AFBEA7BB1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DD9EB-45A8-4FB7-86B4-2681849731CA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0EC0-4AC9-4566-9E9F-41A080EA69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C1E79-83AA-4113-BF65-566387C7BCC3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2B086-A6A6-46DC-83E5-B7E7918F7E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1318D-FA02-478A-875B-98BAF69F9BD7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F39-4C9A-480F-8911-9B784811C4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96BBB-8460-45A3-B3B5-57D61456D54C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AB727-C931-4CE6-B69F-CEAA9AE4B0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B8345-684B-4A3D-B0E7-E7E3D990423C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EFE9E-82B7-46B1-8971-760ED5E9FD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75BA18-AFD3-46DE-994C-7C99885338F4}" type="datetimeFigureOut">
              <a:rPr lang="ru-RU"/>
              <a:pPr>
                <a:defRPr/>
              </a:pPr>
              <a:t>26.10.2020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280CE6-7C49-44C9-B8E8-5305E073F8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84" r:id="rId9"/>
    <p:sldLayoutId id="2147483675" r:id="rId10"/>
    <p:sldLayoutId id="21474836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0"/>
            <a:ext cx="9151938" cy="6858000"/>
            <a:chOff x="0" y="0"/>
            <a:chExt cx="9152467" cy="6858000"/>
          </a:xfrm>
        </p:grpSpPr>
        <p:pic>
          <p:nvPicPr>
            <p:cNvPr id="1032" name="Picture 7" descr="SD-PanelContent.png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36" name="Picture 9" descr="HDRibbonContent-UniformTrim.png"/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28434"/>
              <a:ext cx="68580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0" descr="HDRibbonContent-UniformTrim.png"/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6667" y="3128434"/>
              <a:ext cx="68580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176338" y="915988"/>
            <a:ext cx="6799262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76338" y="2490788"/>
            <a:ext cx="6799262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2F6E3FAC-1FCD-4330-B7A6-6D510A3D0512}" type="datetime1">
              <a:rPr lang="ru-RU">
                <a:solidFill>
                  <a:prstClr val="black"/>
                </a:solidFill>
              </a:rPr>
              <a:pPr>
                <a:defRPr/>
              </a:pPr>
              <a:t>26.10.2020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МОУ СОШ №1 БЕРЕЗНИКИ КАЗАНЦЕВА В.А.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7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174205D0-5A64-49B4-93C4-0B4FABA1C9F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769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0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v23.ucoz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WordArt 11"/>
          <p:cNvSpPr>
            <a:spLocks noChangeArrowheads="1" noChangeShapeType="1" noTextEdit="1"/>
          </p:cNvSpPr>
          <p:nvPr/>
        </p:nvSpPr>
        <p:spPr bwMode="auto">
          <a:xfrm rot="10800000" flipV="1">
            <a:off x="3429000" y="1214438"/>
            <a:ext cx="5715000" cy="1000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 </a:t>
            </a: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3000364" y="571480"/>
            <a:ext cx="6143637" cy="2928958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4723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kern="1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0000"/>
              </a:solidFill>
              <a:latin typeface="Impact"/>
              <a:cs typeface="Aharoni" pitchFamily="2" charset="-79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kern="10" dirty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nstantia" pitchFamily="18" charset="0"/>
                <a:cs typeface="Aharoni" pitchFamily="2" charset="-79"/>
              </a:rPr>
              <a:t> </a:t>
            </a:r>
            <a:endParaRPr lang="ru-RU" sz="3600" dirty="0">
              <a:solidFill>
                <a:srgbClr val="C0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u="sng" dirty="0">
              <a:solidFill>
                <a:srgbClr val="FF0000"/>
              </a:solidFill>
              <a:latin typeface="+mn-lt"/>
              <a:hlinkClick r:id="rId3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n-lt"/>
              </a:rPr>
              <a:t> 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kern="1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kern="1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800000"/>
              </a:solidFill>
              <a:latin typeface="Impact"/>
            </a:endParaRPr>
          </a:p>
        </p:txBody>
      </p:sp>
      <p:sp>
        <p:nvSpPr>
          <p:cNvPr id="14340" name="Прямоугольник 6"/>
          <p:cNvSpPr>
            <a:spLocks noChangeArrowheads="1"/>
          </p:cNvSpPr>
          <p:nvPr/>
        </p:nvSpPr>
        <p:spPr bwMode="auto">
          <a:xfrm>
            <a:off x="172020" y="60275"/>
            <a:ext cx="90011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ОБЩЕОБРАЗОВАТЕЛЬНОЕ УЧРЕЖДЕНИЕ СРЕДНЯЯ ОБЩЕОБРАЗОВАТЕЛЬНАЯ ШКОЛА №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 СЕЛА КРАСНОПАРТИЗАНСКОГО 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ПАВЛОВСКИЙ РАЙОН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 ОСНОВАНИЯ 1965 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Constantia" pitchFamily="18" charset="0"/>
              </a:rPr>
              <a:t>  </a:t>
            </a:r>
          </a:p>
        </p:txBody>
      </p:sp>
      <p:sp>
        <p:nvSpPr>
          <p:cNvPr id="14341" name="Прямоугольник 7"/>
          <p:cNvSpPr>
            <a:spLocks noChangeArrowheads="1"/>
          </p:cNvSpPr>
          <p:nvPr/>
        </p:nvSpPr>
        <p:spPr bwMode="auto">
          <a:xfrm>
            <a:off x="0" y="6143625"/>
            <a:ext cx="8858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Адрес: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352068 </a:t>
            </a:r>
            <a:r>
              <a:rPr lang="ru-RU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Краснодарский край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,Павловский </a:t>
            </a:r>
            <a:r>
              <a:rPr lang="ru-RU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район,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</a:t>
            </a:r>
            <a:r>
              <a:rPr lang="en-US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Краснопартизанское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ул.</a:t>
            </a:r>
            <a:r>
              <a:rPr lang="en-US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Школьная ,5.   </a:t>
            </a:r>
            <a:r>
              <a:rPr lang="en-US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tania429@</a:t>
            </a:r>
            <a:r>
              <a:rPr lang="en-US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andex.ru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6744" y="1897470"/>
            <a:ext cx="5423527" cy="37437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596746" y="1880607"/>
            <a:ext cx="5664757" cy="42485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22750" y="5040033"/>
            <a:ext cx="4635500" cy="708025"/>
          </a:xfrm>
          <a:prstGeom prst="rect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82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Директор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МБОУ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СОШ № 17 </a:t>
            </a: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Т.Н. Гуськова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538" y="836712"/>
            <a:ext cx="6799262" cy="1303338"/>
          </a:xfrm>
          <a:blipFill>
            <a:blip r:embed="rId2" cstate="email"/>
            <a:tile tx="0" ty="0" sx="100000" sy="100000" flip="none" algn="tl"/>
          </a:blipFill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Итоги ЕГЭ - 2020 в сравнении </a:t>
            </a:r>
            <a:b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2018, 2019 годами: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771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8EC967-1001-4DF0-BD91-AC9DDE152A78}" type="slidenum">
              <a:rPr lang="ru-RU" smtClean="0">
                <a:latin typeface="Garamond" panose="02020404030301010803" pitchFamily="18" charset="0"/>
              </a:rPr>
              <a:pPr/>
              <a:t>10</a:t>
            </a:fld>
            <a:endParaRPr lang="ru-RU" smtClean="0">
              <a:latin typeface="Garamond" panose="02020404030301010803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9729369"/>
              </p:ext>
            </p:extLst>
          </p:nvPr>
        </p:nvGraphicFramePr>
        <p:xfrm>
          <a:off x="539552" y="2225618"/>
          <a:ext cx="6984702" cy="463963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676020"/>
                <a:gridCol w="1370944"/>
                <a:gridCol w="1501510"/>
                <a:gridCol w="1436228"/>
              </a:tblGrid>
              <a:tr h="421351">
                <a:tc>
                  <a:txBody>
                    <a:bodyPr/>
                    <a:lstStyle/>
                    <a:p>
                      <a:r>
                        <a:rPr lang="ru-RU" sz="2600" b="1" baseline="0" dirty="0" smtClean="0"/>
                        <a:t>Предмет</a:t>
                      </a:r>
                      <a:endParaRPr lang="ru-RU" sz="2600" b="1" baseline="0" dirty="0"/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/>
                        <a:t>2020</a:t>
                      </a:r>
                      <a:endParaRPr lang="ru-RU" sz="2600" b="1" baseline="0" dirty="0"/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/>
                        <a:t>2019</a:t>
                      </a:r>
                      <a:endParaRPr lang="ru-RU" sz="2600" b="1" baseline="0" dirty="0"/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/>
                        <a:t>2018</a:t>
                      </a:r>
                      <a:endParaRPr lang="ru-RU" sz="2600" b="1" baseline="0" dirty="0"/>
                    </a:p>
                  </a:txBody>
                  <a:tcPr marL="91423" marR="91423" marT="45693" marB="45693"/>
                </a:tc>
              </a:tr>
              <a:tr h="787420">
                <a:tc>
                  <a:txBody>
                    <a:bodyPr/>
                    <a:lstStyle/>
                    <a:p>
                      <a:r>
                        <a:rPr lang="ru-RU" sz="2600" b="1" baseline="0" dirty="0" smtClean="0"/>
                        <a:t>Русский язык</a:t>
                      </a:r>
                      <a:endParaRPr lang="ru-RU" sz="2600" b="1" baseline="0" dirty="0"/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74,75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70,33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</a:tr>
              <a:tr h="763737">
                <a:tc>
                  <a:txBody>
                    <a:bodyPr/>
                    <a:lstStyle/>
                    <a:p>
                      <a:r>
                        <a:rPr lang="ru-RU" sz="2600" b="1" baseline="0" dirty="0" smtClean="0"/>
                        <a:t>Математика базовая</a:t>
                      </a:r>
                      <a:endParaRPr lang="ru-RU" sz="2600" b="1" baseline="0" dirty="0"/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</a:tr>
              <a:tr h="798426">
                <a:tc>
                  <a:txBody>
                    <a:bodyPr/>
                    <a:lstStyle/>
                    <a:p>
                      <a:r>
                        <a:rPr lang="ru-RU" sz="2600" b="1" baseline="0" dirty="0" smtClean="0"/>
                        <a:t>Обществознание</a:t>
                      </a:r>
                      <a:endParaRPr lang="ru-RU" sz="2600" b="1" baseline="0" dirty="0"/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</a:tr>
              <a:tr h="798426">
                <a:tc>
                  <a:txBody>
                    <a:bodyPr/>
                    <a:lstStyle/>
                    <a:p>
                      <a:r>
                        <a:rPr lang="ru-RU" sz="2600" b="1" baseline="0" dirty="0" smtClean="0"/>
                        <a:t>История</a:t>
                      </a:r>
                      <a:endParaRPr lang="ru-RU" sz="2600" b="1" baseline="0" dirty="0"/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</a:tr>
              <a:tr h="798426">
                <a:tc>
                  <a:txBody>
                    <a:bodyPr/>
                    <a:lstStyle/>
                    <a:p>
                      <a:r>
                        <a:rPr lang="ru-RU" sz="2600" b="1" baseline="0" dirty="0" smtClean="0"/>
                        <a:t>Физика</a:t>
                      </a:r>
                      <a:endParaRPr lang="ru-RU" sz="2600" b="1" baseline="0" dirty="0"/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r>
                        <a:rPr lang="ru-RU" sz="2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  <a:tc>
                  <a:txBody>
                    <a:bodyPr/>
                    <a:lstStyle/>
                    <a:p>
                      <a:endParaRPr lang="ru-RU" sz="26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3" marR="91423" marT="45693" marB="4569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7257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5194"/>
          </a:xfrm>
        </p:spPr>
        <p:txBody>
          <a:bodyPr/>
          <a:lstStyle/>
          <a:p>
            <a:pPr algn="ctr"/>
            <a:r>
              <a:rPr lang="ru-RU" sz="3200" b="1" dirty="0" smtClean="0"/>
              <a:t>Работа с одаренными детьми.</a:t>
            </a:r>
            <a:br>
              <a:rPr lang="ru-RU" sz="3200" b="1" dirty="0" smtClean="0"/>
            </a:br>
            <a:r>
              <a:rPr lang="ru-RU" sz="3200" b="1" dirty="0" smtClean="0"/>
              <a:t>Результаты участия в конкурсах, соревнованиях.</a:t>
            </a:r>
            <a:endParaRPr lang="ru-RU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3333868"/>
              </p:ext>
            </p:extLst>
          </p:nvPr>
        </p:nvGraphicFramePr>
        <p:xfrm>
          <a:off x="683567" y="2060849"/>
          <a:ext cx="8003234" cy="45365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489887"/>
                <a:gridCol w="1888880"/>
                <a:gridCol w="1624467"/>
              </a:tblGrid>
              <a:tr h="332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2019-2020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2018-2019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49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Число школьников, ставших победителями и призерами творческих конкурсов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37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8254">
                <a:tc>
                  <a:txBody>
                    <a:bodyPr/>
                    <a:lstStyle/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районного (городского) уровня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35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8254">
                <a:tc>
                  <a:txBody>
                    <a:bodyPr/>
                    <a:lstStyle/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краевого (зонального) уровня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0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2816">
                <a:tc>
                  <a:txBody>
                    <a:bodyPr/>
                    <a:lstStyle/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федерального (международного) уровня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49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Число школьников, ставших победителями и призерами спортивных соревнования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13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8254">
                <a:tc>
                  <a:txBody>
                    <a:bodyPr/>
                    <a:lstStyle/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районного (городского) уровня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10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8254">
                <a:tc>
                  <a:txBody>
                    <a:bodyPr/>
                    <a:lstStyle/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краевого (зонального) уровня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3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8783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0" y="642938"/>
            <a:ext cx="5072063" cy="4000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6627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A70412-D873-45A7-810D-1993BA6B9AE5}" type="slidenum">
              <a:rPr lang="ru-RU" smtClean="0">
                <a:solidFill>
                  <a:prstClr val="black"/>
                </a:solidFill>
                <a:latin typeface="Garamond" panose="02020404030301010803" pitchFamily="18" charset="0"/>
              </a:rPr>
              <a:pPr/>
              <a:t>12</a:t>
            </a:fld>
            <a:endParaRPr lang="ru-RU" smtClean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063" y="461963"/>
            <a:ext cx="8313737" cy="9540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Участие в профессиональных конкурсах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sz="28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2019-2020 </a:t>
            </a:r>
            <a:r>
              <a:rPr lang="ru-RU" sz="28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учебном году 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20486" name="Прямоугольник 10"/>
          <p:cNvSpPr>
            <a:spLocks noChangeArrowheads="1"/>
          </p:cNvSpPr>
          <p:nvPr/>
        </p:nvSpPr>
        <p:spPr bwMode="auto">
          <a:xfrm>
            <a:off x="899592" y="1741786"/>
            <a:ext cx="249289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b="1" i="1" dirty="0" smtClean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Алексеев Р.А.– </a:t>
            </a:r>
            <a:r>
              <a:rPr lang="ru-RU" b="1" i="1" dirty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победитель  муниципального </a:t>
            </a:r>
            <a:r>
              <a:rPr lang="ru-RU" b="1" i="1" dirty="0" smtClean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конкурса «Формирование УУД на уроках информатики в основной и средней школе»</a:t>
            </a:r>
            <a:endParaRPr lang="ru-RU" b="1" i="1" dirty="0">
              <a:solidFill>
                <a:srgbClr val="83992A">
                  <a:lumMod val="75000"/>
                </a:srgbClr>
              </a:solidFill>
              <a:latin typeface="Constantia" pitchFamily="18" charset="0"/>
            </a:endParaRPr>
          </a:p>
        </p:txBody>
      </p:sp>
      <p:sp>
        <p:nvSpPr>
          <p:cNvPr id="26630" name="Прямоугольник 10"/>
          <p:cNvSpPr>
            <a:spLocks noChangeArrowheads="1"/>
          </p:cNvSpPr>
          <p:nvPr/>
        </p:nvSpPr>
        <p:spPr bwMode="auto">
          <a:xfrm>
            <a:off x="3392488" y="1668463"/>
            <a:ext cx="264001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ru-RU" sz="2000" b="1" i="1" dirty="0" err="1" smtClean="0">
                <a:solidFill>
                  <a:srgbClr val="EE0000"/>
                </a:solidFill>
                <a:latin typeface="Constantia" panose="02030602050306030303" pitchFamily="18" charset="0"/>
              </a:rPr>
              <a:t>Бурковская</a:t>
            </a:r>
            <a:r>
              <a:rPr lang="ru-RU" sz="2000" b="1" i="1" dirty="0" smtClean="0">
                <a:solidFill>
                  <a:srgbClr val="EE0000"/>
                </a:solidFill>
                <a:latin typeface="Constantia" panose="02030602050306030303" pitchFamily="18" charset="0"/>
              </a:rPr>
              <a:t> А.А.  - победитель всероссийского профессионального педагогического конкурса «Лучший учитель-предметник».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116638" y="1671956"/>
            <a:ext cx="257016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b="1" i="1" dirty="0" smtClean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Бойко Н.Ю., Стеценко М.В.– призеры  </a:t>
            </a:r>
            <a:r>
              <a:rPr lang="ru-RU" b="1" i="1" dirty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муниципального </a:t>
            </a:r>
            <a:r>
              <a:rPr lang="ru-RU" b="1" i="1" dirty="0" smtClean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этапа краевого конкурса на лучший стенд «</a:t>
            </a:r>
            <a:r>
              <a:rPr lang="ru-RU" b="1" i="1" dirty="0" err="1" smtClean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Эколята</a:t>
            </a:r>
            <a:r>
              <a:rPr lang="ru-RU" b="1" i="1" dirty="0" smtClean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 – молодые защитники Природы»</a:t>
            </a:r>
            <a:endParaRPr lang="ru-RU" b="1" i="1" dirty="0">
              <a:solidFill>
                <a:srgbClr val="83992A">
                  <a:lumMod val="75000"/>
                </a:srgbClr>
              </a:solidFill>
              <a:latin typeface="Constantia" pitchFamily="18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749833" y="4741446"/>
            <a:ext cx="75601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b="1" i="1" dirty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Роговская С.А. – </a:t>
            </a:r>
            <a:r>
              <a:rPr lang="ru-RU" b="1" i="1" dirty="0" smtClean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победитель  </a:t>
            </a:r>
            <a:r>
              <a:rPr lang="ru-RU" b="1" i="1" dirty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муниципального </a:t>
            </a:r>
            <a:r>
              <a:rPr lang="ru-RU" b="1" i="1" dirty="0" smtClean="0">
                <a:solidFill>
                  <a:srgbClr val="83992A">
                    <a:lumMod val="75000"/>
                  </a:srgbClr>
                </a:solidFill>
                <a:latin typeface="Constantia" pitchFamily="18" charset="0"/>
              </a:rPr>
              <a:t>этапа Всероссийского конкурса «Мое громкое эхо Афганской войны»</a:t>
            </a:r>
            <a:endParaRPr lang="ru-RU" b="1" i="1" dirty="0">
              <a:solidFill>
                <a:srgbClr val="83992A">
                  <a:lumMod val="75000"/>
                </a:srgbClr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700233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66521"/>
            <a:ext cx="7885404" cy="38655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i="1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+mn-lt"/>
                <a:cs typeface="Arial"/>
              </a:rPr>
              <a:t>Школьное самоуправление: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7896" name="Текст 9"/>
          <p:cNvSpPr>
            <a:spLocks noGrp="1"/>
          </p:cNvSpPr>
          <p:nvPr>
            <p:ph type="body" sz="half" idx="3"/>
          </p:nvPr>
        </p:nvSpPr>
        <p:spPr>
          <a:xfrm>
            <a:off x="234812" y="2559155"/>
            <a:ext cx="5507534" cy="642937"/>
          </a:xfrm>
        </p:spPr>
        <p:txBody>
          <a:bodyPr/>
          <a:lstStyle/>
          <a:p>
            <a:pPr eaLnBrk="1" hangingPunct="1"/>
            <a:r>
              <a:rPr lang="ru-RU" sz="2000" b="0" i="1" dirty="0" smtClean="0"/>
              <a:t>  </a:t>
            </a:r>
            <a:r>
              <a:rPr lang="ru-RU" b="0" i="1" dirty="0" smtClean="0"/>
              <a:t>Дополнительное образование -100%:</a:t>
            </a:r>
          </a:p>
        </p:txBody>
      </p:sp>
      <p:pic>
        <p:nvPicPr>
          <p:cNvPr id="37898" name="Picture 2" descr="I:\школа\фото шкл\Изображение 0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5063" y="857250"/>
            <a:ext cx="27860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1" name="Прямоугольник 6"/>
          <p:cNvSpPr>
            <a:spLocks noChangeArrowheads="1"/>
          </p:cNvSpPr>
          <p:nvPr/>
        </p:nvSpPr>
        <p:spPr bwMode="auto">
          <a:xfrm>
            <a:off x="251520" y="925325"/>
            <a:ext cx="71437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 dirty="0" smtClean="0">
                <a:solidFill>
                  <a:srgbClr val="FF0000"/>
                </a:solidFill>
                <a:latin typeface="Constantia" pitchFamily="18" charset="0"/>
              </a:rPr>
              <a:t>Выборы президента</a:t>
            </a:r>
          </a:p>
          <a:p>
            <a:r>
              <a:rPr lang="ru-RU" sz="2000" i="1" dirty="0" smtClean="0">
                <a:solidFill>
                  <a:srgbClr val="FF0000"/>
                </a:solidFill>
                <a:latin typeface="Constantia" pitchFamily="18" charset="0"/>
              </a:rPr>
              <a:t>Работа ученического самоуправления:</a:t>
            </a:r>
          </a:p>
          <a:p>
            <a:pPr marL="342900" indent="-342900">
              <a:buAutoNum type="arabicPeriod"/>
            </a:pPr>
            <a:r>
              <a:rPr lang="ru-RU" sz="2000" i="1" dirty="0" smtClean="0">
                <a:solidFill>
                  <a:srgbClr val="FF0000"/>
                </a:solidFill>
                <a:latin typeface="Constantia" pitchFamily="18" charset="0"/>
              </a:rPr>
              <a:t>Участие в районных конкурсах.</a:t>
            </a:r>
          </a:p>
          <a:p>
            <a:pPr marL="342900" indent="-342900">
              <a:buAutoNum type="arabicPeriod"/>
            </a:pPr>
            <a:r>
              <a:rPr lang="ru-RU" sz="2000" i="1" dirty="0" smtClean="0">
                <a:solidFill>
                  <a:srgbClr val="FF0000"/>
                </a:solidFill>
                <a:latin typeface="Constantia" pitchFamily="18" charset="0"/>
              </a:rPr>
              <a:t> Проведение акций.</a:t>
            </a:r>
          </a:p>
          <a:p>
            <a:pPr marL="342900" indent="-342900">
              <a:buAutoNum type="arabicPeriod"/>
            </a:pPr>
            <a:r>
              <a:rPr lang="ru-RU" sz="2000" i="1" dirty="0" smtClean="0">
                <a:solidFill>
                  <a:srgbClr val="FF0000"/>
                </a:solidFill>
                <a:latin typeface="Constantia" pitchFamily="18" charset="0"/>
              </a:rPr>
              <a:t>Организация субботников, рейдов чистоты.</a:t>
            </a:r>
            <a:endParaRPr lang="ru-RU" sz="2000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"/>
          </p:nvPr>
        </p:nvSpPr>
        <p:spPr>
          <a:xfrm>
            <a:off x="575556" y="3627652"/>
            <a:ext cx="7525364" cy="29642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8823576"/>
              </p:ext>
            </p:extLst>
          </p:nvPr>
        </p:nvGraphicFramePr>
        <p:xfrm>
          <a:off x="323528" y="3143250"/>
          <a:ext cx="8497577" cy="26407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97577"/>
              </a:tblGrid>
              <a:tr h="405972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«Занимательный английский»</a:t>
                      </a:r>
                      <a:endParaRPr lang="ru-RU" sz="2400" dirty="0">
                        <a:effectLst/>
                        <a:uFill>
                          <a:solidFill>
                            <a:srgbClr val="FF0000"/>
                          </a:solidFill>
                        </a:u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5972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</a:rPr>
                        <a:t>«Юный турист»</a:t>
                      </a:r>
                      <a:endParaRPr lang="ru-RU" sz="2400" dirty="0">
                        <a:effectLst/>
                        <a:uFill>
                          <a:solidFill>
                            <a:srgbClr val="FF0000"/>
                          </a:solidFill>
                        </a:u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5972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</a:rPr>
                        <a:t>«Журналистика</a:t>
                      </a:r>
                      <a:r>
                        <a:rPr lang="ru-RU" sz="2400" dirty="0" smtClean="0"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</a:rPr>
                        <a:t>»</a:t>
                      </a:r>
                    </a:p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«Стрелок»</a:t>
                      </a:r>
                    </a:p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«Рукопашный бой»</a:t>
                      </a:r>
                    </a:p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«Футбол» (ДЮСШ)</a:t>
                      </a:r>
                    </a:p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 СДК, ДШИ</a:t>
                      </a:r>
                      <a:endParaRPr lang="ru-RU" sz="2400" dirty="0">
                        <a:effectLst/>
                        <a:uFill>
                          <a:solidFill>
                            <a:srgbClr val="FF0000"/>
                          </a:solidFill>
                        </a:u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4"/>
          <p:cNvSpPr>
            <a:spLocks noGrp="1"/>
          </p:cNvSpPr>
          <p:nvPr>
            <p:ph type="title"/>
          </p:nvPr>
        </p:nvSpPr>
        <p:spPr>
          <a:xfrm>
            <a:off x="1550195" y="3244850"/>
            <a:ext cx="6329362" cy="500062"/>
          </a:xfrm>
        </p:spPr>
        <p:txBody>
          <a:bodyPr/>
          <a:lstStyle/>
          <a:p>
            <a:pPr eaLnBrk="1" hangingPunct="1"/>
            <a:r>
              <a:rPr lang="ru-RU" sz="2400" i="1" dirty="0" smtClean="0">
                <a:solidFill>
                  <a:srgbClr val="FF0000"/>
                </a:solidFill>
              </a:rPr>
              <a:t>Классы казачьей направленности (4 класса)</a:t>
            </a:r>
          </a:p>
        </p:txBody>
      </p:sp>
      <p:sp>
        <p:nvSpPr>
          <p:cNvPr id="38916" name="Прямоугольник 8"/>
          <p:cNvSpPr>
            <a:spLocks noChangeArrowheads="1"/>
          </p:cNvSpPr>
          <p:nvPr/>
        </p:nvSpPr>
        <p:spPr bwMode="auto">
          <a:xfrm>
            <a:off x="4929188" y="3983038"/>
            <a:ext cx="40005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Constantia" pitchFamily="18" charset="0"/>
              </a:rPr>
              <a:t>Выступление группы  «Казачата» </a:t>
            </a:r>
            <a:endParaRPr lang="ru-RU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25" y="3983038"/>
            <a:ext cx="28575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Встреча с атаманом  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8920" name="Прямоугольник 12"/>
          <p:cNvSpPr>
            <a:spLocks noChangeArrowheads="1"/>
          </p:cNvSpPr>
          <p:nvPr/>
        </p:nvSpPr>
        <p:spPr bwMode="auto">
          <a:xfrm>
            <a:off x="500063" y="214313"/>
            <a:ext cx="8358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 err="1">
                <a:solidFill>
                  <a:srgbClr val="C00000"/>
                </a:solidFill>
                <a:latin typeface="Constantia" pitchFamily="18" charset="0"/>
              </a:rPr>
              <a:t>Гражданско</a:t>
            </a:r>
            <a:r>
              <a:rPr lang="ru-RU" sz="2800" b="1" i="1" dirty="0">
                <a:solidFill>
                  <a:srgbClr val="C00000"/>
                </a:solidFill>
                <a:latin typeface="Constantia" pitchFamily="18" charset="0"/>
              </a:rPr>
              <a:t> - патриотическое воспитание </a:t>
            </a:r>
            <a:endParaRPr lang="ru-RU" sz="2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8921" name="Прямоугольник 13"/>
          <p:cNvSpPr>
            <a:spLocks noChangeArrowheads="1"/>
          </p:cNvSpPr>
          <p:nvPr/>
        </p:nvSpPr>
        <p:spPr bwMode="auto">
          <a:xfrm>
            <a:off x="4929188" y="3214688"/>
            <a:ext cx="3286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chemeClr val="bg1"/>
                </a:solidFill>
                <a:latin typeface="Constantia" pitchFamily="18" charset="0"/>
              </a:rPr>
              <a:t>Экскурсия в военную часть</a:t>
            </a:r>
            <a:endParaRPr lang="ru-RU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8922" name="Прямоугольник 14"/>
          <p:cNvSpPr>
            <a:spLocks noChangeArrowheads="1"/>
          </p:cNvSpPr>
          <p:nvPr/>
        </p:nvSpPr>
        <p:spPr bwMode="auto">
          <a:xfrm>
            <a:off x="1428750" y="3244850"/>
            <a:ext cx="30718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latin typeface="Constantia" pitchFamily="18" charset="0"/>
              </a:rPr>
              <a:t>Концерт в военной части</a:t>
            </a:r>
            <a:endParaRPr lang="ru-RU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800" y="3885631"/>
            <a:ext cx="3786757" cy="28400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9156" y="3886227"/>
            <a:ext cx="3925292" cy="2888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905" y="707652"/>
            <a:ext cx="3628462" cy="2721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6831" y="681906"/>
            <a:ext cx="3788799" cy="2747094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2"/>
          <p:cNvSpPr>
            <a:spLocks noGrp="1"/>
          </p:cNvSpPr>
          <p:nvPr>
            <p:ph type="title"/>
          </p:nvPr>
        </p:nvSpPr>
        <p:spPr>
          <a:xfrm>
            <a:off x="214313" y="0"/>
            <a:ext cx="3571875" cy="428625"/>
          </a:xfrm>
        </p:spPr>
        <p:txBody>
          <a:bodyPr/>
          <a:lstStyle/>
          <a:p>
            <a:pPr algn="ctr" eaLnBrk="1" hangingPunct="1"/>
            <a:r>
              <a:rPr lang="ru-RU" sz="2000" i="1" dirty="0" smtClean="0">
                <a:solidFill>
                  <a:srgbClr val="FF0000"/>
                </a:solidFill>
              </a:rPr>
              <a:t>Эстетическое воспитание</a:t>
            </a:r>
          </a:p>
        </p:txBody>
      </p:sp>
      <p:sp>
        <p:nvSpPr>
          <p:cNvPr id="39940" name="Прямоугольник 9"/>
          <p:cNvSpPr>
            <a:spLocks noChangeArrowheads="1"/>
          </p:cNvSpPr>
          <p:nvPr/>
        </p:nvSpPr>
        <p:spPr bwMode="auto">
          <a:xfrm>
            <a:off x="0" y="3244850"/>
            <a:ext cx="4429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i="1" dirty="0">
                <a:solidFill>
                  <a:srgbClr val="FF0000"/>
                </a:solidFill>
                <a:latin typeface="Constantia" pitchFamily="18" charset="0"/>
              </a:rPr>
              <a:t> Трудовое и экологическое воспитание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39941" name="Прямоугольник 10"/>
          <p:cNvSpPr>
            <a:spLocks noChangeArrowheads="1"/>
          </p:cNvSpPr>
          <p:nvPr/>
        </p:nvSpPr>
        <p:spPr bwMode="auto">
          <a:xfrm>
            <a:off x="4514848" y="3286125"/>
            <a:ext cx="42719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solidFill>
                  <a:srgbClr val="FF0000"/>
                </a:solidFill>
                <a:latin typeface="Constantia" pitchFamily="18" charset="0"/>
              </a:rPr>
              <a:t>Духовно- нравственное воспитание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39944" name="Прямоугольник 14"/>
          <p:cNvSpPr>
            <a:spLocks noChangeArrowheads="1"/>
          </p:cNvSpPr>
          <p:nvPr/>
        </p:nvSpPr>
        <p:spPr bwMode="auto">
          <a:xfrm>
            <a:off x="4107631" y="-139631"/>
            <a:ext cx="48319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FF0000"/>
                </a:solidFill>
                <a:latin typeface="Constantia" pitchFamily="18" charset="0"/>
              </a:rPr>
              <a:t>Физическое и </a:t>
            </a:r>
            <a:r>
              <a:rPr lang="ru-RU" sz="2000" i="1" dirty="0" err="1" smtClean="0">
                <a:solidFill>
                  <a:srgbClr val="FF0000"/>
                </a:solidFill>
                <a:latin typeface="Constantia" pitchFamily="18" charset="0"/>
              </a:rPr>
              <a:t>здоровьесберегающее</a:t>
            </a:r>
            <a:r>
              <a:rPr lang="ru-RU" sz="2000" i="1" dirty="0" smtClean="0">
                <a:solidFill>
                  <a:srgbClr val="FF0000"/>
                </a:solidFill>
                <a:latin typeface="Constantia" pitchFamily="18" charset="0"/>
              </a:rPr>
              <a:t>  </a:t>
            </a:r>
            <a:r>
              <a:rPr lang="ru-RU" sz="2000" i="1" dirty="0">
                <a:solidFill>
                  <a:srgbClr val="FF0000"/>
                </a:solidFill>
                <a:latin typeface="Constantia" pitchFamily="18" charset="0"/>
              </a:rPr>
              <a:t>воспитание</a:t>
            </a:r>
            <a:endParaRPr lang="ru-RU" sz="2000" dirty="0">
              <a:latin typeface="Constant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68" y="446484"/>
            <a:ext cx="3786188" cy="28396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68" y="3723679"/>
            <a:ext cx="3786188" cy="2839641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4848" y="473691"/>
            <a:ext cx="4017591" cy="278522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6846" y="3723679"/>
            <a:ext cx="3985593" cy="2814359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Материально-техническая база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65286693"/>
              </p:ext>
            </p:extLst>
          </p:nvPr>
        </p:nvGraphicFramePr>
        <p:xfrm>
          <a:off x="0" y="642918"/>
          <a:ext cx="4857752" cy="5681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227439" y="6286519"/>
            <a:ext cx="3429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Кабинет информатики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6091" y="3511920"/>
            <a:ext cx="3360372" cy="25202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3037" y="116632"/>
            <a:ext cx="2355726" cy="3140968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42844" y="-214338"/>
            <a:ext cx="6429420" cy="642942"/>
          </a:xfrm>
        </p:spPr>
        <p:txBody>
          <a:bodyPr>
            <a:normAutofit/>
          </a:bodyPr>
          <a:lstStyle/>
          <a:p>
            <a:pPr algn="l"/>
            <a:r>
              <a:rPr lang="ru-RU" sz="2800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Материально-техническая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база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33400" y="3357562"/>
            <a:ext cx="7854696" cy="1623574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8634" y="6165304"/>
            <a:ext cx="8499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Кабинет начальных классов                      Кабинет биологии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10" name="Рисунок 9" descr="C:\Users\Татьяна\Pictures\2014-01-17\IMG_20140117_14315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512" y="769170"/>
            <a:ext cx="3940470" cy="5416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496" y="769169"/>
            <a:ext cx="4062114" cy="5416152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28625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Материально-техническая база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4" name="Прямоугольник 5"/>
          <p:cNvSpPr>
            <a:spLocks noChangeArrowheads="1"/>
          </p:cNvSpPr>
          <p:nvPr/>
        </p:nvSpPr>
        <p:spPr bwMode="auto">
          <a:xfrm>
            <a:off x="500063" y="642938"/>
            <a:ext cx="4429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b="1" i="1">
                <a:solidFill>
                  <a:srgbClr val="FF0000"/>
                </a:solidFill>
                <a:latin typeface="Constantia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endParaRPr lang="ru-RU">
              <a:latin typeface="Constantia" pitchFamily="18" charset="0"/>
            </a:endParaRPr>
          </a:p>
        </p:txBody>
      </p:sp>
      <p:sp>
        <p:nvSpPr>
          <p:cNvPr id="30728" name="Прямоугольник 10"/>
          <p:cNvSpPr>
            <a:spLocks noChangeArrowheads="1"/>
          </p:cNvSpPr>
          <p:nvPr/>
        </p:nvSpPr>
        <p:spPr bwMode="auto">
          <a:xfrm>
            <a:off x="5786438" y="3244850"/>
            <a:ext cx="2500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endParaRPr lang="ru-RU" dirty="0">
              <a:latin typeface="Constantia" pitchFamily="18" charset="0"/>
            </a:endParaRPr>
          </a:p>
          <a:p>
            <a:endParaRPr lang="ru-RU" dirty="0">
              <a:latin typeface="Constantia" pitchFamily="18" charset="0"/>
            </a:endParaRPr>
          </a:p>
        </p:txBody>
      </p:sp>
      <p:sp>
        <p:nvSpPr>
          <p:cNvPr id="30730" name="Прямоугольник 13"/>
          <p:cNvSpPr>
            <a:spLocks noChangeArrowheads="1"/>
          </p:cNvSpPr>
          <p:nvPr/>
        </p:nvSpPr>
        <p:spPr bwMode="auto">
          <a:xfrm>
            <a:off x="928688" y="3244850"/>
            <a:ext cx="3286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Кабинет химии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3244334"/>
            <a:ext cx="400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Кабинет английского языка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6357958"/>
            <a:ext cx="42148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Кабинет русского языка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36" y="3389774"/>
            <a:ext cx="4446240" cy="33346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6489" y="764331"/>
            <a:ext cx="4273229" cy="569763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78" y="378821"/>
            <a:ext cx="4424198" cy="3318149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3" descr="G:\фотографии  школы\DSC074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786058"/>
            <a:ext cx="4071935" cy="3643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Прямоугольник 7"/>
          <p:cNvSpPr>
            <a:spLocks noChangeArrowheads="1"/>
          </p:cNvSpPr>
          <p:nvPr/>
        </p:nvSpPr>
        <p:spPr bwMode="auto">
          <a:xfrm>
            <a:off x="142845" y="428604"/>
            <a:ext cx="357189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Столовая на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40 мест</a:t>
            </a:r>
          </a:p>
          <a:p>
            <a:endParaRPr lang="ru-RU" sz="2400" i="1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Организовано 100% горячее питание школьников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.                                 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500562" y="2857496"/>
            <a:ext cx="4643438" cy="428628"/>
          </a:xfrm>
        </p:spPr>
        <p:txBody>
          <a:bodyPr/>
          <a:lstStyle/>
          <a:p>
            <a:pPr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Лицензированный медкабинет                     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357685" y="1311839"/>
            <a:ext cx="4643439" cy="357188"/>
          </a:xfrm>
        </p:spPr>
        <p:txBody>
          <a:bodyPr/>
          <a:lstStyle/>
          <a:p>
            <a:pPr eaLnBrk="1" hangingPunct="1"/>
            <a:r>
              <a:rPr lang="ru-RU" sz="2000" i="1" dirty="0" smtClean="0">
                <a:solidFill>
                  <a:srgbClr val="FF0000"/>
                </a:solidFill>
              </a:rPr>
              <a:t>       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Организован подвоз учащихся</a:t>
            </a:r>
          </a:p>
        </p:txBody>
      </p:sp>
      <p:pic>
        <p:nvPicPr>
          <p:cNvPr id="10" name="Рисунок 9" descr="SAM_251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45" y="2762041"/>
            <a:ext cx="4249651" cy="366733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3191" y="3375053"/>
            <a:ext cx="4072428" cy="305432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50206" cy="910454"/>
          </a:xfrm>
        </p:spPr>
        <p:txBody>
          <a:bodyPr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Визитная карточка малокомплектной школы </a:t>
            </a:r>
            <a:b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(МБОУ СОШ № 17 им. П.Ф.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Ризеля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1217431"/>
            <a:ext cx="4038600" cy="5640569"/>
          </a:xfrm>
        </p:spPr>
        <p:txBody>
          <a:bodyPr/>
          <a:lstStyle/>
          <a:p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82 учащихся:</a:t>
            </a:r>
          </a:p>
          <a:p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25 учащийся-1-4 классы;</a:t>
            </a:r>
          </a:p>
          <a:p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46 учащихся -5-9 классы;</a:t>
            </a:r>
          </a:p>
          <a:p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 учащихся -10-11 классы.</a:t>
            </a:r>
          </a:p>
          <a:p>
            <a:pPr>
              <a:buNone/>
            </a:pPr>
            <a:endParaRPr lang="ru-RU" sz="20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1124744"/>
            <a:ext cx="457374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</a:rPr>
              <a:t>1</a:t>
            </a:r>
            <a:r>
              <a:rPr lang="ru-RU" b="1" i="1" dirty="0">
                <a:solidFill>
                  <a:schemeClr val="accent1"/>
                </a:solidFill>
                <a:latin typeface="Times New Roman" pitchFamily="18" charset="0"/>
              </a:rPr>
              <a:t>7</a:t>
            </a:r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</a:rPr>
              <a:t> педагогических работников</a:t>
            </a:r>
          </a:p>
          <a:p>
            <a:pPr marL="285750" indent="-285750">
              <a:buFontTx/>
              <a:buChar char="-"/>
            </a:pPr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</a:rPr>
              <a:t>Почетный работник воспитания и просвещения Российской Федерации -1.</a:t>
            </a:r>
          </a:p>
          <a:p>
            <a:pPr marL="285750" lvl="0" indent="-285750">
              <a:buFontTx/>
              <a:buChar char="-"/>
            </a:pPr>
            <a:r>
              <a:rPr lang="ru-RU" b="1" i="1" dirty="0">
                <a:solidFill>
                  <a:srgbClr val="0F6FC6"/>
                </a:solidFill>
                <a:latin typeface="Times New Roman" pitchFamily="18" charset="0"/>
              </a:rPr>
              <a:t>Почётная грамота  Министерства  </a:t>
            </a:r>
            <a:r>
              <a:rPr lang="ru-RU" b="1" i="1" dirty="0" smtClean="0">
                <a:solidFill>
                  <a:srgbClr val="0F6FC6"/>
                </a:solidFill>
                <a:latin typeface="Times New Roman" pitchFamily="18" charset="0"/>
              </a:rPr>
              <a:t>просвещения Российской Федерации– </a:t>
            </a:r>
            <a:r>
              <a:rPr lang="ru-RU" b="1" i="1" dirty="0">
                <a:solidFill>
                  <a:srgbClr val="0F6FC6"/>
                </a:solidFill>
                <a:latin typeface="Times New Roman" pitchFamily="18" charset="0"/>
              </a:rPr>
              <a:t>1</a:t>
            </a:r>
            <a:endParaRPr lang="ru-RU" b="1" i="1" dirty="0" smtClean="0">
              <a:solidFill>
                <a:schemeClr val="accent1"/>
              </a:solidFill>
              <a:latin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</a:rPr>
              <a:t>Почётная грамота  Министерства  образования и науки Краснодарского края – 2</a:t>
            </a:r>
          </a:p>
          <a:p>
            <a:pPr marL="285750" lvl="0" indent="-285750">
              <a:buFontTx/>
              <a:buChar char="-"/>
            </a:pPr>
            <a:r>
              <a:rPr lang="ru-RU" b="1" i="1" dirty="0" smtClean="0">
                <a:solidFill>
                  <a:srgbClr val="0F6FC6"/>
                </a:solidFill>
                <a:latin typeface="Times New Roman" pitchFamily="18" charset="0"/>
              </a:rPr>
              <a:t>Благодарность Министерства  образования, науки и молодежной политики </a:t>
            </a:r>
            <a:r>
              <a:rPr lang="ru-RU" b="1" i="1" dirty="0">
                <a:solidFill>
                  <a:srgbClr val="0F6FC6"/>
                </a:solidFill>
                <a:latin typeface="Times New Roman" pitchFamily="18" charset="0"/>
              </a:rPr>
              <a:t>Краснодарского края – 3</a:t>
            </a:r>
            <a:endParaRPr lang="ru-RU" b="1" i="1" dirty="0" smtClean="0">
              <a:solidFill>
                <a:schemeClr val="accent1"/>
              </a:solidFill>
              <a:latin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</a:rPr>
              <a:t>Почетная грамота администрации МО Павловский район - 5</a:t>
            </a:r>
            <a:endParaRPr lang="ru-RU" b="1" i="1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477262319"/>
              </p:ext>
            </p:extLst>
          </p:nvPr>
        </p:nvGraphicFramePr>
        <p:xfrm>
          <a:off x="4497419" y="2924944"/>
          <a:ext cx="4643438" cy="3978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11941" y="4653136"/>
            <a:ext cx="4038600" cy="2191147"/>
          </a:xfrm>
        </p:spPr>
        <p:txBody>
          <a:bodyPr/>
          <a:lstStyle/>
          <a:p>
            <a:r>
              <a:rPr lang="ru-RU" sz="2000" dirty="0" smtClean="0"/>
              <a:t>Квалификация педагогов:</a:t>
            </a:r>
          </a:p>
          <a:p>
            <a:r>
              <a:rPr lang="ru-RU" sz="2000" dirty="0" smtClean="0"/>
              <a:t>Высшая категория – 3 человек (16%).</a:t>
            </a:r>
          </a:p>
          <a:p>
            <a:r>
              <a:rPr lang="ru-RU" sz="2000" dirty="0" smtClean="0"/>
              <a:t>Первая – 7 человек (39%).</a:t>
            </a:r>
          </a:p>
          <a:p>
            <a:r>
              <a:rPr lang="ru-RU" sz="2000" dirty="0" smtClean="0"/>
              <a:t>Соответствие должности – </a:t>
            </a:r>
            <a:r>
              <a:rPr lang="ru-RU" sz="2000" dirty="0"/>
              <a:t>5</a:t>
            </a:r>
            <a:r>
              <a:rPr lang="ru-RU" sz="2000" dirty="0" smtClean="0"/>
              <a:t> человек</a:t>
            </a:r>
            <a:r>
              <a:rPr lang="ru-RU" sz="2000" dirty="0"/>
              <a:t>. </a:t>
            </a:r>
            <a:r>
              <a:rPr lang="ru-RU" sz="2000" dirty="0" smtClean="0"/>
              <a:t>(39%) </a:t>
            </a:r>
            <a:endParaRPr lang="ru-RU" sz="2000" dirty="0"/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305800" cy="3929090"/>
          </a:xfrm>
          <a:solidFill>
            <a:schemeClr val="accent3">
              <a:lumMod val="60000"/>
              <a:lumOff val="4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RightFacing"/>
            <a:lightRig rig="harsh" dir="tl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1003">
            <a:schemeClr val="lt2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b="1" i="1" dirty="0" smtClean="0">
                <a:solidFill>
                  <a:srgbClr val="FF0000"/>
                </a:solidFill>
                <a:latin typeface="+mn-lt"/>
                <a:cs typeface="Angsana New" pitchFamily="18" charset="-34"/>
              </a:rPr>
              <a:t>Спасибо</a:t>
            </a:r>
            <a:r>
              <a:rPr lang="ru-RU" sz="9600" b="1" i="1" dirty="0" smtClean="0">
                <a:solidFill>
                  <a:srgbClr val="FF0000"/>
                </a:solidFill>
              </a:rPr>
              <a:t> за внимание !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/>
          </p:nvPr>
        </p:nvSpPr>
        <p:spPr>
          <a:xfrm>
            <a:off x="1922463" y="1811338"/>
            <a:ext cx="5308600" cy="1516062"/>
          </a:xfrm>
        </p:spPr>
        <p:txBody>
          <a:bodyPr/>
          <a:lstStyle/>
          <a:p>
            <a:endParaRPr lang="ru-RU" smtClean="0">
              <a:ln>
                <a:noFill/>
              </a:ln>
            </a:endParaRPr>
          </a:p>
        </p:txBody>
      </p:sp>
      <p:sp>
        <p:nvSpPr>
          <p:cNvPr id="1638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2463" y="3598863"/>
            <a:ext cx="5308600" cy="137636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TextBox 3"/>
          <p:cNvSpPr txBox="1"/>
          <p:nvPr/>
        </p:nvSpPr>
        <p:spPr>
          <a:xfrm>
            <a:off x="719138" y="1785938"/>
            <a:ext cx="8424862" cy="3140075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82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66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Качество образования – приоритетная задача школы.</a:t>
            </a:r>
            <a:endParaRPr lang="ru-RU" sz="66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aramond" panose="02020404030301010803" pitchFamily="18" charset="0"/>
            </a:endParaRPr>
          </a:p>
        </p:txBody>
      </p:sp>
      <p:pic>
        <p:nvPicPr>
          <p:cNvPr id="16389" name="Рисунок 3" descr="f2a7773de0fb03c8e2b54157ac851fa1_X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5750" y="-500063"/>
            <a:ext cx="3357563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558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043608" y="222250"/>
            <a:ext cx="6799263" cy="1303337"/>
          </a:xfrm>
          <a:blipFill dpi="0" rotWithShape="1">
            <a:blip r:embed="rId2" cstate="email"/>
            <a:srcRect/>
            <a:tile tx="0" ty="0" sx="100000" sy="100000" flip="none" algn="tl"/>
          </a:blipFill>
        </p:spPr>
        <p:txBody>
          <a:bodyPr/>
          <a:lstStyle/>
          <a:p>
            <a:r>
              <a:rPr lang="ru-RU" sz="3200" smtClean="0">
                <a:ln>
                  <a:noFill/>
                </a:ln>
                <a:latin typeface="Segoe Print" panose="02000600000000000000" pitchFamily="2" charset="0"/>
              </a:rPr>
              <a:t>Вся работа школы нацелена на КАЧЕСТВО </a:t>
            </a:r>
          </a:p>
        </p:txBody>
      </p:sp>
      <p:grpSp>
        <p:nvGrpSpPr>
          <p:cNvPr id="19459" name="Группа 6"/>
          <p:cNvGrpSpPr>
            <a:grpSpLocks/>
          </p:cNvGrpSpPr>
          <p:nvPr/>
        </p:nvGrpSpPr>
        <p:grpSpPr bwMode="auto">
          <a:xfrm>
            <a:off x="422275" y="1454150"/>
            <a:ext cx="6561138" cy="1812925"/>
            <a:chOff x="-2557120" y="-1070573"/>
            <a:chExt cx="6561099" cy="266595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-2557120" y="-1070573"/>
              <a:ext cx="5181569" cy="1790529"/>
            </a:xfrm>
            <a:prstGeom prst="roundRect">
              <a:avLst>
                <a:gd name="adj" fmla="val 10000"/>
              </a:avLst>
            </a:prstGeom>
            <a:solidFill>
              <a:srgbClr val="7030A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defRPr/>
              </a:pPr>
              <a:endPara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r>
                <a:rPr lang="ru-RU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</a:t>
              </a:r>
              <a:endParaRPr lang="ru-RU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Скругленный прямоугольник 4"/>
            <p:cNvSpPr/>
            <p:nvPr/>
          </p:nvSpPr>
          <p:spPr>
            <a:xfrm>
              <a:off x="171777" y="-90101"/>
              <a:ext cx="3832202" cy="168547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defTabSz="1244600">
                <a:spcAft>
                  <a:spcPts val="0"/>
                </a:spcAft>
                <a:defRPr/>
              </a:pPr>
              <a:endParaRPr lang="ru-RU" b="1" dirty="0">
                <a:latin typeface="Segoe Print" pitchFamily="2" charset="0"/>
              </a:endParaRPr>
            </a:p>
          </p:txBody>
        </p:sp>
      </p:grpSp>
      <p:sp>
        <p:nvSpPr>
          <p:cNvPr id="16" name="Скругленный прямоугольник 15"/>
          <p:cNvSpPr/>
          <p:nvPr/>
        </p:nvSpPr>
        <p:spPr>
          <a:xfrm>
            <a:off x="1331913" y="3159125"/>
            <a:ext cx="5181600" cy="992188"/>
          </a:xfrm>
          <a:prstGeom prst="roundRect">
            <a:avLst>
              <a:gd name="adj" fmla="val 10000"/>
            </a:avLst>
          </a:prstGeom>
          <a:solidFill>
            <a:srgbClr val="00B0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b="1" dirty="0" smtClean="0">
                <a:latin typeface="Segoe Print" panose="02000600000000000000" pitchFamily="2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</a:t>
            </a:r>
            <a:endParaRPr lang="ru-RU" b="1" dirty="0" smtClean="0">
              <a:latin typeface="Segoe Print" panose="02000600000000000000" pitchFamily="2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79838" y="4724400"/>
            <a:ext cx="5181600" cy="1173163"/>
          </a:xfrm>
          <a:prstGeom prst="roundRect">
            <a:avLst>
              <a:gd name="adj" fmla="val 10000"/>
            </a:avLst>
          </a:prstGeom>
          <a:solidFill>
            <a:srgbClr val="0070C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</a:t>
            </a:r>
            <a:endParaRPr lang="ru-RU" sz="1600" b="1" dirty="0" smtClean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1962150" y="2536825"/>
            <a:ext cx="719138" cy="8461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E00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0800000">
            <a:off x="4708525" y="4014788"/>
            <a:ext cx="717550" cy="84613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10501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755650" y="915988"/>
            <a:ext cx="7488238" cy="1303337"/>
          </a:xfrm>
        </p:spPr>
        <p:txBody>
          <a:bodyPr/>
          <a:lstStyle/>
          <a:p>
            <a:r>
              <a:rPr lang="ru-RU" dirty="0" smtClean="0">
                <a:ln>
                  <a:noFill/>
                </a:ln>
              </a:rPr>
              <a:t>Проблема школа на 2020-2023 гг.:</a:t>
            </a:r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>
          <a:xfrm>
            <a:off x="457200" y="2332038"/>
            <a:ext cx="8229600" cy="4389437"/>
          </a:xfrm>
        </p:spPr>
        <p:txBody>
          <a:bodyPr/>
          <a:lstStyle/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«</a:t>
            </a:r>
            <a:r>
              <a:rPr lang="ru-RU" sz="3200" b="1" u="sng" dirty="0"/>
              <a:t>Развитие творческого потенциала учителей </a:t>
            </a:r>
            <a:r>
              <a:rPr lang="ru-RU" sz="3200" b="1" u="sng" dirty="0" smtClean="0"/>
              <a:t>и учащихся школы </a:t>
            </a:r>
            <a:r>
              <a:rPr lang="ru-RU" sz="3200" b="1" u="sng" dirty="0"/>
              <a:t>в </a:t>
            </a:r>
            <a:r>
              <a:rPr lang="ru-RU" sz="3200" b="1" u="sng" dirty="0" err="1"/>
              <a:t>учебно</a:t>
            </a:r>
            <a:r>
              <a:rPr lang="ru-RU" sz="3200" b="1" u="sng" dirty="0"/>
              <a:t> - воспитательном процессе при проведении урока и внеурочного </a:t>
            </a:r>
            <a:r>
              <a:rPr lang="ru-RU" sz="3200" b="1" u="sng" dirty="0" smtClean="0"/>
              <a:t>мероприятия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школы».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1509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8EED8A-B11E-4AD7-9E00-86959D01ADE8}" type="slidenum">
              <a:rPr lang="ru-RU" smtClean="0">
                <a:latin typeface="Garamond" panose="02020404030301010803" pitchFamily="18" charset="0"/>
              </a:rPr>
              <a:pPr/>
              <a:t>5</a:t>
            </a:fld>
            <a:endParaRPr lang="ru-RU" smtClean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311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методическая тема: </a:t>
            </a:r>
            <a:endParaRPr lang="ru-RU" smtClean="0">
              <a:ln>
                <a:noFill/>
              </a:ln>
            </a:endParaRPr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5000"/>
              </a:lnSpc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u="sng" dirty="0"/>
              <a:t>Современные требования к качеству урока и внеурочного мероприятия - ориентиры на обновление содержания образования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/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2533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1EF91EF-2E3E-4F6C-B858-03DB86D7BAD8}" type="slidenum">
              <a:rPr lang="ru-RU" smtClean="0">
                <a:latin typeface="Garamond" panose="02020404030301010803" pitchFamily="18" charset="0"/>
              </a:rPr>
              <a:pPr/>
              <a:t>6</a:t>
            </a:fld>
            <a:endParaRPr lang="ru-RU" smtClean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745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n>
                  <a:noFill/>
                </a:ln>
              </a:rPr>
              <a:t>Муниципальная инновационная площадка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6338" y="1989138"/>
            <a:ext cx="6799262" cy="3946525"/>
          </a:xfrm>
        </p:spPr>
        <p:txBody>
          <a:bodyPr/>
          <a:lstStyle/>
          <a:p>
            <a:pPr marL="228600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Тема:</a:t>
            </a:r>
            <a:r>
              <a:rPr lang="ru-RU" sz="5400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«</a:t>
            </a:r>
            <a:r>
              <a:rPr lang="ru-RU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Профориентационная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работа в условиях малокомплектной школы, находящейся в социально неблагополучных условиях, как средство повышения мотивации учащихся к обучению и качества образовательных результатов».</a:t>
            </a:r>
            <a:r>
              <a:rPr lang="ru-RU" sz="4000" b="1" dirty="0" smtClean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ru-RU" sz="18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2355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C7DEC5B-D264-45F8-BCC7-9EDD814AECF4}" type="slidenum">
              <a:rPr lang="ru-RU" smtClean="0">
                <a:latin typeface="Garamond" panose="02020404030301010803" pitchFamily="18" charset="0"/>
              </a:rPr>
              <a:pPr/>
              <a:t>7</a:t>
            </a:fld>
            <a:endParaRPr lang="ru-RU" smtClean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340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258888" y="404813"/>
            <a:ext cx="6799262" cy="1303337"/>
          </a:xfrm>
        </p:spPr>
        <p:txBody>
          <a:bodyPr/>
          <a:lstStyle/>
          <a:p>
            <a:r>
              <a:rPr lang="ru-RU" smtClean="0">
                <a:ln>
                  <a:noFill/>
                </a:ln>
              </a:rPr>
              <a:t>Результаты  ГИА-9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70431006"/>
              </p:ext>
            </p:extLst>
          </p:nvPr>
        </p:nvGraphicFramePr>
        <p:xfrm>
          <a:off x="1258888" y="2060848"/>
          <a:ext cx="5377635" cy="390021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05222"/>
                <a:gridCol w="1296144"/>
                <a:gridCol w="1080124"/>
                <a:gridCol w="1296145"/>
              </a:tblGrid>
              <a:tr h="155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Предмет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vert27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vert27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vert270">
                    <a:solidFill>
                      <a:srgbClr val="FFFF00"/>
                    </a:solidFill>
                  </a:tcPr>
                </a:tc>
              </a:tr>
              <a:tr h="11894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Русский язык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25,8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25,8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Математика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13,75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16,72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14,4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363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ln>
                <a:noFill/>
              </a:ln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40440173"/>
              </p:ext>
            </p:extLst>
          </p:nvPr>
        </p:nvGraphicFramePr>
        <p:xfrm>
          <a:off x="1403648" y="1556792"/>
          <a:ext cx="6136761" cy="4750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470645"/>
                <a:gridCol w="1195473"/>
                <a:gridCol w="956378"/>
                <a:gridCol w="1514265"/>
              </a:tblGrid>
              <a:tr h="1495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Предмет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vert27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vert27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vert270">
                    <a:solidFill>
                      <a:srgbClr val="FFFF00"/>
                    </a:solidFill>
                  </a:tcPr>
                </a:tc>
              </a:tr>
              <a:tr h="464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Физика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14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17,8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929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Обществознание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21,5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25,78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  <a:cs typeface="+mn-cs"/>
                        </a:rPr>
                        <a:t>24,6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464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История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13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36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23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464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Биология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19,3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26,0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28,25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464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химия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 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18,50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18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464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география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25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dobe Fangsong Std R" panose="02020400000000000000" pitchFamily="18" charset="-128"/>
                          <a:ea typeface="Adobe Fangsong Std R" panose="02020400000000000000" pitchFamily="18" charset="-128"/>
                        </a:rPr>
                        <a:t>18,2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dobe Fangsong Std R" panose="02020400000000000000" pitchFamily="18" charset="-128"/>
                        <a:ea typeface="Adobe Fangsong Std R" panose="02020400000000000000" pitchFamily="18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5056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6078</TotalTime>
  <Words>607</Words>
  <Application>Microsoft Office PowerPoint</Application>
  <PresentationFormat>Экран (4:3)</PresentationFormat>
  <Paragraphs>184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Поток</vt:lpstr>
      <vt:lpstr>Натуральные материалы</vt:lpstr>
      <vt:lpstr>Слайд 1</vt:lpstr>
      <vt:lpstr>Визитная карточка малокомплектной школы  (МБОУ СОШ № 17 им. П.Ф. Ризеля)</vt:lpstr>
      <vt:lpstr>Слайд 3</vt:lpstr>
      <vt:lpstr>Вся работа школы нацелена на КАЧЕСТВО </vt:lpstr>
      <vt:lpstr>Проблема школа на 2020-2023 гг.:</vt:lpstr>
      <vt:lpstr>Единая методическая тема: </vt:lpstr>
      <vt:lpstr>Муниципальная инновационная площадка</vt:lpstr>
      <vt:lpstr>Результаты  ГИА-9</vt:lpstr>
      <vt:lpstr>Слайд 9</vt:lpstr>
      <vt:lpstr> Итоги ЕГЭ - 2020 в сравнении  с 2018, 2019 годами:</vt:lpstr>
      <vt:lpstr>Работа с одаренными детьми. Результаты участия в конкурсах, соревнованиях.</vt:lpstr>
      <vt:lpstr>Слайд 12</vt:lpstr>
      <vt:lpstr>Школьное самоуправление:</vt:lpstr>
      <vt:lpstr>Классы казачьей направленности (4 класса)</vt:lpstr>
      <vt:lpstr>Эстетическое воспитание</vt:lpstr>
      <vt:lpstr>Материально-техническая база</vt:lpstr>
      <vt:lpstr>Материально-техническая база</vt:lpstr>
      <vt:lpstr>Материально-техническая база</vt:lpstr>
      <vt:lpstr>        Организован подвоз учащихся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admin</cp:lastModifiedBy>
  <cp:revision>182</cp:revision>
  <cp:lastPrinted>2019-03-19T14:45:11Z</cp:lastPrinted>
  <dcterms:created xsi:type="dcterms:W3CDTF">2012-04-15T11:45:41Z</dcterms:created>
  <dcterms:modified xsi:type="dcterms:W3CDTF">2020-10-26T17:33:46Z</dcterms:modified>
</cp:coreProperties>
</file>