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7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media/image28.jpeg" ContentType="image/jpeg"/>
  <Override PartName="/ppt/media/image1.png" ContentType="image/png"/>
  <Override PartName="/ppt/media/image7.jpeg" ContentType="image/jpeg"/>
  <Override PartName="/ppt/media/image9.png" ContentType="image/png"/>
  <Override PartName="/ppt/media/image2.jpeg" ContentType="image/jpeg"/>
  <Override PartName="/ppt/media/image3.png" ContentType="image/png"/>
  <Override PartName="/ppt/media/image4.jpeg" ContentType="image/jpeg"/>
  <Override PartName="/ppt/media/image5.jpeg" ContentType="image/jpeg"/>
  <Override PartName="/ppt/media/image6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png" ContentType="image/png"/>
  <Override PartName="/ppt/media/image18.jpeg" ContentType="image/jpeg"/>
  <Override PartName="/ppt/media/image13.png" ContentType="image/png"/>
  <Override PartName="/ppt/media/image14.png" ContentType="image/png"/>
  <Override PartName="/ppt/media/image15.jpeg" ContentType="image/jpeg"/>
  <Override PartName="/ppt/media/image16.png" ContentType="image/png"/>
  <Override PartName="/ppt/media/image17.png" ContentType="image/png"/>
  <Override PartName="/ppt/media/image24.jpeg" ContentType="image/jpeg"/>
  <Override PartName="/ppt/media/image19.png" ContentType="image/png"/>
  <Override PartName="/ppt/media/image20.png" ContentType="image/png"/>
  <Override PartName="/ppt/media/image21.jpeg" ContentType="image/jpeg"/>
  <Override PartName="/ppt/media/image22.png" ContentType="image/png"/>
  <Override PartName="/ppt/media/image23.png" ContentType="image/png"/>
  <Override PartName="/ppt/media/image25.png" ContentType="image/png"/>
  <Override PartName="/ppt/media/image26.png" ContentType="image/png"/>
  <Override PartName="/ppt/media/image27.jpeg" ContentType="image/jpeg"/>
  <Override PartName="/ppt/media/image2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 flipH="1">
            <a:off x="0" y="0"/>
            <a:ext cx="3119400" cy="68580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Line 2"/>
          <p:cNvSpPr/>
          <p:nvPr/>
        </p:nvSpPr>
        <p:spPr>
          <a:xfrm flipH="1">
            <a:off x="0" y="0"/>
            <a:ext cx="903600" cy="654336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Line 3"/>
          <p:cNvSpPr/>
          <p:nvPr/>
        </p:nvSpPr>
        <p:spPr>
          <a:xfrm flipH="1" flipV="1">
            <a:off x="-42840" y="5790960"/>
            <a:ext cx="6286320" cy="106704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Line 4"/>
          <p:cNvSpPr/>
          <p:nvPr/>
        </p:nvSpPr>
        <p:spPr>
          <a:xfrm flipH="1">
            <a:off x="8462880" y="5848200"/>
            <a:ext cx="3728880" cy="100980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Line 5"/>
          <p:cNvSpPr/>
          <p:nvPr/>
        </p:nvSpPr>
        <p:spPr>
          <a:xfrm flipH="1">
            <a:off x="11543040" y="1647720"/>
            <a:ext cx="648720" cy="521028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Line 6"/>
          <p:cNvSpPr/>
          <p:nvPr/>
        </p:nvSpPr>
        <p:spPr>
          <a:xfrm flipH="1" flipV="1">
            <a:off x="10781280" y="0"/>
            <a:ext cx="1410480" cy="425808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Line 7"/>
          <p:cNvSpPr/>
          <p:nvPr/>
        </p:nvSpPr>
        <p:spPr>
          <a:xfrm flipH="1" flipV="1">
            <a:off x="6529320" y="-4680"/>
            <a:ext cx="5662440" cy="93168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PlaceHolder 8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Line 1"/>
          <p:cNvSpPr/>
          <p:nvPr/>
        </p:nvSpPr>
        <p:spPr>
          <a:xfrm flipH="1">
            <a:off x="0" y="0"/>
            <a:ext cx="3119400" cy="68580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Line 2"/>
          <p:cNvSpPr/>
          <p:nvPr/>
        </p:nvSpPr>
        <p:spPr>
          <a:xfrm flipH="1">
            <a:off x="0" y="0"/>
            <a:ext cx="903600" cy="654336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Line 3"/>
          <p:cNvSpPr/>
          <p:nvPr/>
        </p:nvSpPr>
        <p:spPr>
          <a:xfrm flipH="1" flipV="1">
            <a:off x="-42840" y="5790960"/>
            <a:ext cx="6286320" cy="106704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Line 4"/>
          <p:cNvSpPr/>
          <p:nvPr/>
        </p:nvSpPr>
        <p:spPr>
          <a:xfrm flipH="1">
            <a:off x="8462880" y="5848200"/>
            <a:ext cx="3728880" cy="100980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Line 5"/>
          <p:cNvSpPr/>
          <p:nvPr/>
        </p:nvSpPr>
        <p:spPr>
          <a:xfrm flipH="1">
            <a:off x="11543040" y="1647720"/>
            <a:ext cx="648720" cy="521028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Line 6"/>
          <p:cNvSpPr/>
          <p:nvPr/>
        </p:nvSpPr>
        <p:spPr>
          <a:xfrm flipH="1" flipV="1">
            <a:off x="10781280" y="0"/>
            <a:ext cx="1410480" cy="425808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" name="Line 7"/>
          <p:cNvSpPr/>
          <p:nvPr/>
        </p:nvSpPr>
        <p:spPr>
          <a:xfrm flipH="1" flipV="1">
            <a:off x="6529320" y="-4680"/>
            <a:ext cx="5662440" cy="93168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" name="PlaceHolder 8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53" name="PlaceHolder 9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jpeg"/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1080000" y="2160000"/>
            <a:ext cx="9987480" cy="391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ru-RU" sz="5400" spc="-1" strike="noStrike">
                <a:solidFill>
                  <a:srgbClr val="3465a4"/>
                </a:solidFill>
                <a:latin typeface="Arial"/>
              </a:rPr>
              <a:t>День открытых дверей по ОПК</a:t>
            </a:r>
            <a:endParaRPr b="0" lang="ru-RU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5400" spc="-1" strike="noStrike">
                <a:solidFill>
                  <a:srgbClr val="3465a4"/>
                </a:solidFill>
                <a:latin typeface="Arial"/>
              </a:rPr>
              <a:t> </a:t>
            </a:r>
            <a:r>
              <a:rPr b="0" lang="ru-RU" sz="5400" spc="-1" strike="noStrike">
                <a:solidFill>
                  <a:srgbClr val="3465a4"/>
                </a:solidFill>
                <a:latin typeface="Arial"/>
              </a:rPr>
              <a:t>в МБОУ СОШ № 3</a:t>
            </a:r>
            <a:endParaRPr b="0" lang="ru-RU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5400" spc="-1" strike="noStrike">
                <a:solidFill>
                  <a:srgbClr val="3465a4"/>
                </a:solidFill>
                <a:latin typeface="Arial"/>
              </a:rPr>
              <a:t>ст. Павловской </a:t>
            </a:r>
            <a:endParaRPr b="0" lang="ru-RU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5400" spc="-1" strike="noStrike">
                <a:solidFill>
                  <a:srgbClr val="3465a4"/>
                </a:solidFill>
                <a:latin typeface="Arial"/>
              </a:rPr>
              <a:t>имени Н. И. Дейнега</a:t>
            </a:r>
            <a:endParaRPr b="0" lang="ru-RU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5400" spc="-1" strike="noStrike">
                <a:solidFill>
                  <a:srgbClr val="3465a4"/>
                </a:solidFill>
                <a:latin typeface="Arial"/>
              </a:rPr>
              <a:t>22.01.2021</a:t>
            </a:r>
            <a:endParaRPr b="0" lang="ru-RU" sz="5400" spc="-1" strike="noStrike">
              <a:latin typeface="Arial"/>
            </a:endParaRPr>
          </a:p>
        </p:txBody>
      </p:sp>
      <p:pic>
        <p:nvPicPr>
          <p:cNvPr id="91" name="Picture 2" descr="https://im3-tub-ru.yandex.net/i?id=479e6ff4fa5f9a836629645d67d1ac3f-l&amp;n=13"/>
          <p:cNvPicPr/>
          <p:nvPr/>
        </p:nvPicPr>
        <p:blipFill>
          <a:blip r:embed="rId1"/>
          <a:stretch/>
        </p:blipFill>
        <p:spPr>
          <a:xfrm>
            <a:off x="10260000" y="84960"/>
            <a:ext cx="1799640" cy="3819600"/>
          </a:xfrm>
          <a:prstGeom prst="rect">
            <a:avLst/>
          </a:prstGeom>
          <a:ln>
            <a:noFill/>
          </a:ln>
        </p:spPr>
      </p:pic>
      <p:sp>
        <p:nvSpPr>
          <p:cNvPr id="92" name="CustomShape 2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52280">
            <a:solidFill>
              <a:srgbClr val="002060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768600" y="304920"/>
            <a:ext cx="10654200" cy="618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4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СТАНЦИИ</a:t>
            </a:r>
            <a:endParaRPr b="0" lang="ru-RU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1.«Слово» </a:t>
            </a:r>
            <a:endParaRPr b="0" lang="ru-RU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2. «Минувшего развертывая свиток»</a:t>
            </a:r>
            <a:endParaRPr b="0" lang="ru-RU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3. «Благочестие»    </a:t>
            </a:r>
            <a:endParaRPr b="0" lang="ru-RU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4. «Пою Богу Моему» </a:t>
            </a:r>
            <a:endParaRPr b="0" lang="ru-RU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5. «Священное Писание»</a:t>
            </a:r>
            <a:endParaRPr b="0" lang="ru-RU" sz="4000" spc="-1" strike="noStrike">
              <a:latin typeface="Arial"/>
            </a:endParaRPr>
          </a:p>
        </p:txBody>
      </p:sp>
      <p:pic>
        <p:nvPicPr>
          <p:cNvPr id="125" name="Picture 2_2" descr="https://im3-tub-ru.yandex.net/i?id=479e6ff4fa5f9a836629645d67d1ac3f-l&amp;n=13"/>
          <p:cNvPicPr/>
          <p:nvPr/>
        </p:nvPicPr>
        <p:blipFill>
          <a:blip r:embed="rId1"/>
          <a:stretch/>
        </p:blipFill>
        <p:spPr>
          <a:xfrm>
            <a:off x="10080000" y="84960"/>
            <a:ext cx="1979640" cy="4201560"/>
          </a:xfrm>
          <a:prstGeom prst="rect">
            <a:avLst/>
          </a:prstGeom>
          <a:ln>
            <a:noFill/>
          </a:ln>
        </p:spPr>
      </p:pic>
      <p:sp>
        <p:nvSpPr>
          <p:cNvPr id="126" name="CustomShape 2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52280">
            <a:solidFill>
              <a:srgbClr val="002060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477000" y="424080"/>
            <a:ext cx="11714040" cy="5576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ff0000"/>
                </a:solidFill>
                <a:latin typeface="Times New Roman"/>
                <a:ea typeface="Times New Roman"/>
              </a:rPr>
              <a:t>1-я станция «Слово»</a:t>
            </a:r>
            <a:endParaRPr b="0" lang="ru-RU" sz="3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3600" spc="-1" strike="noStrike" u="sng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Задания:</a:t>
            </a:r>
            <a:endParaRPr b="0" lang="ru-RU" sz="3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1. Кто является создателем азбуки, которую мы используем и на языке которой мы говорим с Богом?</a:t>
            </a:r>
            <a:endParaRPr b="0" lang="ru-RU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2. Что означают слова «блажити тя» в молитве «Богородице Дево радуйся»?</a:t>
            </a:r>
            <a:endParaRPr b="0" lang="ru-RU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3. Как звали создателя славянской азбуки в детстве? </a:t>
            </a:r>
            <a:endParaRPr b="0" lang="ru-RU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4. «Бог(у) весть», что означает этот церковнославянский фразеологизм в русском языке?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128" name="Picture 2_1" descr="https://im3-tub-ru.yandex.net/i?id=479e6ff4fa5f9a836629645d67d1ac3f-l&amp;n=13"/>
          <p:cNvPicPr/>
          <p:nvPr/>
        </p:nvPicPr>
        <p:blipFill>
          <a:blip r:embed="rId1"/>
          <a:stretch/>
        </p:blipFill>
        <p:spPr>
          <a:xfrm>
            <a:off x="10080000" y="84960"/>
            <a:ext cx="1979640" cy="4201560"/>
          </a:xfrm>
          <a:prstGeom prst="rect">
            <a:avLst/>
          </a:prstGeom>
          <a:ln>
            <a:noFill/>
          </a:ln>
        </p:spPr>
      </p:pic>
      <p:sp>
        <p:nvSpPr>
          <p:cNvPr id="129" name="CustomShape 2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52280">
            <a:solidFill>
              <a:srgbClr val="002060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52280">
            <a:solidFill>
              <a:srgbClr val="00206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131" name="Picture 2_8" descr="https://im3-tub-ru.yandex.net/i?id=479e6ff4fa5f9a836629645d67d1ac3f-l&amp;n=13"/>
          <p:cNvPicPr/>
          <p:nvPr/>
        </p:nvPicPr>
        <p:blipFill>
          <a:blip r:embed="rId1"/>
          <a:stretch/>
        </p:blipFill>
        <p:spPr>
          <a:xfrm>
            <a:off x="10080000" y="84960"/>
            <a:ext cx="1979640" cy="4201560"/>
          </a:xfrm>
          <a:prstGeom prst="rect">
            <a:avLst/>
          </a:prstGeom>
          <a:ln>
            <a:noFill/>
          </a:ln>
        </p:spPr>
      </p:pic>
      <p:pic>
        <p:nvPicPr>
          <p:cNvPr id="132" name="" descr=""/>
          <p:cNvPicPr/>
          <p:nvPr/>
        </p:nvPicPr>
        <p:blipFill>
          <a:blip r:embed="rId2"/>
          <a:stretch/>
        </p:blipFill>
        <p:spPr>
          <a:xfrm>
            <a:off x="3545280" y="9000"/>
            <a:ext cx="5142600" cy="6857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1391400" y="0"/>
            <a:ext cx="8705880" cy="61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b="0" lang="ru-RU" sz="3200" spc="-1" strike="noStrike">
                <a:solidFill>
                  <a:srgbClr val="ff0000"/>
                </a:solidFill>
                <a:latin typeface="Times New Roman"/>
                <a:ea typeface="Calibri"/>
              </a:rPr>
              <a:t>Станция 2 кроссворд «Русские святые»</a:t>
            </a:r>
            <a:endParaRPr b="0" lang="ru-RU" sz="3200" spc="-1" strike="noStrike">
              <a:latin typeface="Arial"/>
            </a:endParaRPr>
          </a:p>
        </p:txBody>
      </p:sp>
      <p:graphicFrame>
        <p:nvGraphicFramePr>
          <p:cNvPr id="134" name="Table 2"/>
          <p:cNvGraphicFramePr/>
          <p:nvPr/>
        </p:nvGraphicFramePr>
        <p:xfrm>
          <a:off x="1683000" y="551160"/>
          <a:ext cx="8825400" cy="6306120"/>
        </p:xfrm>
        <a:graphic>
          <a:graphicData uri="http://schemas.openxmlformats.org/drawingml/2006/table">
            <a:tbl>
              <a:tblPr/>
              <a:tblGrid>
                <a:gridCol w="695520"/>
                <a:gridCol w="695520"/>
                <a:gridCol w="695520"/>
                <a:gridCol w="695520"/>
                <a:gridCol w="695520"/>
                <a:gridCol w="695520"/>
                <a:gridCol w="695520"/>
                <a:gridCol w="695520"/>
                <a:gridCol w="586440"/>
                <a:gridCol w="695520"/>
                <a:gridCol w="695520"/>
                <a:gridCol w="695520"/>
                <a:gridCol w="588600"/>
              </a:tblGrid>
              <a:tr h="591840"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5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91840"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91840"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6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9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91840"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91840"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3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7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10</a:t>
                      </a:r>
                      <a:endParaRPr b="0" lang="ru-RU" sz="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</a:tr>
              <a:tr h="591840"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8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</a:tr>
              <a:tr h="591840"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4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8d08d"/>
                    </a:solidFill>
                  </a:tcPr>
                </a:tc>
              </a:tr>
              <a:tr h="591840"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</a:tr>
              <a:tr h="591840"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</a:tr>
              <a:tr h="591840"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88440"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34560" rIns="3456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600" spc="-1" strike="noStrike"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35" name="Picture 2_3" descr="https://im3-tub-ru.yandex.net/i?id=479e6ff4fa5f9a836629645d67d1ac3f-l&amp;n=13"/>
          <p:cNvPicPr/>
          <p:nvPr/>
        </p:nvPicPr>
        <p:blipFill>
          <a:blip r:embed="rId1"/>
          <a:stretch/>
        </p:blipFill>
        <p:spPr>
          <a:xfrm>
            <a:off x="10080000" y="84960"/>
            <a:ext cx="1979640" cy="4201560"/>
          </a:xfrm>
          <a:prstGeom prst="rect">
            <a:avLst/>
          </a:prstGeom>
          <a:ln>
            <a:noFill/>
          </a:ln>
        </p:spPr>
      </p:pic>
      <p:sp>
        <p:nvSpPr>
          <p:cNvPr id="136" name="CustomShape 3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52280">
            <a:solidFill>
              <a:srgbClr val="002060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52280">
            <a:solidFill>
              <a:srgbClr val="00206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138" name="Picture 2_12" descr="https://im3-tub-ru.yandex.net/i?id=479e6ff4fa5f9a836629645d67d1ac3f-l&amp;n=13"/>
          <p:cNvPicPr/>
          <p:nvPr/>
        </p:nvPicPr>
        <p:blipFill>
          <a:blip r:embed="rId1"/>
          <a:stretch/>
        </p:blipFill>
        <p:spPr>
          <a:xfrm>
            <a:off x="10080000" y="84960"/>
            <a:ext cx="1979640" cy="4201560"/>
          </a:xfrm>
          <a:prstGeom prst="rect">
            <a:avLst/>
          </a:prstGeom>
          <a:ln>
            <a:noFill/>
          </a:ln>
        </p:spPr>
      </p:pic>
      <p:pic>
        <p:nvPicPr>
          <p:cNvPr id="139" name="" descr=""/>
          <p:cNvPicPr/>
          <p:nvPr/>
        </p:nvPicPr>
        <p:blipFill>
          <a:blip r:embed="rId2"/>
          <a:stretch/>
        </p:blipFill>
        <p:spPr>
          <a:xfrm>
            <a:off x="936360" y="0"/>
            <a:ext cx="9143280" cy="6857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0" y="0"/>
            <a:ext cx="12191400" cy="6793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4000" spc="-1" strike="noStrike" u="sng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3-я станция </a:t>
            </a:r>
            <a:r>
              <a:rPr b="1" lang="ru-RU" sz="4000" spc="-1" strike="noStrike">
                <a:solidFill>
                  <a:srgbClr val="ff0000"/>
                </a:solidFill>
                <a:latin typeface="Times New Roman"/>
                <a:ea typeface="Times New Roman"/>
              </a:rPr>
              <a:t>«Благочестие»</a:t>
            </a:r>
            <a:endParaRPr b="0" lang="ru-RU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4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b="0" lang="ru-RU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4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Церковный этикет, таинства и обряды Православной Церкви</a:t>
            </a:r>
            <a:endParaRPr b="0" lang="ru-RU" sz="4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Walbaum Display Light"/>
              <a:buAutoNum type="arabicPeriod"/>
            </a:pPr>
            <a:r>
              <a:rPr b="1" lang="ru-RU" sz="3200" spc="-1" strike="noStrike" u="sng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Задание:</a:t>
            </a:r>
            <a:r>
              <a:rPr b="0" lang="ru-RU" sz="3200" spc="-1" strike="noStrike" u="sng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дана схема храма (внутреннее устройство). Подпишите те части храма и церковные предметы, которые вы знаете. </a:t>
            </a:r>
            <a:r>
              <a:rPr b="1" lang="ru-RU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3200" spc="-1" strike="noStrike">
              <a:latin typeface="Arial"/>
            </a:endParaRPr>
          </a:p>
          <a:p>
            <a:pPr marL="343080" indent="-342360" algn="ctr">
              <a:lnSpc>
                <a:spcPct val="100000"/>
              </a:lnSpc>
              <a:buClr>
                <a:srgbClr val="000000"/>
              </a:buClr>
              <a:buFont typeface="Walbaum Display Light"/>
              <a:buAutoNum type="arabicPeriod"/>
            </a:pPr>
            <a:r>
              <a:rPr b="1" lang="ru-RU" sz="3200" spc="-1" strike="noStrike" u="sng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Задание</a:t>
            </a:r>
            <a:r>
              <a:rPr b="0" lang="ru-RU" sz="3200" spc="-1" strike="noStrike" u="sng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: по деталям одежды, цвета, различных предметов определить, кто изображен на иконах (даны 3 иконы)</a:t>
            </a:r>
            <a:r>
              <a:rPr b="1" lang="ru-RU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Walbaum Display Light"/>
              <a:buAutoNum type="arabicPeriod"/>
            </a:pPr>
            <a:r>
              <a:rPr b="1" lang="ru-RU" sz="3200" spc="-1" strike="noStrike" u="sng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Задание:</a:t>
            </a:r>
            <a:r>
              <a:rPr b="0" lang="ru-RU" sz="3200" spc="-1" strike="noStrike" u="sng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кроссворд «Церковные таинства»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4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4000" spc="-1" strike="noStrike">
              <a:latin typeface="Arial"/>
            </a:endParaRPr>
          </a:p>
        </p:txBody>
      </p:sp>
      <p:pic>
        <p:nvPicPr>
          <p:cNvPr id="141" name="Picture 2_4" descr="https://im3-tub-ru.yandex.net/i?id=479e6ff4fa5f9a836629645d67d1ac3f-l&amp;n=13"/>
          <p:cNvPicPr/>
          <p:nvPr/>
        </p:nvPicPr>
        <p:blipFill>
          <a:blip r:embed="rId1"/>
          <a:stretch/>
        </p:blipFill>
        <p:spPr>
          <a:xfrm>
            <a:off x="10080000" y="84960"/>
            <a:ext cx="1979640" cy="4201560"/>
          </a:xfrm>
          <a:prstGeom prst="rect">
            <a:avLst/>
          </a:prstGeom>
          <a:ln>
            <a:noFill/>
          </a:ln>
        </p:spPr>
      </p:pic>
      <p:sp>
        <p:nvSpPr>
          <p:cNvPr id="142" name="CustomShape 2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52280">
            <a:solidFill>
              <a:srgbClr val="002060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52280">
            <a:solidFill>
              <a:srgbClr val="00206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144" name="Picture 2_11" descr="https://im3-tub-ru.yandex.net/i?id=479e6ff4fa5f9a836629645d67d1ac3f-l&amp;n=13"/>
          <p:cNvPicPr/>
          <p:nvPr/>
        </p:nvPicPr>
        <p:blipFill>
          <a:blip r:embed="rId1"/>
          <a:stretch/>
        </p:blipFill>
        <p:spPr>
          <a:xfrm>
            <a:off x="10080000" y="84960"/>
            <a:ext cx="1979640" cy="4201560"/>
          </a:xfrm>
          <a:prstGeom prst="rect">
            <a:avLst/>
          </a:prstGeom>
          <a:ln>
            <a:noFill/>
          </a:ln>
        </p:spPr>
      </p:pic>
      <p:pic>
        <p:nvPicPr>
          <p:cNvPr id="145" name="" descr=""/>
          <p:cNvPicPr/>
          <p:nvPr/>
        </p:nvPicPr>
        <p:blipFill>
          <a:blip r:embed="rId2"/>
          <a:stretch/>
        </p:blipFill>
        <p:spPr>
          <a:xfrm>
            <a:off x="1544760" y="9000"/>
            <a:ext cx="9143280" cy="6857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0" y="0"/>
            <a:ext cx="12191400" cy="648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 u="sng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4-я станция</a:t>
            </a:r>
            <a:r>
              <a:rPr b="1" lang="ru-RU" sz="2800" spc="-1" strike="noStrike">
                <a:solidFill>
                  <a:srgbClr val="ff0000"/>
                </a:solidFill>
                <a:latin typeface="Times New Roman"/>
                <a:ea typeface="Times New Roman"/>
              </a:rPr>
              <a:t> «Пою Богу моему»</a:t>
            </a:r>
            <a:endParaRPr b="0" lang="ru-RU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800" spc="-1" strike="noStrike" u="sng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Задание 1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Прослушайте внимательно песнопение и скажите, в какой 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праздник оно поется? Назовите дату этого праздника?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800" spc="-1" strike="noStrike" u="sng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Задание 2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Прослушайте внимательно песнопение и скажите, в какой праздник оно поется? Назовите дату этого праздника?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800" spc="-1" strike="noStrike" u="sng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Задание 3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Прослушайте внимательно песнопение и скажите, в какой праздник оно поется? Назовите дату этого праздника?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800" spc="-1" strike="noStrike" u="sng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Задание 4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Прослушайте внимательно песнопение и скажите, в какой праздник оно поется? Назовите дату этого праздника?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147" name="Picture 2_5" descr="https://im3-tub-ru.yandex.net/i?id=479e6ff4fa5f9a836629645d67d1ac3f-l&amp;n=13"/>
          <p:cNvPicPr/>
          <p:nvPr/>
        </p:nvPicPr>
        <p:blipFill>
          <a:blip r:embed="rId1"/>
          <a:stretch/>
        </p:blipFill>
        <p:spPr>
          <a:xfrm>
            <a:off x="10080000" y="84960"/>
            <a:ext cx="1979640" cy="4201560"/>
          </a:xfrm>
          <a:prstGeom prst="rect">
            <a:avLst/>
          </a:prstGeom>
          <a:ln>
            <a:noFill/>
          </a:ln>
        </p:spPr>
      </p:pic>
      <p:sp>
        <p:nvSpPr>
          <p:cNvPr id="148" name="CustomShape 2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52280">
            <a:solidFill>
              <a:srgbClr val="002060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52280">
            <a:solidFill>
              <a:srgbClr val="00206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150" name="Picture 2_10" descr="https://im3-tub-ru.yandex.net/i?id=479e6ff4fa5f9a836629645d67d1ac3f-l&amp;n=13"/>
          <p:cNvPicPr/>
          <p:nvPr/>
        </p:nvPicPr>
        <p:blipFill>
          <a:blip r:embed="rId1"/>
          <a:stretch/>
        </p:blipFill>
        <p:spPr>
          <a:xfrm>
            <a:off x="10080000" y="84960"/>
            <a:ext cx="1979640" cy="4201560"/>
          </a:xfrm>
          <a:prstGeom prst="rect">
            <a:avLst/>
          </a:prstGeom>
          <a:ln>
            <a:noFill/>
          </a:ln>
        </p:spPr>
      </p:pic>
      <p:pic>
        <p:nvPicPr>
          <p:cNvPr id="151" name="" descr=""/>
          <p:cNvPicPr/>
          <p:nvPr/>
        </p:nvPicPr>
        <p:blipFill>
          <a:blip r:embed="rId2"/>
          <a:stretch/>
        </p:blipFill>
        <p:spPr>
          <a:xfrm>
            <a:off x="3240000" y="9000"/>
            <a:ext cx="5454360" cy="6857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181080" y="1363320"/>
            <a:ext cx="12164760" cy="228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Times New Roman"/>
              </a:rPr>
              <a:t>Задание 1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Times New Roman"/>
              </a:rPr>
              <a:t>Соотнесите икону и цитату из Библии, назовите праздник.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Times New Roman"/>
              </a:rPr>
              <a:t>Задание 2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Times New Roman"/>
              </a:rPr>
              <a:t>Дать общее понятие: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2419560" y="-128942640"/>
            <a:ext cx="550440" cy="153939240"/>
          </a:xfrm>
          <a:prstGeom prst="rightBrace">
            <a:avLst>
              <a:gd name="adj1" fmla="val 21695"/>
              <a:gd name="adj2" fmla="val 50000"/>
            </a:avLst>
          </a:pr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CustomShape 3"/>
          <p:cNvSpPr/>
          <p:nvPr/>
        </p:nvSpPr>
        <p:spPr>
          <a:xfrm>
            <a:off x="181080" y="3632040"/>
            <a:ext cx="12164760" cy="1553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1" i="1" lang="ru-RU" sz="2400" spc="-1" strike="noStrike">
                <a:solidFill>
                  <a:srgbClr val="000000"/>
                </a:solidFill>
                <a:latin typeface="Arial"/>
                <a:ea typeface="Times New Roman"/>
              </a:rPr>
              <a:t>Петров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400" spc="-1" strike="noStrike">
                <a:solidFill>
                  <a:srgbClr val="000000"/>
                </a:solidFill>
                <a:latin typeface="Arial"/>
                <a:ea typeface="Times New Roman"/>
              </a:rPr>
              <a:t>Успенский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400" spc="-1" strike="noStrike">
                <a:solidFill>
                  <a:srgbClr val="000000"/>
                </a:solidFill>
                <a:latin typeface="Arial"/>
                <a:ea typeface="Times New Roman"/>
              </a:rPr>
              <a:t>Рождественский               </a:t>
            </a: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Times New Roman"/>
              </a:rPr>
              <a:t>____________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400" spc="-1" strike="noStrike">
                <a:solidFill>
                  <a:srgbClr val="000000"/>
                </a:solidFill>
                <a:latin typeface="Arial"/>
                <a:ea typeface="Times New Roman"/>
              </a:rPr>
              <a:t>Великий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55" name="CustomShape 4"/>
          <p:cNvSpPr/>
          <p:nvPr/>
        </p:nvSpPr>
        <p:spPr>
          <a:xfrm>
            <a:off x="3388680" y="383760"/>
            <a:ext cx="6780240" cy="63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Станция 5  «Священное писание»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156" name="Picture 2_6" descr="https://im3-tub-ru.yandex.net/i?id=479e6ff4fa5f9a836629645d67d1ac3f-l&amp;n=13"/>
          <p:cNvPicPr/>
          <p:nvPr/>
        </p:nvPicPr>
        <p:blipFill>
          <a:blip r:embed="rId1"/>
          <a:stretch/>
        </p:blipFill>
        <p:spPr>
          <a:xfrm>
            <a:off x="10080000" y="84960"/>
            <a:ext cx="1979640" cy="4201560"/>
          </a:xfrm>
          <a:prstGeom prst="rect">
            <a:avLst/>
          </a:prstGeom>
          <a:ln>
            <a:noFill/>
          </a:ln>
        </p:spPr>
      </p:pic>
      <p:sp>
        <p:nvSpPr>
          <p:cNvPr id="157" name="CustomShape 5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52280">
            <a:solidFill>
              <a:srgbClr val="002060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52280">
            <a:solidFill>
              <a:srgbClr val="00206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94" name="" descr=""/>
          <p:cNvPicPr/>
          <p:nvPr/>
        </p:nvPicPr>
        <p:blipFill>
          <a:blip r:embed="rId1"/>
          <a:stretch/>
        </p:blipFill>
        <p:spPr>
          <a:xfrm>
            <a:off x="1574640" y="25560"/>
            <a:ext cx="9143280" cy="6857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52280">
            <a:solidFill>
              <a:srgbClr val="00206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159" name="Picture 2_9" descr="https://im3-tub-ru.yandex.net/i?id=479e6ff4fa5f9a836629645d67d1ac3f-l&amp;n=13"/>
          <p:cNvPicPr/>
          <p:nvPr/>
        </p:nvPicPr>
        <p:blipFill>
          <a:blip r:embed="rId1"/>
          <a:stretch/>
        </p:blipFill>
        <p:spPr>
          <a:xfrm>
            <a:off x="5220000" y="180000"/>
            <a:ext cx="1979640" cy="4201560"/>
          </a:xfrm>
          <a:prstGeom prst="rect">
            <a:avLst/>
          </a:prstGeom>
          <a:ln>
            <a:noFill/>
          </a:ln>
        </p:spPr>
      </p:pic>
      <p:pic>
        <p:nvPicPr>
          <p:cNvPr id="160" name="" descr=""/>
          <p:cNvPicPr/>
          <p:nvPr/>
        </p:nvPicPr>
        <p:blipFill>
          <a:blip r:embed="rId2"/>
          <a:stretch/>
        </p:blipFill>
        <p:spPr>
          <a:xfrm>
            <a:off x="4635360" y="2520000"/>
            <a:ext cx="3104280" cy="4139640"/>
          </a:xfrm>
          <a:prstGeom prst="rect">
            <a:avLst/>
          </a:prstGeom>
          <a:ln>
            <a:noFill/>
          </a:ln>
        </p:spPr>
      </p:pic>
      <p:pic>
        <p:nvPicPr>
          <p:cNvPr id="161" name="" descr=""/>
          <p:cNvPicPr/>
          <p:nvPr/>
        </p:nvPicPr>
        <p:blipFill>
          <a:blip r:embed="rId3"/>
          <a:stretch/>
        </p:blipFill>
        <p:spPr>
          <a:xfrm>
            <a:off x="144360" y="153360"/>
            <a:ext cx="4115160" cy="3086280"/>
          </a:xfrm>
          <a:prstGeom prst="rect">
            <a:avLst/>
          </a:prstGeom>
          <a:ln>
            <a:noFill/>
          </a:ln>
        </p:spPr>
      </p:pic>
      <p:pic>
        <p:nvPicPr>
          <p:cNvPr id="162" name="" descr=""/>
          <p:cNvPicPr/>
          <p:nvPr/>
        </p:nvPicPr>
        <p:blipFill>
          <a:blip r:embed="rId4"/>
          <a:stretch/>
        </p:blipFill>
        <p:spPr>
          <a:xfrm>
            <a:off x="7920000" y="153360"/>
            <a:ext cx="4139640" cy="3104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52280">
            <a:solidFill>
              <a:srgbClr val="00206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CustomShape 2"/>
          <p:cNvSpPr/>
          <p:nvPr/>
        </p:nvSpPr>
        <p:spPr>
          <a:xfrm>
            <a:off x="768600" y="304920"/>
            <a:ext cx="10654200" cy="6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7" name="CustomShape 3"/>
          <p:cNvSpPr/>
          <p:nvPr/>
        </p:nvSpPr>
        <p:spPr>
          <a:xfrm>
            <a:off x="540000" y="900000"/>
            <a:ext cx="11159640" cy="572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ru-RU" sz="2200" spc="-1" strike="noStrike">
                <a:latin typeface="Arial"/>
              </a:rPr>
              <a:t>     </a:t>
            </a:r>
            <a:r>
              <a:rPr b="0" lang="ru-RU" sz="3600" spc="-1" strike="noStrike">
                <a:latin typeface="Arial"/>
              </a:rPr>
              <a:t>План </a:t>
            </a:r>
            <a:endParaRPr b="0" lang="ru-RU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600" spc="-1" strike="noStrike">
                <a:latin typeface="Arial"/>
              </a:rPr>
              <a:t>проведения Дня открытых дверей</a:t>
            </a:r>
            <a:endParaRPr b="0" lang="ru-RU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600" spc="-1" strike="noStrike">
                <a:latin typeface="Arial"/>
              </a:rPr>
              <a:t> </a:t>
            </a:r>
            <a:r>
              <a:rPr b="0" lang="ru-RU" sz="3600" spc="-1" strike="noStrike">
                <a:latin typeface="Arial"/>
              </a:rPr>
              <a:t>МБОУ СОШ № 3 имени Н. И. Дейнега по ОПК</a:t>
            </a:r>
            <a:endParaRPr b="0" lang="ru-RU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Тема:</a:t>
            </a:r>
            <a:r>
              <a:rPr b="0" lang="ru-RU" sz="3200" spc="-1" strike="noStrike">
                <a:solidFill>
                  <a:srgbClr val="3465a4"/>
                </a:solidFill>
                <a:latin typeface="Arial"/>
              </a:rPr>
              <a:t> «Использование активных методов и приёмов обучения с целью формирования 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3465a4"/>
                </a:solidFill>
                <a:latin typeface="Arial"/>
              </a:rPr>
              <a:t>духовно-нравственных ценностей учащихся 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3465a4"/>
                </a:solidFill>
                <a:latin typeface="Arial"/>
              </a:rPr>
              <a:t>на уроках ОПК, во внеурочной деятельности,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3465a4"/>
                </a:solidFill>
                <a:latin typeface="Arial"/>
              </a:rPr>
              <a:t> </a:t>
            </a:r>
            <a:r>
              <a:rPr b="0" lang="ru-RU" sz="3200" spc="-1" strike="noStrike">
                <a:solidFill>
                  <a:srgbClr val="3465a4"/>
                </a:solidFill>
                <a:latin typeface="Arial"/>
              </a:rPr>
              <a:t>в рамках «Часа духовности».  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98" name="Picture 2_7" descr="https://im3-tub-ru.yandex.net/i?id=479e6ff4fa5f9a836629645d67d1ac3f-l&amp;n=13"/>
          <p:cNvPicPr/>
          <p:nvPr/>
        </p:nvPicPr>
        <p:blipFill>
          <a:blip r:embed="rId1"/>
          <a:stretch/>
        </p:blipFill>
        <p:spPr>
          <a:xfrm>
            <a:off x="10440000" y="85320"/>
            <a:ext cx="1751760" cy="3718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52280">
            <a:solidFill>
              <a:srgbClr val="00206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100" name="" descr=""/>
          <p:cNvPicPr/>
          <p:nvPr/>
        </p:nvPicPr>
        <p:blipFill>
          <a:blip r:embed="rId1"/>
          <a:stretch/>
        </p:blipFill>
        <p:spPr>
          <a:xfrm>
            <a:off x="77040" y="9000"/>
            <a:ext cx="5142600" cy="6857280"/>
          </a:xfrm>
          <a:prstGeom prst="rect">
            <a:avLst/>
          </a:prstGeom>
          <a:ln>
            <a:noFill/>
          </a:ln>
        </p:spPr>
      </p:pic>
      <p:sp>
        <p:nvSpPr>
          <p:cNvPr id="101" name="CustomShape 2"/>
          <p:cNvSpPr/>
          <p:nvPr/>
        </p:nvSpPr>
        <p:spPr>
          <a:xfrm>
            <a:off x="6120000" y="2160000"/>
            <a:ext cx="5579640" cy="431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</a:pPr>
            <a:r>
              <a:rPr b="0" lang="ru-RU" sz="2200" spc="-1" strike="noStrike">
                <a:latin typeface="Arial"/>
              </a:rPr>
              <a:t> </a:t>
            </a:r>
            <a:r>
              <a:rPr b="0" lang="ru-RU" sz="2600" spc="-1" strike="noStrike">
                <a:latin typeface="Times New Roman"/>
              </a:rPr>
              <a:t>Отчёт МБОУ СОШ № 3 им. Н. И. Дейнега о работе опорной школы по ОПК в 2020-2021 учебном году по теме «Использование активных методов и приёмов обучения с целью формирования духовно-нравственных ценностей учащихся на уроках и во внеурочной деятельности по ОПК, в рамках «Часа духовности».</a:t>
            </a:r>
            <a:r>
              <a:rPr b="0" lang="ru-RU" sz="2600" spc="-1" strike="noStrike">
                <a:latin typeface="Arial"/>
              </a:rPr>
              <a:t>  </a:t>
            </a:r>
            <a:endParaRPr b="0" lang="ru-RU" sz="2600" spc="-1" strike="noStrike">
              <a:latin typeface="Arial"/>
            </a:endParaRPr>
          </a:p>
        </p:txBody>
      </p:sp>
      <p:sp>
        <p:nvSpPr>
          <p:cNvPr id="102" name="CustomShape 3"/>
          <p:cNvSpPr/>
          <p:nvPr/>
        </p:nvSpPr>
        <p:spPr>
          <a:xfrm>
            <a:off x="6660000" y="520560"/>
            <a:ext cx="4499640" cy="127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ru-RU" sz="2200" spc="-1" strike="noStrike">
                <a:latin typeface="Arial"/>
              </a:rPr>
              <a:t>    </a:t>
            </a:r>
            <a:r>
              <a:rPr b="0" lang="ru-RU" sz="2800" spc="-1" strike="noStrike">
                <a:solidFill>
                  <a:srgbClr val="3465a4"/>
                </a:solidFill>
                <a:latin typeface="Arial"/>
              </a:rPr>
              <a:t>Зам. директора по ВР 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3465a4"/>
                </a:solidFill>
                <a:latin typeface="Arial"/>
              </a:rPr>
              <a:t>Воловодова М. И. </a:t>
            </a:r>
            <a:r>
              <a:rPr b="0" lang="ru-RU" sz="2200" spc="-1" strike="noStrike">
                <a:solidFill>
                  <a:srgbClr val="3465a4"/>
                </a:solidFill>
                <a:latin typeface="Arial"/>
              </a:rPr>
              <a:t> </a:t>
            </a:r>
            <a:endParaRPr b="0" lang="ru-R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52280">
            <a:solidFill>
              <a:srgbClr val="00206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4" name="CustomShape 2"/>
          <p:cNvSpPr/>
          <p:nvPr/>
        </p:nvSpPr>
        <p:spPr>
          <a:xfrm>
            <a:off x="6660000" y="520560"/>
            <a:ext cx="4499640" cy="127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ru-RU" sz="2200" spc="-1" strike="noStrike">
                <a:latin typeface="Arial"/>
              </a:rPr>
              <a:t>    </a:t>
            </a:r>
            <a:r>
              <a:rPr b="0" lang="ru-RU" sz="2800" spc="-1" strike="noStrike">
                <a:solidFill>
                  <a:srgbClr val="3465a4"/>
                </a:solidFill>
                <a:latin typeface="Arial"/>
              </a:rPr>
              <a:t>Заместитель  директора по ВР 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3465a4"/>
                </a:solidFill>
                <a:latin typeface="Arial"/>
              </a:rPr>
              <a:t>Воловодова М. И. </a:t>
            </a:r>
            <a:r>
              <a:rPr b="0" lang="ru-RU" sz="2200" spc="-1" strike="noStrike">
                <a:solidFill>
                  <a:srgbClr val="3465a4"/>
                </a:solidFill>
                <a:latin typeface="Arial"/>
              </a:rPr>
              <a:t> 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5400000" y="1800000"/>
            <a:ext cx="6791760" cy="485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ru-RU" sz="2200" spc="-1" strike="noStrike">
                <a:latin typeface="Arial"/>
              </a:rPr>
              <a:t>  </a:t>
            </a:r>
            <a:r>
              <a:rPr b="0" lang="ru-RU" sz="3600" spc="-1" strike="noStrike">
                <a:latin typeface="Arial"/>
              </a:rPr>
              <a:t>Мастер-класс «Использование</a:t>
            </a:r>
            <a:endParaRPr b="0" lang="ru-RU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600" spc="-1" strike="noStrike">
                <a:latin typeface="Arial"/>
              </a:rPr>
              <a:t> </a:t>
            </a:r>
            <a:r>
              <a:rPr b="0" lang="ru-RU" sz="3600" spc="-1" strike="noStrike">
                <a:latin typeface="Arial"/>
              </a:rPr>
              <a:t>активных методов обучения в </a:t>
            </a:r>
            <a:endParaRPr b="0" lang="ru-RU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600" spc="-1" strike="noStrike">
                <a:latin typeface="Arial"/>
              </a:rPr>
              <a:t>рамках «Часа духовности» 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106" name="" descr=""/>
          <p:cNvPicPr/>
          <p:nvPr/>
        </p:nvPicPr>
        <p:blipFill>
          <a:blip r:embed="rId1"/>
          <a:stretch/>
        </p:blipFill>
        <p:spPr>
          <a:xfrm>
            <a:off x="77040" y="-17640"/>
            <a:ext cx="5142600" cy="6857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52280">
            <a:solidFill>
              <a:srgbClr val="00206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8" name="CustomShape 2"/>
          <p:cNvSpPr/>
          <p:nvPr/>
        </p:nvSpPr>
        <p:spPr>
          <a:xfrm>
            <a:off x="5400000" y="520560"/>
            <a:ext cx="6479640" cy="159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3465a4"/>
                </a:solidFill>
                <a:latin typeface="Arial"/>
              </a:rPr>
              <a:t>Учитель начальных классов и ОРСКЭ Приходько М. А. 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</p:txBody>
      </p:sp>
      <p:sp>
        <p:nvSpPr>
          <p:cNvPr id="109" name="CustomShape 3"/>
          <p:cNvSpPr/>
          <p:nvPr/>
        </p:nvSpPr>
        <p:spPr>
          <a:xfrm>
            <a:off x="5220000" y="2160000"/>
            <a:ext cx="6791760" cy="359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ru-RU" sz="2200" spc="-1" strike="noStrike">
                <a:latin typeface="Arial"/>
              </a:rPr>
              <a:t>  </a:t>
            </a:r>
            <a:r>
              <a:rPr b="0" lang="ru-RU" sz="3600" spc="-1" strike="noStrike">
                <a:latin typeface="Times New Roman"/>
              </a:rPr>
              <a:t>Мастер-класс «Активные приёмы обучения на уроках ОРКСЭ»</a:t>
            </a:r>
            <a:r>
              <a:rPr b="0" lang="ru-RU" sz="3600" spc="-1" strike="noStrike">
                <a:latin typeface="Arial"/>
              </a:rPr>
              <a:t> 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110" name="" descr=""/>
          <p:cNvPicPr/>
          <p:nvPr/>
        </p:nvPicPr>
        <p:blipFill>
          <a:blip r:embed="rId1"/>
          <a:stretch/>
        </p:blipFill>
        <p:spPr>
          <a:xfrm>
            <a:off x="77040" y="0"/>
            <a:ext cx="5142600" cy="6857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52280">
            <a:solidFill>
              <a:srgbClr val="00206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12" name="CustomShape 2"/>
          <p:cNvSpPr/>
          <p:nvPr/>
        </p:nvSpPr>
        <p:spPr>
          <a:xfrm>
            <a:off x="5040000" y="520560"/>
            <a:ext cx="6659640" cy="127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ru-RU" sz="2200" spc="-1" strike="noStrike">
                <a:latin typeface="Arial"/>
              </a:rPr>
              <a:t>   </a:t>
            </a:r>
            <a:r>
              <a:rPr b="0" lang="ru-RU" sz="2800" spc="-1" strike="noStrike">
                <a:solidFill>
                  <a:srgbClr val="3465a4"/>
                </a:solidFill>
                <a:latin typeface="Arial"/>
              </a:rPr>
              <a:t> </a:t>
            </a:r>
            <a:r>
              <a:rPr b="0" lang="ru-RU" sz="2800" spc="-1" strike="noStrike">
                <a:solidFill>
                  <a:srgbClr val="3465a4"/>
                </a:solidFill>
                <a:latin typeface="Arial"/>
              </a:rPr>
              <a:t>Учитель начальных классов и ОПК Швидченко Ю. С</a:t>
            </a:r>
            <a:r>
              <a:rPr b="0" lang="ru-RU" sz="2200" spc="-1" strike="noStrike">
                <a:solidFill>
                  <a:srgbClr val="3465a4"/>
                </a:solidFill>
                <a:latin typeface="Arial"/>
              </a:rPr>
              <a:t>.</a:t>
            </a:r>
            <a:r>
              <a:rPr b="0" lang="ru-RU" sz="2800" spc="-1" strike="noStrike">
                <a:solidFill>
                  <a:srgbClr val="3465a4"/>
                </a:solidFill>
                <a:latin typeface="Arial"/>
              </a:rPr>
              <a:t> </a:t>
            </a:r>
            <a:r>
              <a:rPr b="0" lang="ru-RU" sz="2200" spc="-1" strike="noStrike">
                <a:solidFill>
                  <a:srgbClr val="3465a4"/>
                </a:solidFill>
                <a:latin typeface="Arial"/>
              </a:rPr>
              <a:t> 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113" name="CustomShape 3"/>
          <p:cNvSpPr/>
          <p:nvPr/>
        </p:nvSpPr>
        <p:spPr>
          <a:xfrm>
            <a:off x="5400360" y="1800000"/>
            <a:ext cx="6791760" cy="485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ru-RU" sz="2200" spc="-1" strike="noStrike">
                <a:latin typeface="Arial"/>
              </a:rPr>
              <a:t>  </a:t>
            </a:r>
            <a:r>
              <a:rPr b="0" lang="ru-RU" sz="3600" spc="-1" strike="noStrike">
                <a:latin typeface="Arial"/>
              </a:rPr>
              <a:t> </a:t>
            </a:r>
            <a:r>
              <a:rPr b="0" lang="ru-RU" sz="3600" spc="-1" strike="noStrike">
                <a:latin typeface="Arial"/>
              </a:rPr>
              <a:t>Мастер-класс «Применение технологии деятельностного обучения на уроках и во внеурочных занятиях ОПК»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114" name="" descr=""/>
          <p:cNvPicPr/>
          <p:nvPr/>
        </p:nvPicPr>
        <p:blipFill>
          <a:blip r:embed="rId1"/>
          <a:stretch/>
        </p:blipFill>
        <p:spPr>
          <a:xfrm>
            <a:off x="77040" y="0"/>
            <a:ext cx="5142600" cy="6857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52280">
            <a:solidFill>
              <a:srgbClr val="00206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16" name="CustomShape 2"/>
          <p:cNvSpPr/>
          <p:nvPr/>
        </p:nvSpPr>
        <p:spPr>
          <a:xfrm>
            <a:off x="5580000" y="520560"/>
            <a:ext cx="6479640" cy="127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ru-RU" sz="2200" spc="-1" strike="noStrike">
                <a:latin typeface="Arial"/>
              </a:rPr>
              <a:t>    </a:t>
            </a:r>
            <a:r>
              <a:rPr b="0" lang="ru-RU" sz="2800" spc="-1" strike="noStrike">
                <a:solidFill>
                  <a:srgbClr val="3465a4"/>
                </a:solidFill>
                <a:latin typeface="Times New Roman"/>
              </a:rPr>
              <a:t>Учитель начальных классов и ОРСКЭ  Колмычек Т. Н.</a:t>
            </a:r>
            <a:r>
              <a:rPr b="0" lang="ru-RU" sz="2800" spc="-1" strike="noStrike">
                <a:solidFill>
                  <a:srgbClr val="3465a4"/>
                </a:solidFill>
                <a:latin typeface="Arial"/>
              </a:rPr>
              <a:t> </a:t>
            </a:r>
            <a:r>
              <a:rPr b="0" lang="ru-RU" sz="2200" spc="-1" strike="noStrike">
                <a:solidFill>
                  <a:srgbClr val="3465a4"/>
                </a:solidFill>
                <a:latin typeface="Arial"/>
              </a:rPr>
              <a:t> 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117" name="CustomShape 3"/>
          <p:cNvSpPr/>
          <p:nvPr/>
        </p:nvSpPr>
        <p:spPr>
          <a:xfrm>
            <a:off x="5400360" y="1800000"/>
            <a:ext cx="6791760" cy="485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ru-RU" sz="2200" spc="-1" strike="noStrike">
                <a:latin typeface="Arial"/>
              </a:rPr>
              <a:t>  </a:t>
            </a:r>
            <a:r>
              <a:rPr b="0" lang="ru-RU" sz="3600" spc="-1" strike="noStrike">
                <a:latin typeface="Times New Roman"/>
              </a:rPr>
              <a:t>Мастер-класс «Квест-игра, как одна из форм активизации познавательной деятельности обучающихся во внеурочной деятельности по ОПК»</a:t>
            </a:r>
            <a:r>
              <a:rPr b="0" lang="ru-RU" sz="3600" spc="-1" strike="noStrike">
                <a:latin typeface="Arial"/>
              </a:rPr>
              <a:t> 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118" name="" descr=""/>
          <p:cNvPicPr/>
          <p:nvPr/>
        </p:nvPicPr>
        <p:blipFill>
          <a:blip r:embed="rId1"/>
          <a:stretch/>
        </p:blipFill>
        <p:spPr>
          <a:xfrm>
            <a:off x="180000" y="9000"/>
            <a:ext cx="5142600" cy="6857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464760" y="360000"/>
            <a:ext cx="10514880" cy="107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 algn="ctr">
              <a:lnSpc>
                <a:spcPct val="90000"/>
              </a:lnSpc>
            </a:pPr>
            <a:r>
              <a:rPr b="1" lang="ru-RU" sz="4800" spc="-1" strike="noStrike" cap="all">
                <a:solidFill>
                  <a:srgbClr val="412724"/>
                </a:solidFill>
                <a:latin typeface="Walbaum Display Light"/>
              </a:rPr>
              <a:t>Квест-игра</a:t>
            </a:r>
            <a:endParaRPr b="0" lang="ru-RU" sz="4800" spc="-1" strike="noStrike">
              <a:latin typeface="Arial"/>
            </a:endParaRPr>
          </a:p>
        </p:txBody>
      </p:sp>
      <p:pic>
        <p:nvPicPr>
          <p:cNvPr id="120" name="Picture 2_0" descr="https://im3-tub-ru.yandex.net/i?id=479e6ff4fa5f9a836629645d67d1ac3f-l&amp;n=13"/>
          <p:cNvPicPr/>
          <p:nvPr/>
        </p:nvPicPr>
        <p:blipFill>
          <a:blip r:embed="rId1"/>
          <a:stretch/>
        </p:blipFill>
        <p:spPr>
          <a:xfrm>
            <a:off x="10080000" y="84960"/>
            <a:ext cx="1979640" cy="4201560"/>
          </a:xfrm>
          <a:prstGeom prst="rect">
            <a:avLst/>
          </a:prstGeom>
          <a:ln>
            <a:noFill/>
          </a:ln>
        </p:spPr>
      </p:pic>
      <p:sp>
        <p:nvSpPr>
          <p:cNvPr id="121" name="CustomShape 2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52280">
            <a:solidFill>
              <a:srgbClr val="00206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122" name="" descr=""/>
          <p:cNvPicPr/>
          <p:nvPr/>
        </p:nvPicPr>
        <p:blipFill>
          <a:blip r:embed="rId2"/>
          <a:stretch/>
        </p:blipFill>
        <p:spPr>
          <a:xfrm>
            <a:off x="1440000" y="1980000"/>
            <a:ext cx="3599640" cy="4679640"/>
          </a:xfrm>
          <a:prstGeom prst="rect">
            <a:avLst/>
          </a:prstGeom>
          <a:ln>
            <a:noFill/>
          </a:ln>
        </p:spPr>
      </p:pic>
      <p:pic>
        <p:nvPicPr>
          <p:cNvPr id="123" name="" descr=""/>
          <p:cNvPicPr/>
          <p:nvPr/>
        </p:nvPicPr>
        <p:blipFill>
          <a:blip r:embed="rId3"/>
          <a:stretch/>
        </p:blipFill>
        <p:spPr>
          <a:xfrm>
            <a:off x="6165000" y="1919520"/>
            <a:ext cx="3554640" cy="4740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12724"/>
      </a:dk2>
      <a:lt2>
        <a:srgbClr val="e2e6e8"/>
      </a:lt2>
      <a:accent1>
        <a:srgbClr val="be977b"/>
      </a:accent1>
      <a:accent2>
        <a:srgbClr val="ca9393"/>
      </a:accent2>
      <a:accent3>
        <a:srgbClr val="a9a17b"/>
      </a:accent3>
      <a:accent4>
        <a:srgbClr val="74abb9"/>
      </a:accent4>
      <a:accent5>
        <a:srgbClr val="8ca2c7"/>
      </a:accent5>
      <a:accent6>
        <a:srgbClr val="7e7bbe"/>
      </a:accent6>
      <a:hlink>
        <a:srgbClr val="5a86a6"/>
      </a:hlink>
      <a:folHlink>
        <a:srgbClr val="7f7f7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12724"/>
      </a:dk2>
      <a:lt2>
        <a:srgbClr val="e2e6e8"/>
      </a:lt2>
      <a:accent1>
        <a:srgbClr val="be977b"/>
      </a:accent1>
      <a:accent2>
        <a:srgbClr val="ca9393"/>
      </a:accent2>
      <a:accent3>
        <a:srgbClr val="a9a17b"/>
      </a:accent3>
      <a:accent4>
        <a:srgbClr val="74abb9"/>
      </a:accent4>
      <a:accent5>
        <a:srgbClr val="8ca2c7"/>
      </a:accent5>
      <a:accent6>
        <a:srgbClr val="7e7bbe"/>
      </a:accent6>
      <a:hlink>
        <a:srgbClr val="5a86a6"/>
      </a:hlink>
      <a:folHlink>
        <a:srgbClr val="7f7f7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</TotalTime>
  <Application>LibreOffice/6.4.1.2$Windows_X86_64 LibreOffice_project/4d224e95b98b138af42a64d84056446d09082932</Application>
  <Words>498</Words>
  <Paragraphs>225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2021-01-17T09:29:09Z</dcterms:created>
  <dc:creator>Татьяна</dc:creator>
  <dc:description/>
  <dc:language>ru-RU</dc:language>
  <cp:lastModifiedBy/>
  <dcterms:modified xsi:type="dcterms:W3CDTF">2021-01-21T15:37:33Z</dcterms:modified>
  <cp:revision>16</cp:revision>
  <dc:subject/>
  <dc:title>Квест-игра,  как одна из активных форм на занятиях внеурочной деятельности по ОПК для формирования духовно-нравственных норм учащихся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7</vt:i4>
  </property>
</Properties>
</file>