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93" r:id="rId4"/>
    <p:sldId id="294" r:id="rId5"/>
    <p:sldId id="295" r:id="rId6"/>
    <p:sldId id="296" r:id="rId7"/>
    <p:sldId id="297" r:id="rId8"/>
    <p:sldId id="300" r:id="rId9"/>
    <p:sldId id="283" r:id="rId10"/>
    <p:sldId id="287" r:id="rId11"/>
    <p:sldId id="285" r:id="rId12"/>
    <p:sldId id="299" r:id="rId13"/>
    <p:sldId id="290" r:id="rId14"/>
    <p:sldId id="298" r:id="rId15"/>
    <p:sldId id="292" r:id="rId1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1E5BA-8C35-4F21-813D-B9CAE6B957C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4EC5B6-E5A6-42E0-9141-4E5D131CA327}">
      <dgm:prSet phldrT="[Текст]" custT="1"/>
      <dgm:spPr/>
      <dgm:t>
        <a:bodyPr/>
        <a:lstStyle/>
        <a:p>
          <a:r>
            <a:rPr lang="ru-RU" sz="2800" dirty="0" smtClean="0"/>
            <a:t>1</a:t>
          </a:r>
          <a:endParaRPr lang="ru-RU" sz="2800" dirty="0"/>
        </a:p>
      </dgm:t>
    </dgm:pt>
    <dgm:pt modelId="{15807215-919C-4E73-A3B4-45C19BED7314}" type="parTrans" cxnId="{E0F91F2A-6827-469D-9CEC-CC2F5787751A}">
      <dgm:prSet/>
      <dgm:spPr/>
      <dgm:t>
        <a:bodyPr/>
        <a:lstStyle/>
        <a:p>
          <a:endParaRPr lang="ru-RU" sz="2800"/>
        </a:p>
      </dgm:t>
    </dgm:pt>
    <dgm:pt modelId="{A027C4F4-8B8F-4464-9977-135315268B63}" type="sibTrans" cxnId="{E0F91F2A-6827-469D-9CEC-CC2F5787751A}">
      <dgm:prSet/>
      <dgm:spPr/>
      <dgm:t>
        <a:bodyPr/>
        <a:lstStyle/>
        <a:p>
          <a:endParaRPr lang="ru-RU" sz="2800"/>
        </a:p>
      </dgm:t>
    </dgm:pt>
    <dgm:pt modelId="{8B7CF46D-DE59-4EDC-82B5-BAB8E238FFE3}">
      <dgm:prSet phldrT="[Текст]" custT="1"/>
      <dgm:spPr/>
      <dgm:t>
        <a:bodyPr/>
        <a:lstStyle/>
        <a:p>
          <a:r>
            <a:rPr lang="ru-RU" sz="2800" b="1" dirty="0" smtClean="0"/>
            <a:t> помочь педагогам увидеть потенциал их совместной с детьми деятельности и способы его реализации;</a:t>
          </a:r>
          <a:endParaRPr lang="ru-RU" sz="2800" b="1" dirty="0"/>
        </a:p>
      </dgm:t>
    </dgm:pt>
    <dgm:pt modelId="{3B08A2F4-76C3-4492-B96C-BE073BB222C7}" type="parTrans" cxnId="{0E629256-AAB1-4922-94C4-FFFB7794532E}">
      <dgm:prSet/>
      <dgm:spPr/>
      <dgm:t>
        <a:bodyPr/>
        <a:lstStyle/>
        <a:p>
          <a:endParaRPr lang="ru-RU" sz="2800"/>
        </a:p>
      </dgm:t>
    </dgm:pt>
    <dgm:pt modelId="{B51453AD-0120-4225-8461-F5897C982AA7}" type="sibTrans" cxnId="{0E629256-AAB1-4922-94C4-FFFB7794532E}">
      <dgm:prSet/>
      <dgm:spPr/>
      <dgm:t>
        <a:bodyPr/>
        <a:lstStyle/>
        <a:p>
          <a:endParaRPr lang="ru-RU" sz="2800"/>
        </a:p>
      </dgm:t>
    </dgm:pt>
    <dgm:pt modelId="{7590C1D2-988A-4621-9A67-21FB741EB6AB}">
      <dgm:prSet phldrT="[Текст]" custT="1"/>
      <dgm:spPr/>
      <dgm:t>
        <a:bodyPr/>
        <a:lstStyle/>
        <a:p>
          <a:r>
            <a:rPr lang="ru-RU" sz="2800" dirty="0" smtClean="0"/>
            <a:t>2</a:t>
          </a:r>
          <a:endParaRPr lang="ru-RU" sz="2800" dirty="0"/>
        </a:p>
      </dgm:t>
    </dgm:pt>
    <dgm:pt modelId="{5B2C403F-4E6D-4AFF-8AC4-DB69CC733342}" type="parTrans" cxnId="{6FCA874C-FDE8-4661-ABFF-56BB8492C067}">
      <dgm:prSet/>
      <dgm:spPr/>
      <dgm:t>
        <a:bodyPr/>
        <a:lstStyle/>
        <a:p>
          <a:endParaRPr lang="ru-RU" sz="2800"/>
        </a:p>
      </dgm:t>
    </dgm:pt>
    <dgm:pt modelId="{013C285A-2F8E-4931-BF33-7D1CDDCDAAE1}" type="sibTrans" cxnId="{6FCA874C-FDE8-4661-ABFF-56BB8492C067}">
      <dgm:prSet/>
      <dgm:spPr/>
      <dgm:t>
        <a:bodyPr/>
        <a:lstStyle/>
        <a:p>
          <a:endParaRPr lang="ru-RU" sz="2800"/>
        </a:p>
      </dgm:t>
    </dgm:pt>
    <dgm:pt modelId="{D05337DE-2932-48D3-A22E-E69ECA09BDC3}">
      <dgm:prSet phldrT="[Текст]" custT="1"/>
      <dgm:spPr/>
      <dgm:t>
        <a:bodyPr/>
        <a:lstStyle/>
        <a:p>
          <a:r>
            <a:rPr lang="ru-RU" sz="2800" b="1" dirty="0" smtClean="0"/>
            <a:t>помочь школам создать реалистичные программы, учитывающие требования ФГОС и уникальность каждой школы;</a:t>
          </a:r>
          <a:endParaRPr lang="ru-RU" sz="2800" b="1" dirty="0"/>
        </a:p>
      </dgm:t>
    </dgm:pt>
    <dgm:pt modelId="{0E572057-BD1A-408E-8118-A99440F18A79}" type="parTrans" cxnId="{EDB28ECF-DA6F-4127-9CB3-08A5EAE6D843}">
      <dgm:prSet/>
      <dgm:spPr/>
      <dgm:t>
        <a:bodyPr/>
        <a:lstStyle/>
        <a:p>
          <a:endParaRPr lang="ru-RU" sz="2800"/>
        </a:p>
      </dgm:t>
    </dgm:pt>
    <dgm:pt modelId="{769091E5-F2D2-4DE2-A256-9BFAF89E76C3}" type="sibTrans" cxnId="{EDB28ECF-DA6F-4127-9CB3-08A5EAE6D843}">
      <dgm:prSet/>
      <dgm:spPr/>
      <dgm:t>
        <a:bodyPr/>
        <a:lstStyle/>
        <a:p>
          <a:endParaRPr lang="ru-RU" sz="2800"/>
        </a:p>
      </dgm:t>
    </dgm:pt>
    <dgm:pt modelId="{DF29EDE3-B38D-4CF3-AF1E-1472041E19AF}">
      <dgm:prSet phldrT="[Текст]" custT="1"/>
      <dgm:spPr/>
      <dgm:t>
        <a:bodyPr/>
        <a:lstStyle/>
        <a:p>
          <a:r>
            <a:rPr lang="ru-RU" sz="2800" dirty="0" smtClean="0"/>
            <a:t>3</a:t>
          </a:r>
          <a:endParaRPr lang="ru-RU" sz="2800" dirty="0"/>
        </a:p>
      </dgm:t>
    </dgm:pt>
    <dgm:pt modelId="{4EB14D45-57A8-44FB-92E3-9EA7CBC5B6FE}" type="parTrans" cxnId="{98309344-4542-4F5C-BAC4-990A0738C2CD}">
      <dgm:prSet/>
      <dgm:spPr/>
      <dgm:t>
        <a:bodyPr/>
        <a:lstStyle/>
        <a:p>
          <a:endParaRPr lang="ru-RU" sz="2800"/>
        </a:p>
      </dgm:t>
    </dgm:pt>
    <dgm:pt modelId="{574AB2FB-DF89-4950-BEFE-4B95D563E467}" type="sibTrans" cxnId="{98309344-4542-4F5C-BAC4-990A0738C2CD}">
      <dgm:prSet/>
      <dgm:spPr/>
      <dgm:t>
        <a:bodyPr/>
        <a:lstStyle/>
        <a:p>
          <a:endParaRPr lang="ru-RU" sz="2800"/>
        </a:p>
      </dgm:t>
    </dgm:pt>
    <dgm:pt modelId="{53D81093-5C88-4163-97F6-2948D0D0EF60}">
      <dgm:prSet phldrT="[Текст]" custT="1"/>
      <dgm:spPr/>
      <dgm:t>
        <a:bodyPr/>
        <a:lstStyle/>
        <a:p>
          <a:r>
            <a:rPr lang="ru-RU" sz="2800" b="1" dirty="0" smtClean="0"/>
            <a:t>помочь </a:t>
          </a:r>
          <a:r>
            <a:rPr lang="ru-RU" sz="2800" b="1" dirty="0" err="1" smtClean="0"/>
            <a:t>педколлективам</a:t>
          </a:r>
          <a:r>
            <a:rPr lang="ru-RU" sz="2800" b="1" dirty="0" smtClean="0"/>
            <a:t> решать с помощью данных программ проблемы личностного развития школьников, их гармоничного вхождения в социальный мир и профилактики противоправного поведения.</a:t>
          </a:r>
          <a:endParaRPr lang="ru-RU" sz="2800" b="1" dirty="0"/>
        </a:p>
      </dgm:t>
    </dgm:pt>
    <dgm:pt modelId="{67F57D49-95C1-4A6A-8092-B473B227F9E3}" type="parTrans" cxnId="{9979BD8D-DE0A-4B71-8E0A-F11A60EAAD50}">
      <dgm:prSet/>
      <dgm:spPr/>
      <dgm:t>
        <a:bodyPr/>
        <a:lstStyle/>
        <a:p>
          <a:endParaRPr lang="ru-RU" sz="2800"/>
        </a:p>
      </dgm:t>
    </dgm:pt>
    <dgm:pt modelId="{1B2D0AA4-58DB-4542-B2A1-B83FB8DCED1F}" type="sibTrans" cxnId="{9979BD8D-DE0A-4B71-8E0A-F11A60EAAD50}">
      <dgm:prSet/>
      <dgm:spPr/>
      <dgm:t>
        <a:bodyPr/>
        <a:lstStyle/>
        <a:p>
          <a:endParaRPr lang="ru-RU" sz="2800"/>
        </a:p>
      </dgm:t>
    </dgm:pt>
    <dgm:pt modelId="{A37CCFD8-7F9B-417E-A3A9-835504C71472}" type="pres">
      <dgm:prSet presAssocID="{E521E5BA-8C35-4F21-813D-B9CAE6B957C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A186E1-4862-4466-BA12-D215BC9C0466}" type="pres">
      <dgm:prSet presAssocID="{5B4EC5B6-E5A6-42E0-9141-4E5D131CA327}" presName="composite" presStyleCnt="0"/>
      <dgm:spPr/>
    </dgm:pt>
    <dgm:pt modelId="{D7C856CC-6173-4B56-924E-CD746F3BAA54}" type="pres">
      <dgm:prSet presAssocID="{5B4EC5B6-E5A6-42E0-9141-4E5D131CA32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FB071-FAC1-415C-993E-73142B64E242}" type="pres">
      <dgm:prSet presAssocID="{5B4EC5B6-E5A6-42E0-9141-4E5D131CA32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776332-BA59-407F-A535-12E000F23D0B}" type="pres">
      <dgm:prSet presAssocID="{A027C4F4-8B8F-4464-9977-135315268B63}" presName="sp" presStyleCnt="0"/>
      <dgm:spPr/>
    </dgm:pt>
    <dgm:pt modelId="{2D4B33AD-91B8-4466-955E-88331BB5F9AC}" type="pres">
      <dgm:prSet presAssocID="{7590C1D2-988A-4621-9A67-21FB741EB6AB}" presName="composite" presStyleCnt="0"/>
      <dgm:spPr/>
    </dgm:pt>
    <dgm:pt modelId="{B7CE911B-C4D0-4843-B4D3-AAAB15D73BFB}" type="pres">
      <dgm:prSet presAssocID="{7590C1D2-988A-4621-9A67-21FB741EB6A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06519-D5CD-4F8C-BE06-C74A3D22F462}" type="pres">
      <dgm:prSet presAssocID="{7590C1D2-988A-4621-9A67-21FB741EB6A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A2371-20BC-4998-BB3F-5B9824C2634A}" type="pres">
      <dgm:prSet presAssocID="{013C285A-2F8E-4931-BF33-7D1CDDCDAAE1}" presName="sp" presStyleCnt="0"/>
      <dgm:spPr/>
    </dgm:pt>
    <dgm:pt modelId="{56402B19-F5E2-4C55-B009-BEF7F4921352}" type="pres">
      <dgm:prSet presAssocID="{DF29EDE3-B38D-4CF3-AF1E-1472041E19AF}" presName="composite" presStyleCnt="0"/>
      <dgm:spPr/>
    </dgm:pt>
    <dgm:pt modelId="{8148D599-C3FA-4EEB-8A83-232BACEED988}" type="pres">
      <dgm:prSet presAssocID="{DF29EDE3-B38D-4CF3-AF1E-1472041E19A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22523-7078-4B4B-BE76-78C8F0D57F8A}" type="pres">
      <dgm:prSet presAssocID="{DF29EDE3-B38D-4CF3-AF1E-1472041E19AF}" presName="descendantText" presStyleLbl="alignAcc1" presStyleIdx="2" presStyleCnt="3" custScaleY="1833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F91F2A-6827-469D-9CEC-CC2F5787751A}" srcId="{E521E5BA-8C35-4F21-813D-B9CAE6B957CB}" destId="{5B4EC5B6-E5A6-42E0-9141-4E5D131CA327}" srcOrd="0" destOrd="0" parTransId="{15807215-919C-4E73-A3B4-45C19BED7314}" sibTransId="{A027C4F4-8B8F-4464-9977-135315268B63}"/>
    <dgm:cxn modelId="{9979BD8D-DE0A-4B71-8E0A-F11A60EAAD50}" srcId="{DF29EDE3-B38D-4CF3-AF1E-1472041E19AF}" destId="{53D81093-5C88-4163-97F6-2948D0D0EF60}" srcOrd="0" destOrd="0" parTransId="{67F57D49-95C1-4A6A-8092-B473B227F9E3}" sibTransId="{1B2D0AA4-58DB-4542-B2A1-B83FB8DCED1F}"/>
    <dgm:cxn modelId="{6FCA874C-FDE8-4661-ABFF-56BB8492C067}" srcId="{E521E5BA-8C35-4F21-813D-B9CAE6B957CB}" destId="{7590C1D2-988A-4621-9A67-21FB741EB6AB}" srcOrd="1" destOrd="0" parTransId="{5B2C403F-4E6D-4AFF-8AC4-DB69CC733342}" sibTransId="{013C285A-2F8E-4931-BF33-7D1CDDCDAAE1}"/>
    <dgm:cxn modelId="{BB65FB74-057E-496F-88E1-1819C0157677}" type="presOf" srcId="{53D81093-5C88-4163-97F6-2948D0D0EF60}" destId="{86922523-7078-4B4B-BE76-78C8F0D57F8A}" srcOrd="0" destOrd="0" presId="urn:microsoft.com/office/officeart/2005/8/layout/chevron2"/>
    <dgm:cxn modelId="{E9850B30-1AD1-426F-815B-9346DE65156F}" type="presOf" srcId="{7590C1D2-988A-4621-9A67-21FB741EB6AB}" destId="{B7CE911B-C4D0-4843-B4D3-AAAB15D73BFB}" srcOrd="0" destOrd="0" presId="urn:microsoft.com/office/officeart/2005/8/layout/chevron2"/>
    <dgm:cxn modelId="{EDB28ECF-DA6F-4127-9CB3-08A5EAE6D843}" srcId="{7590C1D2-988A-4621-9A67-21FB741EB6AB}" destId="{D05337DE-2932-48D3-A22E-E69ECA09BDC3}" srcOrd="0" destOrd="0" parTransId="{0E572057-BD1A-408E-8118-A99440F18A79}" sibTransId="{769091E5-F2D2-4DE2-A256-9BFAF89E76C3}"/>
    <dgm:cxn modelId="{5103DDF7-F259-4941-8919-99D9EB451534}" type="presOf" srcId="{D05337DE-2932-48D3-A22E-E69ECA09BDC3}" destId="{67706519-D5CD-4F8C-BE06-C74A3D22F462}" srcOrd="0" destOrd="0" presId="urn:microsoft.com/office/officeart/2005/8/layout/chevron2"/>
    <dgm:cxn modelId="{40800B5E-CFAF-49E8-B258-1074ED5EB1C8}" type="presOf" srcId="{5B4EC5B6-E5A6-42E0-9141-4E5D131CA327}" destId="{D7C856CC-6173-4B56-924E-CD746F3BAA54}" srcOrd="0" destOrd="0" presId="urn:microsoft.com/office/officeart/2005/8/layout/chevron2"/>
    <dgm:cxn modelId="{0E629256-AAB1-4922-94C4-FFFB7794532E}" srcId="{5B4EC5B6-E5A6-42E0-9141-4E5D131CA327}" destId="{8B7CF46D-DE59-4EDC-82B5-BAB8E238FFE3}" srcOrd="0" destOrd="0" parTransId="{3B08A2F4-76C3-4492-B96C-BE073BB222C7}" sibTransId="{B51453AD-0120-4225-8461-F5897C982AA7}"/>
    <dgm:cxn modelId="{51D342E7-631D-41C0-9381-98D0E61BC7A0}" type="presOf" srcId="{8B7CF46D-DE59-4EDC-82B5-BAB8E238FFE3}" destId="{A22FB071-FAC1-415C-993E-73142B64E242}" srcOrd="0" destOrd="0" presId="urn:microsoft.com/office/officeart/2005/8/layout/chevron2"/>
    <dgm:cxn modelId="{A7DBA70F-8A8A-42F7-9289-8741727A05EB}" type="presOf" srcId="{DF29EDE3-B38D-4CF3-AF1E-1472041E19AF}" destId="{8148D599-C3FA-4EEB-8A83-232BACEED988}" srcOrd="0" destOrd="0" presId="urn:microsoft.com/office/officeart/2005/8/layout/chevron2"/>
    <dgm:cxn modelId="{708A47E0-A138-490D-8843-C734C64EC3A2}" type="presOf" srcId="{E521E5BA-8C35-4F21-813D-B9CAE6B957CB}" destId="{A37CCFD8-7F9B-417E-A3A9-835504C71472}" srcOrd="0" destOrd="0" presId="urn:microsoft.com/office/officeart/2005/8/layout/chevron2"/>
    <dgm:cxn modelId="{98309344-4542-4F5C-BAC4-990A0738C2CD}" srcId="{E521E5BA-8C35-4F21-813D-B9CAE6B957CB}" destId="{DF29EDE3-B38D-4CF3-AF1E-1472041E19AF}" srcOrd="2" destOrd="0" parTransId="{4EB14D45-57A8-44FB-92E3-9EA7CBC5B6FE}" sibTransId="{574AB2FB-DF89-4950-BEFE-4B95D563E467}"/>
    <dgm:cxn modelId="{F4AC6E0F-D643-4D9E-9272-FDD33BA744BA}" type="presParOf" srcId="{A37CCFD8-7F9B-417E-A3A9-835504C71472}" destId="{DDA186E1-4862-4466-BA12-D215BC9C0466}" srcOrd="0" destOrd="0" presId="urn:microsoft.com/office/officeart/2005/8/layout/chevron2"/>
    <dgm:cxn modelId="{4C39E22B-3558-4C51-B5E1-8C7677B65791}" type="presParOf" srcId="{DDA186E1-4862-4466-BA12-D215BC9C0466}" destId="{D7C856CC-6173-4B56-924E-CD746F3BAA54}" srcOrd="0" destOrd="0" presId="urn:microsoft.com/office/officeart/2005/8/layout/chevron2"/>
    <dgm:cxn modelId="{C3FA14E4-54C6-493F-B959-170A48FD622B}" type="presParOf" srcId="{DDA186E1-4862-4466-BA12-D215BC9C0466}" destId="{A22FB071-FAC1-415C-993E-73142B64E242}" srcOrd="1" destOrd="0" presId="urn:microsoft.com/office/officeart/2005/8/layout/chevron2"/>
    <dgm:cxn modelId="{FA27E021-305D-4286-ADBC-5F38A7D62456}" type="presParOf" srcId="{A37CCFD8-7F9B-417E-A3A9-835504C71472}" destId="{2E776332-BA59-407F-A535-12E000F23D0B}" srcOrd="1" destOrd="0" presId="urn:microsoft.com/office/officeart/2005/8/layout/chevron2"/>
    <dgm:cxn modelId="{29480B29-E532-4BC8-A171-86B883FB4A05}" type="presParOf" srcId="{A37CCFD8-7F9B-417E-A3A9-835504C71472}" destId="{2D4B33AD-91B8-4466-955E-88331BB5F9AC}" srcOrd="2" destOrd="0" presId="urn:microsoft.com/office/officeart/2005/8/layout/chevron2"/>
    <dgm:cxn modelId="{13BB3DAF-1051-4E89-A850-0FB7A471084A}" type="presParOf" srcId="{2D4B33AD-91B8-4466-955E-88331BB5F9AC}" destId="{B7CE911B-C4D0-4843-B4D3-AAAB15D73BFB}" srcOrd="0" destOrd="0" presId="urn:microsoft.com/office/officeart/2005/8/layout/chevron2"/>
    <dgm:cxn modelId="{F0839475-6852-49C8-96B4-FD1211EE07E8}" type="presParOf" srcId="{2D4B33AD-91B8-4466-955E-88331BB5F9AC}" destId="{67706519-D5CD-4F8C-BE06-C74A3D22F462}" srcOrd="1" destOrd="0" presId="urn:microsoft.com/office/officeart/2005/8/layout/chevron2"/>
    <dgm:cxn modelId="{D994969C-F46F-417B-96B0-2AFF1A19DE19}" type="presParOf" srcId="{A37CCFD8-7F9B-417E-A3A9-835504C71472}" destId="{7D9A2371-20BC-4998-BB3F-5B9824C2634A}" srcOrd="3" destOrd="0" presId="urn:microsoft.com/office/officeart/2005/8/layout/chevron2"/>
    <dgm:cxn modelId="{E990FC21-D861-41A2-BFBE-F3FE35B212A0}" type="presParOf" srcId="{A37CCFD8-7F9B-417E-A3A9-835504C71472}" destId="{56402B19-F5E2-4C55-B009-BEF7F4921352}" srcOrd="4" destOrd="0" presId="urn:microsoft.com/office/officeart/2005/8/layout/chevron2"/>
    <dgm:cxn modelId="{BCDF9E00-333F-4AAE-A763-D0618F723255}" type="presParOf" srcId="{56402B19-F5E2-4C55-B009-BEF7F4921352}" destId="{8148D599-C3FA-4EEB-8A83-232BACEED988}" srcOrd="0" destOrd="0" presId="urn:microsoft.com/office/officeart/2005/8/layout/chevron2"/>
    <dgm:cxn modelId="{D306FAF2-2D19-407C-B391-89CCE2BD5B1A}" type="presParOf" srcId="{56402B19-F5E2-4C55-B009-BEF7F4921352}" destId="{86922523-7078-4B4B-BE76-78C8F0D57F8A}" srcOrd="1" destOrd="0" presId="urn:microsoft.com/office/officeart/2005/8/layout/chevron2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C856CC-6173-4B56-924E-CD746F3BAA54}">
      <dsp:nvSpPr>
        <dsp:cNvPr id="0" name=""/>
        <dsp:cNvSpPr/>
      </dsp:nvSpPr>
      <dsp:spPr>
        <a:xfrm rot="5400000">
          <a:off x="-264060" y="268328"/>
          <a:ext cx="1760404" cy="1232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</a:t>
          </a:r>
          <a:endParaRPr lang="ru-RU" sz="2800" kern="1200" dirty="0"/>
        </a:p>
      </dsp:txBody>
      <dsp:txXfrm rot="-5400000">
        <a:off x="1" y="620408"/>
        <a:ext cx="1232282" cy="528122"/>
      </dsp:txXfrm>
    </dsp:sp>
    <dsp:sp modelId="{A22FB071-FAC1-415C-993E-73142B64E242}">
      <dsp:nvSpPr>
        <dsp:cNvPr id="0" name=""/>
        <dsp:cNvSpPr/>
      </dsp:nvSpPr>
      <dsp:spPr>
        <a:xfrm rot="5400000">
          <a:off x="5390710" y="-4154159"/>
          <a:ext cx="1144262" cy="9461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 помочь педагогам увидеть потенциал их совместной с детьми деятельности и способы его реализации;</a:t>
          </a:r>
          <a:endParaRPr lang="ru-RU" sz="2800" b="1" kern="1200" dirty="0"/>
        </a:p>
      </dsp:txBody>
      <dsp:txXfrm rot="-5400000">
        <a:off x="1232283" y="60126"/>
        <a:ext cx="9405259" cy="1032546"/>
      </dsp:txXfrm>
    </dsp:sp>
    <dsp:sp modelId="{B7CE911B-C4D0-4843-B4D3-AAAB15D73BFB}">
      <dsp:nvSpPr>
        <dsp:cNvPr id="0" name=""/>
        <dsp:cNvSpPr/>
      </dsp:nvSpPr>
      <dsp:spPr>
        <a:xfrm rot="5400000">
          <a:off x="-264060" y="1854701"/>
          <a:ext cx="1760404" cy="1232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</a:t>
          </a:r>
          <a:endParaRPr lang="ru-RU" sz="2800" kern="1200" dirty="0"/>
        </a:p>
      </dsp:txBody>
      <dsp:txXfrm rot="-5400000">
        <a:off x="1" y="2206781"/>
        <a:ext cx="1232282" cy="528122"/>
      </dsp:txXfrm>
    </dsp:sp>
    <dsp:sp modelId="{67706519-D5CD-4F8C-BE06-C74A3D22F462}">
      <dsp:nvSpPr>
        <dsp:cNvPr id="0" name=""/>
        <dsp:cNvSpPr/>
      </dsp:nvSpPr>
      <dsp:spPr>
        <a:xfrm rot="5400000">
          <a:off x="5390710" y="-2567785"/>
          <a:ext cx="1144262" cy="9461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помочь школам создать реалистичные программы, учитывающие требования ФГОС и уникальность каждой школы;</a:t>
          </a:r>
          <a:endParaRPr lang="ru-RU" sz="2800" b="1" kern="1200" dirty="0"/>
        </a:p>
      </dsp:txBody>
      <dsp:txXfrm rot="-5400000">
        <a:off x="1232283" y="1646500"/>
        <a:ext cx="9405259" cy="1032546"/>
      </dsp:txXfrm>
    </dsp:sp>
    <dsp:sp modelId="{8148D599-C3FA-4EEB-8A83-232BACEED988}">
      <dsp:nvSpPr>
        <dsp:cNvPr id="0" name=""/>
        <dsp:cNvSpPr/>
      </dsp:nvSpPr>
      <dsp:spPr>
        <a:xfrm rot="5400000">
          <a:off x="-264060" y="3918055"/>
          <a:ext cx="1760404" cy="1232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</a:t>
          </a:r>
          <a:endParaRPr lang="ru-RU" sz="2800" kern="1200" dirty="0"/>
        </a:p>
      </dsp:txBody>
      <dsp:txXfrm rot="-5400000">
        <a:off x="1" y="4270135"/>
        <a:ext cx="1232282" cy="528122"/>
      </dsp:txXfrm>
    </dsp:sp>
    <dsp:sp modelId="{86922523-7078-4B4B-BE76-78C8F0D57F8A}">
      <dsp:nvSpPr>
        <dsp:cNvPr id="0" name=""/>
        <dsp:cNvSpPr/>
      </dsp:nvSpPr>
      <dsp:spPr>
        <a:xfrm rot="5400000">
          <a:off x="4913729" y="-504431"/>
          <a:ext cx="2098223" cy="94611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помочь </a:t>
          </a:r>
          <a:r>
            <a:rPr lang="ru-RU" sz="2800" b="1" kern="1200" dirty="0" err="1" smtClean="0"/>
            <a:t>педколлективам</a:t>
          </a:r>
          <a:r>
            <a:rPr lang="ru-RU" sz="2800" b="1" kern="1200" dirty="0" smtClean="0"/>
            <a:t> решать с помощью данных программ проблемы личностного развития школьников, их гармоничного вхождения в социальный мир и профилактики противоправного поведения.</a:t>
          </a:r>
          <a:endParaRPr lang="ru-RU" sz="2800" b="1" kern="1200" dirty="0"/>
        </a:p>
      </dsp:txBody>
      <dsp:txXfrm rot="-5400000">
        <a:off x="1232283" y="3279442"/>
        <a:ext cx="9358690" cy="1893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A6FB-8596-4E51-B9D3-C2481511F07A}" type="datetimeFigureOut">
              <a:rPr lang="ru-RU"/>
              <a:pPr>
                <a:defRPr/>
              </a:pPr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2B9B2-97F1-4F1E-8E17-A75E3D18F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B0339-7F45-415A-9233-13995753A01E}" type="datetimeFigureOut">
              <a:rPr lang="ru-RU"/>
              <a:pPr>
                <a:defRPr/>
              </a:pPr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1BC30-3820-4673-BDD4-CED2571F2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41C4-2390-4698-9C20-052DC6E42EED}" type="datetimeFigureOut">
              <a:rPr lang="ru-RU"/>
              <a:pPr>
                <a:defRPr/>
              </a:pPr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0C848-BC11-42BC-B90B-ABCBF2AEA4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78E02-E0D0-4513-9660-B935AC310FAD}" type="datetimeFigureOut">
              <a:rPr lang="ru-RU"/>
              <a:pPr>
                <a:defRPr/>
              </a:pPr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8AB3-A03D-4FAB-8E99-771F3A054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3D4F0-392E-4EFB-9D5C-30913CA0EBB7}" type="datetimeFigureOut">
              <a:rPr lang="ru-RU"/>
              <a:pPr>
                <a:defRPr/>
              </a:pPr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28C3-0AA9-42AA-8307-665BC824E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D10C4-FC9A-4FDD-AD2B-2ED4E2AD7EFA}" type="datetimeFigureOut">
              <a:rPr lang="ru-RU"/>
              <a:pPr>
                <a:defRPr/>
              </a:pPr>
              <a:t>30.08.2020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A2CD5-A442-493E-98D2-5A2F98962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93969-B334-4671-91F7-80C1BE5E706F}" type="datetimeFigureOut">
              <a:rPr lang="ru-RU"/>
              <a:pPr>
                <a:defRPr/>
              </a:pPr>
              <a:t>30.08.2020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DBA6E-6D35-498C-B181-E4BD19CF1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08DD-B0C3-4D5A-837F-F1702B3F29B2}" type="datetimeFigureOut">
              <a:rPr lang="ru-RU"/>
              <a:pPr>
                <a:defRPr/>
              </a:pPr>
              <a:t>30.08.2020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3E62D-DB91-4143-8578-8410BD835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A86E6-2C25-4015-81DD-108CF2C02CA2}" type="datetimeFigureOut">
              <a:rPr lang="ru-RU"/>
              <a:pPr>
                <a:defRPr/>
              </a:pPr>
              <a:t>30.08.2020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9F26-23AC-43BF-AB02-ED266F0E2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B7FE-6FA7-41C3-92AC-720472B4B866}" type="datetimeFigureOut">
              <a:rPr lang="ru-RU"/>
              <a:pPr>
                <a:defRPr/>
              </a:pPr>
              <a:t>30.08.2020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17341-894E-4497-B7CD-144746029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B0473-19FE-4EDD-BE15-973E1073454F}" type="datetimeFigureOut">
              <a:rPr lang="ru-RU"/>
              <a:pPr>
                <a:defRPr/>
              </a:pPr>
              <a:t>30.08.2020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9ED9-5991-4A77-BEE8-7D3B9021F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562053-81FD-470C-98EF-AB007E55E9CD}" type="datetimeFigureOut">
              <a:rPr lang="ru-RU"/>
              <a:pPr>
                <a:defRPr/>
              </a:pPr>
              <a:t>30.08.2020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5296C4-34CD-4806-902A-7BEF9EC24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4" descr="http://feoschool5.eduhosting.ru/files/foto/20180823214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5921" y="198120"/>
            <a:ext cx="2636520" cy="232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80" y="1093470"/>
            <a:ext cx="11170920" cy="25257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Модернизация воспитательной деятельности образовательных организаций.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Внедрение примерной программы воспитания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общеобразовательных организациях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Российской Федерации.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ru-RU" sz="39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524125" y="5159375"/>
            <a:ext cx="9377363" cy="19097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Квас Д.Г.,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12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И.И.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Вирченко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авловкой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88988" y="0"/>
            <a:ext cx="10515600" cy="1325563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программе воспитания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 вариативных модулей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16263" y="1027113"/>
            <a:ext cx="6592887" cy="4351337"/>
          </a:xfrm>
        </p:spPr>
        <p:txBody>
          <a:bodyPr rtlCol="0">
            <a:normAutofit/>
          </a:bodyPr>
          <a:lstStyle/>
          <a:p>
            <a:pPr mar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Модуль «Ключевые общешкольные дела»;</a:t>
            </a:r>
          </a:p>
          <a:p>
            <a:pPr mar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8. Модуль «Спортивный клуб»;</a:t>
            </a:r>
          </a:p>
          <a:p>
            <a:pPr mar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9. Модуль «Организация предметно-эстетической среды»;</a:t>
            </a:r>
          </a:p>
          <a:p>
            <a:pPr mar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10. Модуль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Юнармия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11. Модуль «КВН»;</a:t>
            </a:r>
          </a:p>
          <a:p>
            <a:pPr mar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12. Модуль «Экскурсии, экспедиции, походы, образовательные путешествия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40" name="Picture 2" descr="https://img2.freepng.ru/20180426/kyq/kisspng-social-group-idea-cooperative-organization-work-together-5ae19679244309.2619854315247335611485.jpg"/>
          <p:cNvPicPr>
            <a:picLocks noChangeAspect="1" noChangeArrowheads="1"/>
          </p:cNvPicPr>
          <p:nvPr/>
        </p:nvPicPr>
        <p:blipFill>
          <a:blip r:embed="rId2" cstate="print"/>
          <a:srcRect l="3307" t="7692" b="3297"/>
          <a:stretch>
            <a:fillRect/>
          </a:stretch>
        </p:blipFill>
        <p:spPr bwMode="auto">
          <a:xfrm>
            <a:off x="9541510" y="1539558"/>
            <a:ext cx="218757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7" descr="C:\Users\Ольга\Desktop\августовские чтения\ajrni1ozrrrr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" y="502920"/>
            <a:ext cx="1973263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C:\Users\Ольга\Desktop\августовские чтения\школьный театр.jpg"/>
          <p:cNvPicPr>
            <a:picLocks noChangeAspect="1" noChangeArrowheads="1"/>
          </p:cNvPicPr>
          <p:nvPr/>
        </p:nvPicPr>
        <p:blipFill>
          <a:blip r:embed="rId4" cstate="print"/>
          <a:srcRect t="7115"/>
          <a:stretch>
            <a:fillRect/>
          </a:stretch>
        </p:blipFill>
        <p:spPr bwMode="auto">
          <a:xfrm>
            <a:off x="392748" y="3156268"/>
            <a:ext cx="231140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Рисунок 15" descr="C:\Users\Ольга\Desktop\августовские чтения\Chamolé salita 0016.jpg"/>
          <p:cNvPicPr>
            <a:picLocks noChangeAspect="1" noChangeArrowheads="1"/>
          </p:cNvPicPr>
          <p:nvPr/>
        </p:nvPicPr>
        <p:blipFill>
          <a:blip r:embed="rId5" cstate="print"/>
          <a:srcRect t="10573" r="6116"/>
          <a:stretch>
            <a:fillRect/>
          </a:stretch>
        </p:blipFill>
        <p:spPr bwMode="auto">
          <a:xfrm>
            <a:off x="8446457" y="4069715"/>
            <a:ext cx="3410263" cy="254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9875" y="331788"/>
            <a:ext cx="8610600" cy="649287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Воспитательные направления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3459480" y="1118553"/>
            <a:ext cx="7214553" cy="394335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духовно-нравственное;</a:t>
            </a:r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профилактическое, </a:t>
            </a:r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гражданско-правовое;</a:t>
            </a:r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воспитание; </a:t>
            </a:r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научное;</a:t>
            </a:r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экологическое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 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т.д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(зависят от выбранных</a:t>
            </a:r>
          </a:p>
          <a:p>
            <a:pPr eaLnBrk="1" hangingPunct="1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модулей)</a:t>
            </a:r>
          </a:p>
        </p:txBody>
      </p:sp>
      <p:pic>
        <p:nvPicPr>
          <p:cNvPr id="12292" name="Picture 3" descr="C:\Users\Ольга\Desktop\августовские чтения\depositphotos_9744296-stock-illustration-ship-travel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8270" y="4275203"/>
            <a:ext cx="2446425" cy="222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5" descr="C:\Users\Ольга\Desktop\августовские чтения\i.jpg"/>
          <p:cNvPicPr>
            <a:picLocks noChangeAspect="1" noChangeArrowheads="1"/>
          </p:cNvPicPr>
          <p:nvPr/>
        </p:nvPicPr>
        <p:blipFill>
          <a:blip r:embed="rId3" cstate="print"/>
          <a:srcRect t="19835" b="5785"/>
          <a:stretch>
            <a:fillRect/>
          </a:stretch>
        </p:blipFill>
        <p:spPr bwMode="auto">
          <a:xfrm>
            <a:off x="274320" y="1041718"/>
            <a:ext cx="3051175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33" y="3692028"/>
            <a:ext cx="4441941" cy="316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Моделирование программы воспитания и социализации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3" y="312738"/>
            <a:ext cx="6165408" cy="519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 descr="Презентация на тему: &quot;ПРОГРАММА ВОСПИТАНИЯ И СОЦИАЛИЗАЦИИ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013" y="297498"/>
            <a:ext cx="4356069" cy="326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2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38200" y="298450"/>
            <a:ext cx="10515600" cy="566738"/>
          </a:xfrm>
        </p:spPr>
        <p:txBody>
          <a:bodyPr/>
          <a:lstStyle/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ПРИЛОЖЕНИЕ К ПРОГРАММЕ ВОСПИТАНИЯ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8925" y="911225"/>
          <a:ext cx="11364884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3426229"/>
                <a:gridCol w="1629295"/>
              </a:tblGrid>
              <a:tr h="370840">
                <a:tc gridSpan="5">
                  <a:txBody>
                    <a:bodyPr/>
                    <a:lstStyle/>
                    <a:p>
                      <a:pPr algn="ctr" latinLnBrk="0"/>
                      <a:r>
                        <a:rPr lang="ru-RU" sz="1800" b="1" kern="1200" cap="all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воспитательной работы МБОУ «СОШ №_____»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latinLnBrk="0"/>
                      <a:r>
                        <a:rPr lang="ru-RU" sz="1800" b="1" kern="1200" cap="all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НАЧАЛЬНОГО ОБЩЕГО ОБРАЗОВАНИЯ </a:t>
                      </a:r>
                      <a:endParaRPr lang="ru-RU" sz="1800" b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 latinLnBrk="0"/>
                      <a:r>
                        <a:rPr lang="ru-RU" sz="1800" b="1" kern="1200" cap="all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учебный  год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№Е"/>
                        <a:cs typeface="Times New Roman" pitchFamily="18" charset="0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№Е"/>
                          <a:cs typeface="Times New Roman" pitchFamily="18" charset="0"/>
                        </a:rPr>
                        <a:t>Дела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№Е"/>
                        <a:cs typeface="Times New Roman" pitchFamily="18" charset="0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№Е"/>
                          <a:cs typeface="Times New Roman" pitchFamily="18" charset="0"/>
                        </a:rPr>
                        <a:t>Классы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№Е"/>
                          <a:cs typeface="Times New Roman" pitchFamily="18" charset="0"/>
                        </a:rPr>
                        <a:t>Ориентировочное</a:t>
                      </a: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№Е"/>
                          <a:cs typeface="Times New Roman" pitchFamily="18" charset="0"/>
                        </a:rPr>
                        <a:t>время проведения</a:t>
                      </a:r>
                      <a:endParaRPr lang="ru-RU" sz="1800" dirty="0">
                        <a:latin typeface="Times New Roman" pitchFamily="18" charset="0"/>
                        <a:ea typeface="№Е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№Е"/>
                        <a:cs typeface="Times New Roman" pitchFamily="18" charset="0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№Е"/>
                          <a:cs typeface="Times New Roman" pitchFamily="18" charset="0"/>
                        </a:rPr>
                        <a:t>Ответственные</a:t>
                      </a:r>
                    </a:p>
                  </a:txBody>
                  <a:tcPr marL="68580" marR="68580" marT="0" marB="0"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КЛАССНОЕ РУКОВОДСТВО И НАСТАВНИЧЕСТВО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2413" y="3395663"/>
          <a:ext cx="11364884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240"/>
                <a:gridCol w="2103120"/>
                <a:gridCol w="3426229"/>
                <a:gridCol w="1629295"/>
              </a:tblGrid>
              <a:tr h="370840">
                <a:tc gridSpan="4">
                  <a:txBody>
                    <a:bodyPr/>
                    <a:lstStyle/>
                    <a:p>
                      <a:pPr algn="ctr" latinLnBrk="0"/>
                      <a:r>
                        <a:rPr lang="ru-RU" sz="1800" b="1" kern="1200" cap="all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воспитательной работы МБОУ «СОШ №______»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ОСНОВНОГО ОБЩЕГО ОБРАЗОВАНИЯ</a:t>
                      </a:r>
                      <a:r>
                        <a:rPr lang="ru-RU" sz="2400" b="1" kern="1200" cap="all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0"/>
                      <a:r>
                        <a:rPr lang="ru-RU" sz="1800" b="1" kern="1200" cap="all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учебный  год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№Е"/>
                        <a:cs typeface="Times New Roman" pitchFamily="18" charset="0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№Е"/>
                          <a:cs typeface="Times New Roman" pitchFamily="18" charset="0"/>
                        </a:rPr>
                        <a:t>Дела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№Е"/>
                        <a:cs typeface="Times New Roman" pitchFamily="18" charset="0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№Е"/>
                          <a:cs typeface="Times New Roman" pitchFamily="18" charset="0"/>
                        </a:rPr>
                        <a:t>Классы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№Е"/>
                          <a:cs typeface="Times New Roman" pitchFamily="18" charset="0"/>
                        </a:rPr>
                        <a:t>Ориентировочное</a:t>
                      </a: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№Е"/>
                          <a:cs typeface="Times New Roman" pitchFamily="18" charset="0"/>
                        </a:rPr>
                        <a:t>время проведения</a:t>
                      </a:r>
                      <a:endParaRPr lang="ru-RU" sz="1800" dirty="0">
                        <a:latin typeface="Times New Roman" pitchFamily="18" charset="0"/>
                        <a:ea typeface="№Е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№Е"/>
                        <a:cs typeface="Times New Roman" pitchFamily="18" charset="0"/>
                      </a:endParaRPr>
                    </a:p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№Е"/>
                          <a:cs typeface="Times New Roman" pitchFamily="18" charset="0"/>
                        </a:rPr>
                        <a:t>Ответственные</a:t>
                      </a:r>
                    </a:p>
                  </a:txBody>
                  <a:tcPr marL="68580" marR="68580" marT="0" marB="0"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КЛАССНОЕ РУКОВОДСТВО И НАСТАВНИЧЕСТВО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36550" y="5851525"/>
          <a:ext cx="11364884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4884"/>
              </a:tblGrid>
              <a:tr h="370840">
                <a:tc>
                  <a:txBody>
                    <a:bodyPr/>
                    <a:lstStyle/>
                    <a:p>
                      <a:pPr algn="ctr" latinLnBrk="0"/>
                      <a:r>
                        <a:rPr lang="ru-RU" sz="1800" b="1" kern="1200" cap="all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воспитательной работы МБОУ «СОШ №______»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СРЕДНЕГО</a:t>
                      </a:r>
                      <a:r>
                        <a:rPr lang="ru-RU" sz="24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ОБЩЕГО ОБРАЗОВАНИЯ</a:t>
                      </a:r>
                      <a:r>
                        <a:rPr lang="ru-RU" sz="2400" b="1" kern="1200" cap="all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0"/>
                      <a:r>
                        <a:rPr lang="ru-RU" sz="1800" b="1" kern="1200" cap="all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учебный  год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Проект решения по данному вопросу: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 1 января 2020 года создать рабочую группу по разработке программы воспитания.</a:t>
            </a:r>
          </a:p>
          <a:p>
            <a:r>
              <a:rPr lang="ru-RU" dirty="0" smtClean="0"/>
              <a:t>До апреля 2021 года разработать программу воспитания.</a:t>
            </a:r>
          </a:p>
          <a:p>
            <a:r>
              <a:rPr lang="ru-RU" dirty="0" smtClean="0"/>
              <a:t>Ознакомиться с программой воспитания на педагогическом совете (ориентировочно май-июнь).</a:t>
            </a:r>
          </a:p>
          <a:p>
            <a:r>
              <a:rPr lang="ru-RU" dirty="0" smtClean="0"/>
              <a:t>Познакомить родителей с программой воспитания на общешкольном родительском собрании (ориентировочно </a:t>
            </a:r>
            <a:r>
              <a:rPr lang="ru-RU" dirty="0" smtClean="0"/>
              <a:t>– май 2021 года).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583" y="1357630"/>
            <a:ext cx="10515600" cy="13255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</a:t>
            </a:r>
            <a:b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66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9460" name="Picture 2" descr="http://feoschool5.eduhosting.ru/files/foto/20180823214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6763" y="2028825"/>
            <a:ext cx="289242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13275" y="365125"/>
            <a:ext cx="7219950" cy="1273175"/>
          </a:xfrm>
        </p:spPr>
        <p:txBody>
          <a:bodyPr/>
          <a:lstStyle/>
          <a:p>
            <a:pPr algn="just" eaLnBrk="1" hangingPunct="1"/>
            <a:r>
              <a:rPr lang="ru-RU" sz="1600" b="1" smtClean="0">
                <a:latin typeface="Georgia" pitchFamily="18" charset="0"/>
              </a:rPr>
              <a:t>Федеральный закон от 31 июля 2020 г. N 304-ФЗ "О внесении изменений в Федеральный закон "Об образовании в Российской Федерации" по вопросам воспитания обучающихся»</a:t>
            </a:r>
            <a:r>
              <a:rPr lang="ru-RU" sz="1600" smtClean="0">
                <a:latin typeface="Georgia" pitchFamily="18" charset="0"/>
              </a:rPr>
              <a:t>   </a:t>
            </a:r>
            <a:r>
              <a:rPr lang="ru-RU" sz="1600" b="1" smtClean="0">
                <a:latin typeface="Georgia" pitchFamily="18" charset="0"/>
              </a:rPr>
              <a:t>Принят Государственной Думой 22 июля 2020 года</a:t>
            </a:r>
            <a:br>
              <a:rPr lang="ru-RU" sz="1600" b="1" smtClean="0">
                <a:latin typeface="Georgia" pitchFamily="18" charset="0"/>
              </a:rPr>
            </a:br>
            <a:endParaRPr lang="ru-RU" sz="1600" smtClean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850" y="2006600"/>
            <a:ext cx="10902950" cy="4613275"/>
          </a:xfrm>
        </p:spPr>
        <p:txBody>
          <a:bodyPr rtlCol="0">
            <a:normAutofit fontScale="85000" lnSpcReduction="20000"/>
          </a:bodyPr>
          <a:lstStyle/>
          <a:p>
            <a:pPr mar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Georgia" panose="02040502050405020303" pitchFamily="18" charset="0"/>
            </a:endParaRPr>
          </a:p>
          <a:p>
            <a:pPr marL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Georgia" panose="02040502050405020303" pitchFamily="18" charset="0"/>
              </a:rPr>
              <a:t>«</a:t>
            </a: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школах появятся новые программы воспитания учеников: интересные, неформальные, которые действительно помогут ребятам гармонично войти в жизнь современного российского общества. Закон, который вносит поправки в ФЗ </a:t>
            </a: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26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образовании в </a:t>
            </a: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ru-RU" sz="2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                                                                              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"Российская газета"</a:t>
            </a:r>
          </a:p>
          <a:p>
            <a:pPr mar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i="1" spc="15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i="1" spc="15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algn="just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i="1" spc="15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«Закон выводит на новый уровень такие понятия, как формирование чувства патриотизма, гражданственности подрастающего поколения. Фактически он (закон) возвращает воспитательную функцию в школы, нормативно закрепляет </a:t>
            </a:r>
            <a:r>
              <a:rPr lang="ru-RU" sz="2600" i="1" spc="15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ее не </a:t>
            </a:r>
            <a:r>
              <a:rPr lang="ru-RU" sz="2600" i="1" spc="15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только за семьей, но и за системой образования. Это не дополнительная бюрократическая нагрузка на школы. </a:t>
            </a:r>
            <a:r>
              <a:rPr lang="ru-RU" sz="2600" b="1" i="1" spc="15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Это систематизация той работы, которая уже ведется образовательными организациями».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ru-RU" sz="2600" b="1" i="1" spc="15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0" indent="0"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i="1" spc="15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Министр просвещения Сергей Кравцо</a:t>
            </a:r>
            <a:r>
              <a:rPr lang="ru-RU" i="1" spc="15" dirty="0" smtClean="0">
                <a:solidFill>
                  <a:srgbClr val="00206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endParaRPr lang="ru-RU" i="1" dirty="0" smtClean="0">
              <a:solidFill>
                <a:srgbClr val="00206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6" name="Picture 4" descr="http://feoschool5.eduhosting.ru/files/foto/20180823214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" y="190500"/>
            <a:ext cx="2303463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Изменения: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44880" y="1917065"/>
            <a:ext cx="10942320" cy="4351338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</a:t>
            </a:r>
            <a:r>
              <a:rPr lang="ru-RU" sz="2400" b="1" dirty="0" smtClean="0"/>
              <a:t>в статье 2</a:t>
            </a:r>
            <a:r>
              <a:rPr lang="ru-RU" sz="2400" dirty="0" smtClean="0"/>
              <a:t>: а) пункт 2 изложить в следующей редакции: </a:t>
            </a:r>
          </a:p>
          <a:p>
            <a:pPr algn="just">
              <a:buNone/>
            </a:pPr>
            <a:r>
              <a:rPr lang="ru-RU" sz="2400" dirty="0" smtClean="0"/>
              <a:t>2) воспитание - деятельность, направленная на развитие личности, создание условий для самоопределения и социализации обучающихся </a:t>
            </a:r>
            <a:r>
              <a:rPr lang="ru-RU" sz="2400" b="1" dirty="0" smtClean="0"/>
              <a:t>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</a:t>
            </a:r>
            <a:r>
              <a:rPr lang="ru-RU" sz="2400" dirty="0" smtClean="0"/>
              <a:t>, формирование у обучающихся чувства патриотизма, гражданственности, </a:t>
            </a:r>
            <a:r>
              <a:rPr lang="ru-RU" sz="2400" b="1" dirty="0" smtClean="0"/>
              <a:t>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</a:t>
            </a:r>
            <a:r>
              <a:rPr lang="ru-RU" sz="2400" b="1" dirty="0" smtClean="0"/>
              <a:t>среде</a:t>
            </a:r>
            <a:r>
              <a:rPr lang="ru-RU" sz="2400" dirty="0"/>
              <a:t>.</a:t>
            </a:r>
            <a:endParaRPr lang="ru-RU" sz="2400" dirty="0"/>
          </a:p>
        </p:txBody>
      </p:sp>
      <p:pic>
        <p:nvPicPr>
          <p:cNvPr id="4" name="Picture 4" descr="http://feoschool5.eduhosting.ru/files/foto/20180823214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" y="-213360"/>
            <a:ext cx="2303463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Изменения: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http://feoschool5.eduhosting.ru/files/foto/20180823214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" y="-213360"/>
            <a:ext cx="2303463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пункт 9 изложить в следующей редакции: </a:t>
            </a:r>
          </a:p>
          <a:p>
            <a:pPr algn="just">
              <a:buNone/>
            </a:pPr>
            <a:r>
              <a:rPr lang="ru-RU" dirty="0" smtClean="0"/>
              <a:t>9) образовательная программа - 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материалов, а также в предусмотренных настоящим Федеральным законом случаях </a:t>
            </a:r>
            <a:r>
              <a:rPr lang="ru-RU" b="1" dirty="0" smtClean="0"/>
              <a:t>в виде рабочей программы воспитания, календарного плана воспитательной работы</a:t>
            </a:r>
            <a:r>
              <a:rPr lang="ru-RU" dirty="0" smtClean="0"/>
              <a:t>, форм </a:t>
            </a:r>
            <a:r>
              <a:rPr lang="ru-RU" dirty="0" smtClean="0"/>
              <a:t>аттестации.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Изменения: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http://feoschool5.eduhosting.ru/files/foto/20180823214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" y="-213360"/>
            <a:ext cx="2303463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Статья 12.1. </a:t>
            </a:r>
            <a:r>
              <a:rPr lang="ru-RU" b="1" dirty="0" smtClean="0"/>
              <a:t>Общие требования к организации воспитания обучающихся </a:t>
            </a:r>
          </a:p>
          <a:p>
            <a:pPr algn="just">
              <a:buNone/>
            </a:pPr>
            <a:r>
              <a:rPr lang="ru-RU" dirty="0" smtClean="0"/>
              <a:t>1. Воспитание обучающихся при освоении ими основных образовательных программ в организациях, осуществляющих образовательную деятельность, осуществляется на основе включаемых в образовательную программу рабочей программы воспитания и календарного плана воспитательной работы, разрабатываемых и утверждаемых такими организациями самостоятельно, если иное не установлено настоящим Федеральным законом.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Изменения: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http://feoschool5.eduhosting.ru/files/foto/20180823214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" y="-213360"/>
            <a:ext cx="2303463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В разработке рабочих программ воспитания и календарных планов воспитательной работы имеют право принимать участие указанные в части 6 статьи 26 настоящего Федерального закона </a:t>
            </a:r>
            <a:r>
              <a:rPr lang="ru-RU" b="1" dirty="0" smtClean="0"/>
              <a:t>советы обучающихся, советы родителей, представительные органы обучающихся (при их наличии)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feoschool5.eduhosting.ru/files/foto/20180823214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" y="-213360"/>
            <a:ext cx="2303463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20240" y="255904"/>
            <a:ext cx="9738360" cy="5763895"/>
          </a:xfrm>
        </p:spPr>
        <p:txBody>
          <a:bodyPr/>
          <a:lstStyle/>
          <a:p>
            <a:pPr algn="just"/>
            <a:r>
              <a:rPr lang="ru-RU" dirty="0" smtClean="0"/>
              <a:t>Статья 2 1. </a:t>
            </a:r>
            <a:r>
              <a:rPr lang="ru-RU" b="1" dirty="0" smtClean="0"/>
              <a:t>Настоящий Федеральный закон вступает в силу с 1 сентября 2020 года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2. Образовательные программы подлежат приведению в соответствие с положениями Федерального закона от 29 декабря 2012 года N 273-ФЗ "Об образовании в Российской Федерации" (в редакции настоящего Федерального закона) не позднее 1 сентября 2021 года. </a:t>
            </a:r>
          </a:p>
          <a:p>
            <a:pPr algn="just"/>
            <a:r>
              <a:rPr lang="ru-RU" dirty="0" smtClean="0"/>
              <a:t>3. </a:t>
            </a:r>
            <a:r>
              <a:rPr lang="ru-RU" b="1" dirty="0" smtClean="0"/>
              <a:t>Организации, осуществляющие образовательную деятельность, обязаны проинформировать обучающихся и (или) их родителей (законных представителей) об изменениях, внесенных в такие программы </a:t>
            </a:r>
            <a:r>
              <a:rPr lang="ru-RU" dirty="0" smtClean="0"/>
              <a:t>в соответствии с Федеральным законом от 29 декабря 2012 года N 273-ФЗ "Об образовании в Российской Федерации" (в редакции настоящего Федерального закона).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Цель программы воспитания: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751840" y="1043093"/>
          <a:ext cx="106934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775"/>
            <a:ext cx="10515600" cy="9493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программе </a:t>
            </a:r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воспитания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инвариантных (обязательных) модулей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Ольга\Desktop\августовские чтения\фото классный руководит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5188"/>
            <a:ext cx="21971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Users\Ольга\Desktop\августовские чтения\фото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028950"/>
            <a:ext cx="2595562" cy="173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C:\Users\Ольга\Desktop\августовские чтения\внеурочная деятельност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8788" y="4754563"/>
            <a:ext cx="2316162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C:\Users\Ольга\Desktop\августовские чтения\работа с родителями  или общност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77350" y="1136650"/>
            <a:ext cx="24495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 descr="C:\Users\Ольга\Desktop\августовские чтения\samoupravleni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90000" y="3009900"/>
            <a:ext cx="17875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00963" y="5021263"/>
            <a:ext cx="273050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92438" y="1276350"/>
            <a:ext cx="6467475" cy="4094163"/>
          </a:xfrm>
        </p:spPr>
        <p:txBody>
          <a:bodyPr rtlCol="0">
            <a:normAutofit fontScale="92500" lnSpcReduction="10000"/>
          </a:bodyPr>
          <a:lstStyle/>
          <a:p>
            <a:pPr marL="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Модуль «Классное руководство</a:t>
            </a:r>
          </a:p>
          <a:p>
            <a:pPr marL="0" indent="-5143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наставничество»</a:t>
            </a:r>
          </a:p>
          <a:p>
            <a:pPr mar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Модуль «Школьный урок»</a:t>
            </a:r>
          </a:p>
          <a:p>
            <a:pPr mar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Модуль «Курсы внеурочной деятельности»</a:t>
            </a:r>
          </a:p>
          <a:p>
            <a:pPr mar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 Модуль «Работа с родителями»</a:t>
            </a:r>
          </a:p>
          <a:p>
            <a:pPr mar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Модуль «Самоуправление и детские общественные объединения»</a:t>
            </a:r>
          </a:p>
          <a:p>
            <a:pPr mar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Модуль «Труд  и  профориентация»</a:t>
            </a:r>
          </a:p>
          <a:p>
            <a:pPr mar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891</Words>
  <Application>Microsoft Office PowerPoint</Application>
  <PresentationFormat>Произвольный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Федеральный закон от 31 июля 2020 г. N 304-ФЗ "О внесении изменений в Федеральный закон "Об образовании в Российской Федерации" по вопросам воспитания обучающихся»   Принят Государственной Думой 22 июля 2020 года </vt:lpstr>
      <vt:lpstr>Изменения: </vt:lpstr>
      <vt:lpstr>Изменения: </vt:lpstr>
      <vt:lpstr>Изменения: </vt:lpstr>
      <vt:lpstr>Изменения: </vt:lpstr>
      <vt:lpstr>Презентация PowerPoint</vt:lpstr>
      <vt:lpstr>Цель программы воспитания: </vt:lpstr>
      <vt:lpstr>В программе воспитания   6 инвариантных (обязательных) модулей </vt:lpstr>
      <vt:lpstr>В программе воспитания  6  вариативных модулей</vt:lpstr>
      <vt:lpstr>Воспитательные направления</vt:lpstr>
      <vt:lpstr>Презентация PowerPoint</vt:lpstr>
      <vt:lpstr>ПРИЛОЖЕНИЕ К ПРОГРАММЕ ВОСПИТАНИЯ</vt:lpstr>
      <vt:lpstr>Проект решения по данному вопросу: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Дина</cp:lastModifiedBy>
  <cp:revision>106</cp:revision>
  <dcterms:created xsi:type="dcterms:W3CDTF">2020-08-13T10:03:11Z</dcterms:created>
  <dcterms:modified xsi:type="dcterms:W3CDTF">2020-08-30T18:51:39Z</dcterms:modified>
</cp:coreProperties>
</file>