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256" r:id="rId2"/>
    <p:sldId id="266" r:id="rId3"/>
    <p:sldId id="276" r:id="rId4"/>
    <p:sldId id="264" r:id="rId5"/>
    <p:sldId id="265" r:id="rId6"/>
    <p:sldId id="267" r:id="rId7"/>
    <p:sldId id="257" r:id="rId8"/>
    <p:sldId id="271" r:id="rId9"/>
    <p:sldId id="285" r:id="rId10"/>
    <p:sldId id="277" r:id="rId11"/>
    <p:sldId id="278" r:id="rId12"/>
    <p:sldId id="280" r:id="rId13"/>
    <p:sldId id="281" r:id="rId14"/>
    <p:sldId id="274" r:id="rId15"/>
    <p:sldId id="284" r:id="rId16"/>
    <p:sldId id="268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A3475F-1641-4CEC-9A8C-6078F9E1C5FF}" type="datetimeFigureOut">
              <a:rPr lang="ru-RU" smtClean="0"/>
              <a:pPr/>
              <a:t>08.11.2018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599452-B297-439F-81C3-290B7A50D46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4922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599452-B297-439F-81C3-290B7A50D46F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41623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599452-B297-439F-81C3-290B7A50D46F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06590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599452-B297-439F-81C3-290B7A50D46F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88211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599452-B297-439F-81C3-290B7A50D46F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50539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08.11.2018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08.11.2018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08.11.2018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pPr/>
              <a:t>08.11.2018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pPr/>
              <a:t>08.11.2018</a:t>
            </a:fld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B4C71EC6-210F-42DE-9C53-41977AD35B3D}" type="datetimeFigureOut">
              <a:rPr lang="ru-RU" smtClean="0"/>
              <a:pPr/>
              <a:t>08.11.2018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08.11.2018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619672" y="3429000"/>
            <a:ext cx="7219528" cy="2438400"/>
          </a:xfrm>
        </p:spPr>
        <p:txBody>
          <a:bodyPr/>
          <a:lstStyle/>
          <a:p>
            <a:r>
              <a:rPr lang="ru-RU" dirty="0" smtClean="0"/>
              <a:t>Сдаем </a:t>
            </a:r>
            <a:r>
              <a:rPr lang="ru-RU" dirty="0" err="1" smtClean="0"/>
              <a:t>егэ</a:t>
            </a:r>
            <a:r>
              <a:rPr lang="ru-RU" dirty="0" smtClean="0"/>
              <a:t>: советы психолога родителям выпускников</a:t>
            </a: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С. К. Рыженко , кандидат психологических наук.</a:t>
            </a:r>
          </a:p>
          <a:p>
            <a:r>
              <a:rPr lang="ru-RU" dirty="0" smtClean="0"/>
              <a:t>Институт развития образования Краснодарского края </a:t>
            </a:r>
            <a:endParaRPr lang="ru-RU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304525"/>
            <a:ext cx="5097463" cy="3389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08104" y="188640"/>
            <a:ext cx="3200400" cy="3621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36140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астеничный (framed with ArtEdges)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326011">
            <a:off x="120834" y="1143926"/>
            <a:ext cx="2685850" cy="399994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4099" name="TextBox 5"/>
          <p:cNvSpPr txBox="1">
            <a:spLocks noChangeArrowheads="1"/>
          </p:cNvSpPr>
          <p:nvPr/>
        </p:nvSpPr>
        <p:spPr bwMode="auto">
          <a:xfrm>
            <a:off x="685800" y="152400"/>
            <a:ext cx="8001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Особенности психологической подготовки </a:t>
            </a:r>
          </a:p>
          <a:p>
            <a:pPr algn="ctr" eaLnBrk="1" hangingPunct="1"/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к ЕГЭ 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</a:rPr>
              <a:t>"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АСТЕНИЧНЫХ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</a:rPr>
              <a:t>"  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учащихся</a:t>
            </a:r>
            <a:endParaRPr lang="ru-RU" sz="24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100" name="TextBox 5"/>
          <p:cNvSpPr txBox="1">
            <a:spLocks noChangeArrowheads="1"/>
          </p:cNvSpPr>
          <p:nvPr/>
        </p:nvSpPr>
        <p:spPr bwMode="auto">
          <a:xfrm>
            <a:off x="2624304" y="1061078"/>
            <a:ext cx="6400800" cy="6278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spcBef>
                <a:spcPts val="600"/>
              </a:spcBef>
              <a:buFontTx/>
              <a:buAutoNum type="arabicPeriod"/>
            </a:pPr>
            <a:r>
              <a:rPr lang="ru-RU" sz="2000" dirty="0" smtClean="0">
                <a:solidFill>
                  <a:schemeClr val="hlink"/>
                </a:solidFill>
              </a:rPr>
              <a:t>Пейте </a:t>
            </a:r>
            <a:r>
              <a:rPr lang="ru-RU" sz="2000" dirty="0">
                <a:solidFill>
                  <a:schemeClr val="hlink"/>
                </a:solidFill>
              </a:rPr>
              <a:t>воду</a:t>
            </a:r>
          </a:p>
          <a:p>
            <a:pPr algn="just" eaLnBrk="1" hangingPunct="1"/>
            <a:r>
              <a:rPr lang="ru-RU" sz="2000" dirty="0"/>
              <a:t>Употребление достаточного количества воды в плане взаимодействия между мозгом и телом служит средством их сообщения, повышающим энергетический уровень и </a:t>
            </a:r>
            <a:r>
              <a:rPr lang="ru-RU" sz="2000" dirty="0" smtClean="0"/>
              <a:t>улучшающим </a:t>
            </a:r>
            <a:r>
              <a:rPr lang="ru-RU" sz="2000" dirty="0"/>
              <a:t>мыслительные способности.</a:t>
            </a:r>
          </a:p>
          <a:p>
            <a:pPr algn="just" eaLnBrk="1" hangingPunct="1">
              <a:spcBef>
                <a:spcPts val="600"/>
              </a:spcBef>
              <a:buFontTx/>
              <a:buAutoNum type="arabicPeriod" startAt="2"/>
            </a:pPr>
            <a:r>
              <a:rPr lang="ru-RU" sz="2000" dirty="0">
                <a:solidFill>
                  <a:schemeClr val="hlink"/>
                </a:solidFill>
              </a:rPr>
              <a:t>Энергетическое подключение</a:t>
            </a:r>
          </a:p>
          <a:p>
            <a:pPr algn="just" eaLnBrk="1" hangingPunct="1">
              <a:buFont typeface="Arial" charset="0"/>
              <a:buChar char="•"/>
            </a:pPr>
            <a:r>
              <a:rPr lang="ru-RU" sz="2000" dirty="0"/>
              <a:t> массируйте точки под </a:t>
            </a:r>
            <a:r>
              <a:rPr lang="ru-RU" sz="2000" dirty="0" smtClean="0"/>
              <a:t>ключицами,</a:t>
            </a:r>
            <a:endParaRPr lang="ru-RU" sz="2000" dirty="0"/>
          </a:p>
          <a:p>
            <a:pPr algn="just" eaLnBrk="1" hangingPunct="1">
              <a:buFont typeface="Arial" charset="0"/>
              <a:buChar char="•"/>
            </a:pPr>
            <a:r>
              <a:rPr lang="ru-RU" sz="2000" dirty="0"/>
              <a:t> массируйте точки над верхней и нижней губой.</a:t>
            </a:r>
          </a:p>
          <a:p>
            <a:pPr algn="just" eaLnBrk="1" hangingPunct="1">
              <a:spcBef>
                <a:spcPts val="600"/>
              </a:spcBef>
              <a:buFontTx/>
              <a:buAutoNum type="arabicPeriod" startAt="3"/>
            </a:pPr>
            <a:r>
              <a:rPr lang="ru-RU" sz="2000" dirty="0">
                <a:solidFill>
                  <a:schemeClr val="hlink"/>
                </a:solidFill>
              </a:rPr>
              <a:t>Ходьба на месте</a:t>
            </a:r>
          </a:p>
          <a:p>
            <a:pPr algn="just" eaLnBrk="1" hangingPunct="1"/>
            <a:r>
              <a:rPr lang="ru-RU" sz="2000" dirty="0"/>
              <a:t>Это упражнение заставляет мозг переключаться в интегрированный режим работы. Выполняйте </a:t>
            </a:r>
            <a:r>
              <a:rPr lang="ru-RU" sz="2000" dirty="0" smtClean="0"/>
              <a:t>его, </a:t>
            </a:r>
            <a:r>
              <a:rPr lang="ru-RU" sz="2000" dirty="0"/>
              <a:t>когда вам становится трудно думать и действовать одновременно</a:t>
            </a:r>
            <a:r>
              <a:rPr lang="ru-RU" sz="2000" dirty="0" smtClean="0"/>
              <a:t>.</a:t>
            </a:r>
          </a:p>
          <a:p>
            <a:pPr algn="just" eaLnBrk="1" hangingPunct="1"/>
            <a:endParaRPr lang="ru-RU" sz="2000" dirty="0"/>
          </a:p>
          <a:p>
            <a:pPr algn="just" eaLnBrk="1" hangingPunct="1"/>
            <a:endParaRPr lang="ru-RU" sz="2000" dirty="0" smtClean="0"/>
          </a:p>
          <a:p>
            <a:pPr algn="just" eaLnBrk="1" hangingPunct="1"/>
            <a:endParaRPr lang="ru-RU" dirty="0"/>
          </a:p>
          <a:p>
            <a:pPr algn="just" eaLnBrk="1" hangingPunct="1"/>
            <a:endParaRPr lang="ru-RU" dirty="0" smtClean="0"/>
          </a:p>
          <a:p>
            <a:pPr algn="just" eaLnBrk="1" hangingPunct="1"/>
            <a:endParaRPr lang="ru-RU" dirty="0"/>
          </a:p>
          <a:p>
            <a:pPr algn="just" eaLnBrk="1" hangingPunct="1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48572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гиперактивный (framed with ArtEdges)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396016">
            <a:off x="214282" y="1214423"/>
            <a:ext cx="2971497" cy="425520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5123" name="TextBox 5"/>
          <p:cNvSpPr txBox="1">
            <a:spLocks noChangeArrowheads="1"/>
          </p:cNvSpPr>
          <p:nvPr/>
        </p:nvSpPr>
        <p:spPr bwMode="auto">
          <a:xfrm>
            <a:off x="642938" y="-36513"/>
            <a:ext cx="8001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Особенности психологической подготовки</a:t>
            </a:r>
          </a:p>
          <a:p>
            <a:pPr algn="ctr" eaLnBrk="1" hangingPunct="1"/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к ЕГЭ 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</a:rPr>
              <a:t>" </a:t>
            </a:r>
            <a:r>
              <a:rPr lang="ru-RU" sz="2400" b="1" dirty="0" err="1">
                <a:solidFill>
                  <a:schemeClr val="accent2">
                    <a:lumMod val="75000"/>
                  </a:schemeClr>
                </a:solidFill>
              </a:rPr>
              <a:t>ГИПЕРАКТИВНЫХ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</a:rPr>
              <a:t>"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 учащихся</a:t>
            </a:r>
            <a:endParaRPr lang="ru-RU" sz="24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124" name="TextBox 3"/>
          <p:cNvSpPr txBox="1">
            <a:spLocks noChangeArrowheads="1"/>
          </p:cNvSpPr>
          <p:nvPr/>
        </p:nvSpPr>
        <p:spPr bwMode="auto">
          <a:xfrm>
            <a:off x="2895600" y="838200"/>
            <a:ext cx="6019800" cy="5863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000" dirty="0"/>
              <a:t>Упражнения</a:t>
            </a:r>
            <a:r>
              <a:rPr lang="ru-RU" dirty="0"/>
              <a:t>:</a:t>
            </a:r>
          </a:p>
          <a:p>
            <a:pPr algn="just" eaLnBrk="1" hangingPunct="1">
              <a:spcBef>
                <a:spcPts val="600"/>
              </a:spcBef>
            </a:pPr>
            <a:r>
              <a:rPr lang="ru-RU" sz="2000" dirty="0">
                <a:solidFill>
                  <a:schemeClr val="accent3"/>
                </a:solidFill>
              </a:rPr>
              <a:t>1. </a:t>
            </a:r>
            <a:r>
              <a:rPr lang="ru-RU" sz="2000" dirty="0">
                <a:solidFill>
                  <a:schemeClr val="hlink"/>
                </a:solidFill>
              </a:rPr>
              <a:t>Ходьба на месте</a:t>
            </a:r>
          </a:p>
          <a:p>
            <a:pPr algn="just" eaLnBrk="1" hangingPunct="1"/>
            <a:r>
              <a:rPr lang="ru-RU" sz="2000" dirty="0"/>
              <a:t>Это упражнение заставляет мозг переключаться в интегрированный режим работы. Выполняйте </a:t>
            </a:r>
            <a:r>
              <a:rPr lang="ru-RU" sz="2000" dirty="0" smtClean="0"/>
              <a:t>его, </a:t>
            </a:r>
            <a:r>
              <a:rPr lang="ru-RU" sz="2000" dirty="0"/>
              <a:t>когда вам становится трудно думать и действовать одновременно.</a:t>
            </a:r>
          </a:p>
          <a:p>
            <a:pPr algn="just" eaLnBrk="1" hangingPunct="1">
              <a:spcBef>
                <a:spcPts val="600"/>
              </a:spcBef>
            </a:pPr>
            <a:r>
              <a:rPr lang="ru-RU" sz="2000" dirty="0">
                <a:solidFill>
                  <a:schemeClr val="accent3"/>
                </a:solidFill>
              </a:rPr>
              <a:t>2. </a:t>
            </a:r>
            <a:r>
              <a:rPr lang="ru-RU" sz="2000" dirty="0">
                <a:solidFill>
                  <a:schemeClr val="hlink"/>
                </a:solidFill>
              </a:rPr>
              <a:t>Точки походки</a:t>
            </a:r>
          </a:p>
          <a:p>
            <a:pPr algn="just" eaLnBrk="1" hangingPunct="1"/>
            <a:r>
              <a:rPr lang="ru-RU" sz="2000" dirty="0"/>
              <a:t>Стимулирование так называемых точек походки </a:t>
            </a:r>
            <a:br>
              <a:rPr lang="ru-RU" sz="2000" dirty="0"/>
            </a:br>
            <a:r>
              <a:rPr lang="ru-RU" sz="2000" dirty="0"/>
              <a:t>(на верхней стороне стопы между плюсневыми костями) способствует улучшению координации движений и восстановлению баланса во всем теле</a:t>
            </a:r>
            <a:r>
              <a:rPr lang="ru-RU" sz="2000" dirty="0" smtClean="0"/>
              <a:t>.</a:t>
            </a:r>
            <a:endParaRPr lang="ru-RU" sz="2000" dirty="0"/>
          </a:p>
          <a:p>
            <a:pPr algn="just" eaLnBrk="1" hangingPunct="1">
              <a:spcBef>
                <a:spcPts val="600"/>
              </a:spcBef>
            </a:pPr>
            <a:r>
              <a:rPr lang="ru-RU" sz="2000" dirty="0">
                <a:solidFill>
                  <a:schemeClr val="accent3"/>
                </a:solidFill>
              </a:rPr>
              <a:t>3.   </a:t>
            </a:r>
            <a:r>
              <a:rPr lang="ru-RU" sz="2000" dirty="0">
                <a:solidFill>
                  <a:schemeClr val="hlink"/>
                </a:solidFill>
              </a:rPr>
              <a:t>Зевание</a:t>
            </a:r>
          </a:p>
          <a:p>
            <a:pPr algn="just" eaLnBrk="1" hangingPunct="1"/>
            <a:r>
              <a:rPr lang="ru-RU" sz="2000" dirty="0"/>
              <a:t>Зевота способствует </a:t>
            </a:r>
            <a:r>
              <a:rPr lang="ru-RU" sz="2000" dirty="0" err="1" smtClean="0"/>
              <a:t>детоксикации</a:t>
            </a:r>
            <a:r>
              <a:rPr lang="ru-RU" sz="2000" dirty="0" smtClean="0"/>
              <a:t> </a:t>
            </a:r>
            <a:r>
              <a:rPr lang="ru-RU" sz="2000" dirty="0"/>
              <a:t>организма стимулирует работу </a:t>
            </a:r>
            <a:r>
              <a:rPr lang="ru-RU" sz="2000" dirty="0" smtClean="0"/>
              <a:t>слёзных потоков, </a:t>
            </a:r>
            <a:r>
              <a:rPr lang="ru-RU" sz="2000" dirty="0"/>
              <a:t>расслабляет все тело от макушки до пяток.</a:t>
            </a:r>
          </a:p>
          <a:p>
            <a:pPr algn="just" eaLnBrk="1" hangingPunct="1"/>
            <a:endParaRPr lang="ru-RU" sz="2000" dirty="0"/>
          </a:p>
          <a:p>
            <a:pPr algn="just" eaLnBrk="1" hangingPunct="1"/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955129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нуверенный (framed with ArtEdges)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314527">
            <a:off x="190956" y="1171232"/>
            <a:ext cx="2151622" cy="367622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7171" name="TextBox 5"/>
          <p:cNvSpPr txBox="1">
            <a:spLocks noChangeArrowheads="1"/>
          </p:cNvSpPr>
          <p:nvPr/>
        </p:nvSpPr>
        <p:spPr bwMode="auto">
          <a:xfrm>
            <a:off x="642938" y="15874"/>
            <a:ext cx="8001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Особенности психологической подготовки</a:t>
            </a:r>
          </a:p>
          <a:p>
            <a:pPr algn="ctr" eaLnBrk="1" hangingPunct="1"/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к ЕГЭ 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</a:rPr>
              <a:t>"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НЕУВЕРЕННЫХ и ТРЕВОЖНЫХ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" 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учащихся</a:t>
            </a:r>
          </a:p>
        </p:txBody>
      </p:sp>
      <p:sp>
        <p:nvSpPr>
          <p:cNvPr id="7172" name="TextBox 3"/>
          <p:cNvSpPr txBox="1">
            <a:spLocks noChangeArrowheads="1"/>
          </p:cNvSpPr>
          <p:nvPr/>
        </p:nvSpPr>
        <p:spPr bwMode="auto">
          <a:xfrm>
            <a:off x="2133600" y="838200"/>
            <a:ext cx="7010400" cy="5478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spcBef>
                <a:spcPts val="600"/>
              </a:spcBef>
            </a:pPr>
            <a:r>
              <a:rPr lang="ru-RU" sz="2000" dirty="0">
                <a:solidFill>
                  <a:schemeClr val="hlink"/>
                </a:solidFill>
              </a:rPr>
              <a:t>Крюк Кука- </a:t>
            </a:r>
            <a:r>
              <a:rPr lang="ru-RU" sz="2000" dirty="0"/>
              <a:t> Сядьте, положив левую ногу на правую. Колено левой ноги насколько возможно отведите в сторону. Ладонью правой руки обхватите щиколотку левой ноги. Левую руку положите на правую так, чтобы ладонью левой руки обхватить стопу левой ноги. Язык прижмите к верхнему </a:t>
            </a:r>
            <a:r>
              <a:rPr lang="ru-RU" sz="2000" dirty="0" smtClean="0"/>
              <a:t>нёбу</a:t>
            </a:r>
            <a:r>
              <a:rPr lang="ru-RU" sz="2000" dirty="0"/>
              <a:t>. Находитесь в такой позе 1-2 минуты до появления </a:t>
            </a:r>
            <a:r>
              <a:rPr lang="ru-RU" sz="2000" dirty="0" smtClean="0"/>
              <a:t>зевоты.</a:t>
            </a:r>
            <a:endParaRPr lang="ru-RU" sz="2000" dirty="0"/>
          </a:p>
          <a:p>
            <a:pPr algn="just" eaLnBrk="1" hangingPunct="1">
              <a:spcBef>
                <a:spcPts val="600"/>
              </a:spcBef>
            </a:pPr>
            <a:r>
              <a:rPr lang="ru-RU" sz="2000" dirty="0" smtClean="0">
                <a:solidFill>
                  <a:schemeClr val="accent3"/>
                </a:solidFill>
              </a:rPr>
              <a:t> </a:t>
            </a:r>
            <a:r>
              <a:rPr lang="ru-RU" sz="2000" dirty="0">
                <a:solidFill>
                  <a:schemeClr val="hlink"/>
                </a:solidFill>
              </a:rPr>
              <a:t>Снятие эмоционального стресса с помощью вращения глазами - </a:t>
            </a:r>
            <a:r>
              <a:rPr lang="ru-RU" sz="2000" dirty="0"/>
              <a:t>Комбинация воздействия на позитивные точки и вращения глазами приводит к мгновенному улучшению эмоционального </a:t>
            </a:r>
            <a:r>
              <a:rPr lang="ru-RU" sz="2000" dirty="0" smtClean="0"/>
              <a:t>состояния.</a:t>
            </a:r>
          </a:p>
          <a:p>
            <a:pPr eaLnBrk="1" hangingPunct="1">
              <a:spcBef>
                <a:spcPts val="600"/>
              </a:spcBef>
            </a:pPr>
            <a:r>
              <a:rPr lang="ru-RU" sz="2000" dirty="0">
                <a:solidFill>
                  <a:srgbClr val="FFFF00"/>
                </a:solidFill>
              </a:rPr>
              <a:t> </a:t>
            </a:r>
            <a:r>
              <a:rPr lang="ru-RU" sz="2000" dirty="0" smtClean="0">
                <a:solidFill>
                  <a:schemeClr val="hlink"/>
                </a:solidFill>
              </a:rPr>
              <a:t>Слух. </a:t>
            </a:r>
            <a:r>
              <a:rPr lang="ru-RU" sz="2000" dirty="0" smtClean="0"/>
              <a:t>Активному </a:t>
            </a:r>
            <a:r>
              <a:rPr lang="ru-RU" sz="2000" dirty="0"/>
              <a:t>кровообращению </a:t>
            </a:r>
            <a:r>
              <a:rPr lang="ru-RU" sz="2000" dirty="0" smtClean="0"/>
              <a:t>в головном </a:t>
            </a:r>
            <a:r>
              <a:rPr lang="ru-RU" sz="2000" dirty="0"/>
              <a:t> мозге  способствует регулярный  массаж  головы и  </a:t>
            </a:r>
            <a:r>
              <a:rPr lang="ru-RU" sz="2000" dirty="0" smtClean="0"/>
              <a:t>ушей: </a:t>
            </a:r>
            <a:r>
              <a:rPr lang="ru-RU" sz="2000" dirty="0"/>
              <a:t>оттягивайте мочки ушей вниз и, охватив ладонями ушные раковины, совершайте круговые движения по и против часовой стрелки.</a:t>
            </a:r>
          </a:p>
        </p:txBody>
      </p:sp>
    </p:spTree>
    <p:extLst>
      <p:ext uri="{BB962C8B-B14F-4D97-AF65-F5344CB8AC3E}">
        <p14:creationId xmlns:p14="http://schemas.microsoft.com/office/powerpoint/2010/main" val="2854746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застревающий (framed with ArtEdges)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358934">
            <a:off x="129048" y="1234051"/>
            <a:ext cx="2312614" cy="380187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9219" name="TextBox 5"/>
          <p:cNvSpPr txBox="1">
            <a:spLocks noChangeArrowheads="1"/>
          </p:cNvSpPr>
          <p:nvPr/>
        </p:nvSpPr>
        <p:spPr bwMode="auto">
          <a:xfrm>
            <a:off x="1043608" y="0"/>
            <a:ext cx="8001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Особенности психологической подготовки </a:t>
            </a:r>
          </a:p>
          <a:p>
            <a:pPr algn="ctr" eaLnBrk="1" hangingPunct="1"/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к ЕГЭ 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</a:rPr>
              <a:t>"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ЗАСТРЕВАЮЩИХ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</a:rPr>
              <a:t>"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 учащихся</a:t>
            </a:r>
            <a:endParaRPr lang="ru-RU" sz="24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9220" name="TextBox 3"/>
          <p:cNvSpPr txBox="1">
            <a:spLocks noChangeArrowheads="1"/>
          </p:cNvSpPr>
          <p:nvPr/>
        </p:nvSpPr>
        <p:spPr bwMode="auto">
          <a:xfrm>
            <a:off x="2667000" y="914400"/>
            <a:ext cx="5891213" cy="5554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000" dirty="0"/>
              <a:t>Упражнения:</a:t>
            </a:r>
          </a:p>
          <a:p>
            <a:pPr eaLnBrk="1" hangingPunct="1">
              <a:spcBef>
                <a:spcPts val="600"/>
              </a:spcBef>
            </a:pPr>
            <a:r>
              <a:rPr lang="ru-RU" sz="2000" dirty="0">
                <a:solidFill>
                  <a:schemeClr val="accent3"/>
                </a:solidFill>
              </a:rPr>
              <a:t>1. «Сова</a:t>
            </a:r>
            <a:r>
              <a:rPr lang="ru-RU" sz="2000" dirty="0" smtClean="0">
                <a:solidFill>
                  <a:schemeClr val="accent3"/>
                </a:solidFill>
              </a:rPr>
              <a:t>».  </a:t>
            </a:r>
            <a:r>
              <a:rPr lang="ru-RU" sz="2000" dirty="0">
                <a:solidFill>
                  <a:schemeClr val="accent3"/>
                </a:solidFill>
              </a:rPr>
              <a:t>Вращение головы по часовой  (и обратно) </a:t>
            </a:r>
            <a:r>
              <a:rPr lang="ru-RU" sz="2000" dirty="0" smtClean="0">
                <a:solidFill>
                  <a:schemeClr val="accent3"/>
                </a:solidFill>
              </a:rPr>
              <a:t>стрелке.</a:t>
            </a:r>
            <a:r>
              <a:rPr lang="ru-RU" sz="2000" dirty="0" smtClean="0">
                <a:solidFill>
                  <a:srgbClr val="FFFF00"/>
                </a:solidFill>
              </a:rPr>
              <a:t>.  </a:t>
            </a:r>
            <a:r>
              <a:rPr lang="ru-RU" sz="2000" dirty="0"/>
              <a:t>Это упражнение позволяет снять напряжение в мышцах шейно-плечевого пояса и увеличить амплитуду поворотов головы.</a:t>
            </a:r>
          </a:p>
          <a:p>
            <a:pPr algn="just" eaLnBrk="1" hangingPunct="1">
              <a:spcBef>
                <a:spcPts val="600"/>
              </a:spcBef>
            </a:pPr>
            <a:r>
              <a:rPr lang="ru-RU" sz="2000" dirty="0">
                <a:solidFill>
                  <a:schemeClr val="accent3"/>
                </a:solidFill>
              </a:rPr>
              <a:t>2. </a:t>
            </a:r>
            <a:r>
              <a:rPr lang="ru-RU" sz="2000" dirty="0" smtClean="0">
                <a:solidFill>
                  <a:schemeClr val="accent3"/>
                </a:solidFill>
              </a:rPr>
              <a:t>«Ленивые» </a:t>
            </a:r>
            <a:r>
              <a:rPr lang="ru-RU" sz="2000" dirty="0">
                <a:solidFill>
                  <a:schemeClr val="accent3"/>
                </a:solidFill>
              </a:rPr>
              <a:t>восьмерки для письма</a:t>
            </a:r>
          </a:p>
          <a:p>
            <a:pPr algn="just" eaLnBrk="1" hangingPunct="1"/>
            <a:r>
              <a:rPr lang="ru-RU" sz="2000" dirty="0"/>
              <a:t>Трудно приступить к работе? Выписывайте восьмерки разных размеров на бумаге, столе, на доске. Всегда двигайтесь вверх и переходите вниз по бокам.</a:t>
            </a:r>
          </a:p>
          <a:p>
            <a:pPr algn="just" eaLnBrk="1" hangingPunct="1">
              <a:spcBef>
                <a:spcPts val="600"/>
              </a:spcBef>
            </a:pPr>
            <a:r>
              <a:rPr lang="ru-RU" sz="2000" dirty="0">
                <a:solidFill>
                  <a:schemeClr val="accent3"/>
                </a:solidFill>
              </a:rPr>
              <a:t>3. Алфавитные восьмерки</a:t>
            </a:r>
          </a:p>
          <a:p>
            <a:pPr algn="just" eaLnBrk="1" hangingPunct="1"/>
            <a:r>
              <a:rPr lang="ru-RU" sz="2000" dirty="0"/>
              <a:t>Когда текст становится неразборчивым и вы заходите в тупик, попрактикуйтесь в написании алфавита вдоль края </a:t>
            </a:r>
            <a:r>
              <a:rPr lang="ru-RU" sz="2000" dirty="0" smtClean="0"/>
              <a:t>«ленивой» </a:t>
            </a:r>
            <a:r>
              <a:rPr lang="ru-RU" sz="2000" dirty="0"/>
              <a:t>восьмерки. Это очень эффективное упражнение хорошо помогает при трудностях с чтением и письмом.</a:t>
            </a:r>
          </a:p>
        </p:txBody>
      </p:sp>
      <p:sp>
        <p:nvSpPr>
          <p:cNvPr id="9221" name="TextBox 4"/>
          <p:cNvSpPr txBox="1">
            <a:spLocks noChangeArrowheads="1"/>
          </p:cNvSpPr>
          <p:nvPr/>
        </p:nvSpPr>
        <p:spPr bwMode="auto">
          <a:xfrm>
            <a:off x="8643938" y="0"/>
            <a:ext cx="50006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b="1"/>
              <a:t>11</a:t>
            </a:r>
          </a:p>
        </p:txBody>
      </p:sp>
    </p:spTree>
    <p:extLst>
      <p:ext uri="{BB962C8B-B14F-4D97-AF65-F5344CB8AC3E}">
        <p14:creationId xmlns:p14="http://schemas.microsoft.com/office/powerpoint/2010/main" val="1880039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i="1" kern="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>Упражнения для развития межполушарного взаимодействия.</a:t>
            </a:r>
            <a:br>
              <a:rPr lang="ru-RU" sz="3200" b="1" i="1" kern="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</a:br>
            <a:endParaRPr lang="ru-RU" sz="32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1"/>
          </p:nvPr>
        </p:nvSpPr>
        <p:spPr>
          <a:xfrm>
            <a:off x="251520" y="1700808"/>
            <a:ext cx="8820472" cy="4495800"/>
          </a:xfrm>
        </p:spPr>
        <p:txBody>
          <a:bodyPr>
            <a:noAutofit/>
          </a:bodyPr>
          <a:lstStyle/>
          <a:p>
            <a:r>
              <a:rPr lang="ru-RU" sz="2000" b="1" i="1" dirty="0"/>
              <a:t>Колечко. </a:t>
            </a:r>
            <a:r>
              <a:rPr lang="ru-RU" sz="2000" dirty="0"/>
              <a:t>Поочередно, как можно </a:t>
            </a:r>
            <a:r>
              <a:rPr lang="ru-RU" sz="2000" dirty="0" smtClean="0"/>
              <a:t>быстрее перебирать </a:t>
            </a:r>
            <a:r>
              <a:rPr lang="ru-RU" sz="2000" dirty="0"/>
              <a:t>пальцы рук, соединяя в кольцо с большим </a:t>
            </a:r>
            <a:r>
              <a:rPr lang="ru-RU" sz="2000" dirty="0" smtClean="0"/>
              <a:t>пальцем, </a:t>
            </a:r>
            <a:r>
              <a:rPr lang="ru-RU" sz="2000" dirty="0"/>
              <a:t>последовательно указательный, средний и т.д. В начале упражнение выполняется каждой рукой отдельно, затем вместе. </a:t>
            </a:r>
          </a:p>
          <a:p>
            <a:r>
              <a:rPr lang="ru-RU" sz="2000" b="1" i="1" dirty="0"/>
              <a:t>Кулак – ребро – ладонь. </a:t>
            </a:r>
            <a:r>
              <a:rPr lang="ru-RU" sz="2000" dirty="0"/>
              <a:t>Три положения руки на плоскости стола последовательно сменяют друг друга. Ладонь на плоскости, сжатая в кулак ладонь, ладонь ребром на плоскости стола. Выполняется сначала правой рукой, потом – левой, затем – двумя руками вместе. </a:t>
            </a:r>
          </a:p>
          <a:p>
            <a:r>
              <a:rPr lang="ru-RU" sz="2000" b="1" i="1" dirty="0"/>
              <a:t>Зеркальное рисование. </a:t>
            </a:r>
            <a:r>
              <a:rPr lang="ru-RU" sz="2000" dirty="0"/>
              <a:t>Положить на стол чистый лист бумаги. Взять в обе руки по карандашу или фломастеру. Начать рисовать обеими руками зеркально-симметричные рисунки, буквы. </a:t>
            </a:r>
          </a:p>
          <a:p>
            <a:r>
              <a:rPr lang="ru-RU" sz="2000" b="1" i="1" dirty="0"/>
              <a:t>Ухо – нос. </a:t>
            </a:r>
            <a:r>
              <a:rPr lang="ru-RU" sz="2000" dirty="0"/>
              <a:t>Левой рукой взяться за кончик носа, а правой рукой – за противоположное ухо. Одновременно отпустить ухо и нос, хлопнуть в ладоши, поменять </a:t>
            </a:r>
            <a:r>
              <a:rPr lang="ru-RU" sz="2000" dirty="0" smtClean="0"/>
              <a:t>положение </a:t>
            </a:r>
            <a:r>
              <a:rPr lang="ru-RU" sz="2000" dirty="0"/>
              <a:t>рук «с точностью до </a:t>
            </a:r>
            <a:r>
              <a:rPr lang="ru-RU" sz="2000" dirty="0" smtClean="0"/>
              <a:t>наоборот»!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5119938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</a:rPr>
              <a:t>Дыхательная  гимнастика.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96879" y="1600200"/>
            <a:ext cx="4769169" cy="5069160"/>
          </a:xfrm>
        </p:spPr>
        <p:txBody>
          <a:bodyPr>
            <a:normAutofit fontScale="77500" lnSpcReduction="20000"/>
          </a:bodyPr>
          <a:lstStyle/>
          <a:p>
            <a:pPr eaLnBrk="1" hangingPunct="1"/>
            <a:r>
              <a:rPr lang="ru-RU" sz="3100" b="1" dirty="0" smtClean="0"/>
              <a:t>Успокаивающее дыхание</a:t>
            </a:r>
            <a:r>
              <a:rPr lang="ru-RU" sz="3100" dirty="0" smtClean="0"/>
              <a:t> - выдох почти в два раза длиннее вдоха.</a:t>
            </a:r>
          </a:p>
          <a:p>
            <a:pPr eaLnBrk="1" hangingPunct="1"/>
            <a:r>
              <a:rPr lang="ru-RU" sz="3100" dirty="0" smtClean="0"/>
              <a:t> При </a:t>
            </a:r>
            <a:r>
              <a:rPr lang="ru-RU" sz="3100" b="1" dirty="0" err="1" smtClean="0"/>
              <a:t>мобилизирующем</a:t>
            </a:r>
            <a:r>
              <a:rPr lang="ru-RU" sz="3100" b="1" dirty="0" smtClean="0"/>
              <a:t>  дыхании</a:t>
            </a:r>
            <a:r>
              <a:rPr lang="ru-RU" sz="3100" dirty="0" smtClean="0"/>
              <a:t>   - после вдоха задерживается дыхание.</a:t>
            </a:r>
          </a:p>
          <a:p>
            <a:r>
              <a:rPr lang="ru-RU" sz="3100" dirty="0" smtClean="0"/>
              <a:t>Сожмите </a:t>
            </a:r>
            <a:r>
              <a:rPr lang="ru-RU" sz="3100" dirty="0"/>
              <a:t>пальцы в кулак с загнутым внутрь большим пальцем. Сделайте выдох, не торопясь , сожмите кулак с усилием. Затем, ослабляя усилие сжатия кулака, сделайте вдох; повторите 5 раз. Выполнение упражнение с закрытыми глазами </a:t>
            </a:r>
            <a:r>
              <a:rPr lang="ru-RU" sz="3100" i="1" dirty="0"/>
              <a:t>УДВАИВАЕТ </a:t>
            </a:r>
            <a:r>
              <a:rPr lang="ru-RU" sz="3100" i="1" dirty="0" smtClean="0"/>
              <a:t>ЭФФЕКТ.</a:t>
            </a:r>
            <a:endParaRPr lang="ru-RU" sz="3100" i="1" dirty="0"/>
          </a:p>
          <a:p>
            <a:pPr eaLnBrk="1" hangingPunct="1"/>
            <a:endParaRPr lang="ru-RU" dirty="0" smtClean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2276872"/>
            <a:ext cx="3889375" cy="2432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254108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             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Удачи! И ни пуха, ни пера!...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2"/>
          </p:nvPr>
        </p:nvSpPr>
        <p:spPr/>
        <p:txBody>
          <a:bodyPr>
            <a:normAutofit/>
          </a:bodyPr>
          <a:lstStyle/>
          <a:p>
            <a:r>
              <a:rPr lang="ru-RU" dirty="0"/>
              <a:t>И перед экзаменом, и после него, независимо от результата, часто, щедро и от всей души говорите вашему ребёнку о том, что </a:t>
            </a:r>
            <a:r>
              <a:rPr lang="ru-RU" dirty="0" smtClean="0"/>
              <a:t>у </a:t>
            </a:r>
            <a:r>
              <a:rPr lang="ru-RU" dirty="0"/>
              <a:t>него (неё) всё получится!</a:t>
            </a:r>
          </a:p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9592" y="2132856"/>
            <a:ext cx="3333750" cy="289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Объект 1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51592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726904"/>
          </a:xfrm>
        </p:spPr>
        <p:txBody>
          <a:bodyPr>
            <a:normAutofit fontScale="92500"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 marL="0" indent="0">
              <a:buNone/>
            </a:pPr>
            <a:endParaRPr lang="ru-RU" sz="3200" dirty="0" smtClean="0"/>
          </a:p>
          <a:p>
            <a:pPr marL="0" indent="0">
              <a:buNone/>
            </a:pPr>
            <a:r>
              <a:rPr lang="ru-RU" sz="3200" b="1" i="1" dirty="0" smtClean="0">
                <a:solidFill>
                  <a:schemeClr val="accent5">
                    <a:lumMod val="50000"/>
                  </a:schemeClr>
                </a:solidFill>
              </a:rPr>
              <a:t>Только </a:t>
            </a:r>
            <a:r>
              <a:rPr lang="ru-RU" sz="3200" b="1" i="1" dirty="0">
                <a:solidFill>
                  <a:schemeClr val="accent5">
                    <a:lumMod val="50000"/>
                  </a:schemeClr>
                </a:solidFill>
              </a:rPr>
              <a:t>спокойствие, без паники!</a:t>
            </a:r>
          </a:p>
          <a:p>
            <a:endParaRPr lang="ru-RU" dirty="0" smtClean="0"/>
          </a:p>
        </p:txBody>
      </p:sp>
      <p:sp>
        <p:nvSpPr>
          <p:cNvPr id="8" name="Объект 7"/>
          <p:cNvSpPr>
            <a:spLocks noGrp="1"/>
          </p:cNvSpPr>
          <p:nvPr>
            <p:ph sz="quarter" idx="4"/>
          </p:nvPr>
        </p:nvSpPr>
        <p:spPr>
          <a:xfrm>
            <a:off x="4644008" y="1573382"/>
            <a:ext cx="4320480" cy="5284618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endParaRPr lang="ru-RU" sz="2200" dirty="0" smtClean="0"/>
          </a:p>
          <a:p>
            <a:pPr marL="0" indent="0">
              <a:buNone/>
            </a:pPr>
            <a:r>
              <a:rPr lang="ru-RU" sz="2200" dirty="0" smtClean="0"/>
              <a:t>  </a:t>
            </a:r>
            <a:r>
              <a:rPr lang="ru-RU" sz="4100" b="1" i="1" dirty="0">
                <a:solidFill>
                  <a:schemeClr val="accent5">
                    <a:lumMod val="50000"/>
                  </a:schemeClr>
                </a:solidFill>
              </a:rPr>
              <a:t>Что создает волнение перед экзаменом</a:t>
            </a:r>
            <a:r>
              <a:rPr lang="ru-RU" sz="4100" b="1" i="1" dirty="0" smtClean="0">
                <a:solidFill>
                  <a:schemeClr val="accent5">
                    <a:lumMod val="50000"/>
                  </a:schemeClr>
                </a:solidFill>
              </a:rPr>
              <a:t>?</a:t>
            </a:r>
          </a:p>
          <a:p>
            <a:r>
              <a:rPr lang="ru-RU" sz="3100" dirty="0"/>
              <a:t>СТРАХ – «А ВДРУГ НЕ СДАМ».</a:t>
            </a:r>
          </a:p>
          <a:p>
            <a:r>
              <a:rPr lang="ru-RU" sz="3100" dirty="0" smtClean="0"/>
              <a:t>НЕДОСТАТОК </a:t>
            </a:r>
            <a:r>
              <a:rPr lang="ru-RU" sz="3100" dirty="0"/>
              <a:t>ПОДГОТОВКИ.</a:t>
            </a:r>
          </a:p>
          <a:p>
            <a:r>
              <a:rPr lang="ru-RU" sz="3100" dirty="0" smtClean="0"/>
              <a:t> </a:t>
            </a:r>
            <a:r>
              <a:rPr lang="ru-RU" sz="3100" dirty="0"/>
              <a:t>ВОЛНЕНИЕ ОКРУЖАЮЩИХ</a:t>
            </a:r>
            <a:r>
              <a:rPr lang="ru-RU" sz="3100" dirty="0" smtClean="0"/>
              <a:t>.</a:t>
            </a:r>
            <a:endParaRPr lang="ru-RU" sz="3100" dirty="0"/>
          </a:p>
          <a:p>
            <a:pPr marL="342900" lvl="0" indent="-342900" algn="ctr" fontAlgn="base">
              <a:spcBef>
                <a:spcPct val="20000"/>
              </a:spcBef>
              <a:spcAft>
                <a:spcPct val="0"/>
              </a:spcAft>
              <a:buClr>
                <a:srgbClr val="006666"/>
              </a:buClr>
              <a:buSzPct val="70000"/>
              <a:buFont typeface="Wingdings" pitchFamily="2" charset="2"/>
              <a:buChar char="¡"/>
            </a:pPr>
            <a:endParaRPr lang="ru-RU" kern="0" dirty="0" smtClean="0">
              <a:solidFill>
                <a:srgbClr val="000000"/>
              </a:solidFill>
              <a:latin typeface="Verdana"/>
            </a:endParaRPr>
          </a:p>
          <a:p>
            <a:pPr marL="0" lvl="0" indent="0" algn="ctr" fontAlgn="base">
              <a:spcBef>
                <a:spcPct val="20000"/>
              </a:spcBef>
              <a:spcAft>
                <a:spcPct val="0"/>
              </a:spcAft>
              <a:buClr>
                <a:srgbClr val="006666"/>
              </a:buClr>
              <a:buSzPct val="70000"/>
              <a:buNone/>
            </a:pPr>
            <a:r>
              <a:rPr lang="ru-RU" kern="0" dirty="0" smtClean="0">
                <a:solidFill>
                  <a:srgbClr val="000000"/>
                </a:solidFill>
                <a:latin typeface="Verdana"/>
              </a:rPr>
              <a:t>Важным </a:t>
            </a:r>
            <a:r>
              <a:rPr lang="ru-RU" kern="0" dirty="0">
                <a:solidFill>
                  <a:srgbClr val="000000"/>
                </a:solidFill>
                <a:latin typeface="Verdana"/>
              </a:rPr>
              <a:t>шагом к успеху на экзамене является психологическая установка </a:t>
            </a:r>
            <a:r>
              <a:rPr lang="ru-RU" b="1" kern="0" dirty="0">
                <a:solidFill>
                  <a:srgbClr val="000000"/>
                </a:solidFill>
                <a:latin typeface="Verdana"/>
              </a:rPr>
              <a:t>на успех</a:t>
            </a:r>
            <a:r>
              <a:rPr lang="ru-RU" kern="0" dirty="0">
                <a:solidFill>
                  <a:srgbClr val="000000"/>
                </a:solidFill>
                <a:latin typeface="Verdana"/>
              </a:rPr>
              <a:t>, абсолютная уверенность в том,  что </a:t>
            </a:r>
            <a:r>
              <a:rPr lang="ru-RU" b="1" kern="0" dirty="0">
                <a:solidFill>
                  <a:srgbClr val="000000"/>
                </a:solidFill>
                <a:latin typeface="Verdana"/>
              </a:rPr>
              <a:t>цель будет достигнута. </a:t>
            </a:r>
          </a:p>
          <a:p>
            <a:pPr marL="0" lvl="0" indent="0" algn="ctr" fontAlgn="base">
              <a:spcBef>
                <a:spcPct val="20000"/>
              </a:spcBef>
              <a:spcAft>
                <a:spcPct val="0"/>
              </a:spcAft>
              <a:buClr>
                <a:srgbClr val="006666"/>
              </a:buClr>
              <a:buSzPct val="70000"/>
              <a:buNone/>
            </a:pPr>
            <a:endParaRPr lang="ru-RU" b="1" kern="0" dirty="0" smtClean="0">
              <a:solidFill>
                <a:srgbClr val="000000"/>
              </a:solidFill>
              <a:latin typeface="Verdana"/>
            </a:endParaRPr>
          </a:p>
          <a:p>
            <a:pPr marL="0" lvl="0" indent="0" algn="ctr" fontAlgn="base">
              <a:spcBef>
                <a:spcPct val="20000"/>
              </a:spcBef>
              <a:spcAft>
                <a:spcPct val="0"/>
              </a:spcAft>
              <a:buClr>
                <a:srgbClr val="006666"/>
              </a:buClr>
              <a:buSzPct val="70000"/>
              <a:buNone/>
            </a:pPr>
            <a:r>
              <a:rPr lang="ru-RU" b="1" kern="0" dirty="0" smtClean="0">
                <a:solidFill>
                  <a:srgbClr val="000000"/>
                </a:solidFill>
                <a:latin typeface="Verdana"/>
              </a:rPr>
              <a:t>Необходимо </a:t>
            </a:r>
            <a:r>
              <a:rPr lang="ru-RU" b="1" kern="0" dirty="0">
                <a:solidFill>
                  <a:srgbClr val="000000"/>
                </a:solidFill>
                <a:latin typeface="Verdana"/>
              </a:rPr>
              <a:t>настраивать детей на </a:t>
            </a:r>
            <a:r>
              <a:rPr lang="ru-RU" b="1" kern="0" dirty="0" smtClean="0">
                <a:solidFill>
                  <a:srgbClr val="000000"/>
                </a:solidFill>
                <a:latin typeface="Verdana"/>
              </a:rPr>
              <a:t>успех!</a:t>
            </a:r>
            <a:r>
              <a:rPr lang="ru-RU" kern="0" dirty="0" smtClean="0">
                <a:solidFill>
                  <a:srgbClr val="000000"/>
                </a:solidFill>
                <a:latin typeface="Verdana"/>
              </a:rPr>
              <a:t> </a:t>
            </a:r>
            <a:endParaRPr lang="ru-RU" kern="0" dirty="0">
              <a:solidFill>
                <a:srgbClr val="000000"/>
              </a:solidFill>
              <a:latin typeface="Verdana"/>
            </a:endParaRPr>
          </a:p>
          <a:p>
            <a:endParaRPr lang="ru-RU" sz="2400" dirty="0"/>
          </a:p>
          <a:p>
            <a:pPr marL="0" indent="0">
              <a:buNone/>
            </a:pPr>
            <a:endParaRPr lang="ru-RU" sz="2200" dirty="0" smtClean="0"/>
          </a:p>
          <a:p>
            <a:pPr marL="0" indent="0">
              <a:buNone/>
            </a:pPr>
            <a:endParaRPr lang="ru-RU" sz="2200" dirty="0" smtClean="0"/>
          </a:p>
          <a:p>
            <a:pPr marL="0" indent="0">
              <a:buNone/>
            </a:pPr>
            <a:endParaRPr lang="ru-RU" sz="220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"/>
          </p:nvPr>
        </p:nvSpPr>
        <p:spPr>
          <a:xfrm>
            <a:off x="539552" y="116632"/>
            <a:ext cx="7920880" cy="1100336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Важно адекватно относиться к ситуации!</a:t>
            </a:r>
          </a:p>
          <a:p>
            <a:endParaRPr lang="ru-RU" dirty="0"/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91" y="1988840"/>
            <a:ext cx="4331455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53996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3890" y="188640"/>
            <a:ext cx="8262566" cy="990600"/>
          </a:xfrm>
        </p:spPr>
        <p:txBody>
          <a:bodyPr>
            <a:noAutofit/>
          </a:bodyPr>
          <a:lstStyle/>
          <a:p>
            <a:pPr algn="ctr"/>
            <a:r>
              <a:rPr lang="ru-RU" sz="3200" b="1" i="1" dirty="0" smtClean="0">
                <a:solidFill>
                  <a:schemeClr val="accent2">
                    <a:lumMod val="75000"/>
                  </a:schemeClr>
                </a:solidFill>
              </a:rPr>
              <a:t>А на самом деле наш выпускник всё помнит и знает!</a:t>
            </a:r>
            <a:endParaRPr lang="ru-RU" sz="32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/>
              <a:t>Не запугивайте ребенка, не напоминайте ему постоянно  о сложности и ответственности предстоящих экзаменов.</a:t>
            </a:r>
          </a:p>
          <a:p>
            <a:r>
              <a:rPr lang="ru-RU" dirty="0"/>
              <a:t>Помогите  ребенку трезво оценить свои силы и возможности.</a:t>
            </a:r>
          </a:p>
          <a:p>
            <a:r>
              <a:rPr lang="ru-RU" dirty="0"/>
              <a:t>Вместе с педагогами корректируйте  ожидания выпускника.</a:t>
            </a:r>
          </a:p>
          <a:p>
            <a:r>
              <a:rPr lang="ru-RU" dirty="0"/>
              <a:t> Не верьте тем, кто рассказывает про «все ответы за 100 рублей» в Интернете.</a:t>
            </a:r>
          </a:p>
          <a:p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9600" y="2427975"/>
            <a:ext cx="3886200" cy="28942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832528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b="1" dirty="0">
                <a:solidFill>
                  <a:schemeClr val="accent2">
                    <a:lumMod val="75000"/>
                  </a:schemeClr>
                </a:solidFill>
              </a:rPr>
              <a:t>Задача родителей - создать </a:t>
            </a: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оптимально </a:t>
            </a:r>
            <a:r>
              <a:rPr lang="ru-RU" sz="3200" b="1" dirty="0">
                <a:solidFill>
                  <a:schemeClr val="accent2">
                    <a:lumMod val="75000"/>
                  </a:schemeClr>
                </a:solidFill>
              </a:rPr>
              <a:t>комфортные условия для </a:t>
            </a: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подготовки.</a:t>
            </a:r>
            <a:endParaRPr lang="ru-RU" sz="3200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0" y="1589567"/>
            <a:ext cx="4159101" cy="4572000"/>
          </a:xfrm>
        </p:spPr>
        <p:txBody>
          <a:bodyPr>
            <a:normAutofit fontScale="55000" lnSpcReduction="20000"/>
          </a:bodyPr>
          <a:lstStyle/>
          <a:p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Использовать все возможности подготовки, например,  </a:t>
            </a:r>
            <a:r>
              <a:rPr lang="ru-RU" sz="3800" dirty="0" err="1">
                <a:latin typeface="Times New Roman" pitchFamily="18" charset="0"/>
                <a:cs typeface="Times New Roman" pitchFamily="18" charset="0"/>
              </a:rPr>
              <a:t>стикеры</a:t>
            </a:r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 с датами по истории, тренажеры по предметам и различные Интернет-приложения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Позвольте ребёнку готовиться с другом. Когда объясняешь другому - сам лучше начинаешь понимать!</a:t>
            </a:r>
          </a:p>
          <a:p>
            <a:r>
              <a:rPr lang="ru-RU" sz="3800" kern="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ОБСУДИТЕ  ВОЗМОЖНЫЕ НЕПРЕДСКАЗУЕМЫЕ СИТУАЦИИ  </a:t>
            </a:r>
            <a:r>
              <a:rPr lang="ru-RU" sz="3800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ЭКЗАМЕНЕ  И ЗАРАНЕЕ </a:t>
            </a:r>
            <a:r>
              <a:rPr lang="ru-RU" sz="3800" kern="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ПРОДУМАЙТЕ ПРАВИЛЬНЫЕ  ДЕЙСТВИЯ.</a:t>
            </a:r>
            <a:endParaRPr lang="ru-RU" sz="3800" kern="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3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6" name="Picture 5" descr="Рисунок2"/>
          <p:cNvPicPr>
            <a:picLocks noGrp="1" noChangeAspect="1" noChangeArrowheads="1" noCrop="1"/>
          </p:cNvPicPr>
          <p:nvPr>
            <p:ph sz="quarter"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7700" y="2084388"/>
            <a:ext cx="3728566" cy="35048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12119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748464" cy="1030560"/>
          </a:xfrm>
        </p:spPr>
        <p:txBody>
          <a:bodyPr>
            <a:noAutofit/>
          </a:bodyPr>
          <a:lstStyle/>
          <a:p>
            <a:pPr algn="ctr"/>
            <a:r>
              <a:rPr lang="ru-RU" sz="3000" b="1" dirty="0" smtClean="0">
                <a:solidFill>
                  <a:schemeClr val="accent2">
                    <a:lumMod val="75000"/>
                  </a:schemeClr>
                </a:solidFill>
                <a:latin typeface="Times New Roman"/>
                <a:ea typeface="Calibri"/>
              </a:rPr>
              <a:t>Важно </a:t>
            </a:r>
            <a:r>
              <a:rPr lang="ru-RU" sz="3000" b="1" dirty="0">
                <a:solidFill>
                  <a:schemeClr val="accent2">
                    <a:lumMod val="75000"/>
                  </a:schemeClr>
                </a:solidFill>
                <a:latin typeface="Times New Roman"/>
                <a:ea typeface="Calibri"/>
              </a:rPr>
              <a:t>разработать </a:t>
            </a:r>
            <a:r>
              <a:rPr lang="ru-RU" sz="3000" b="1" dirty="0" smtClean="0">
                <a:solidFill>
                  <a:schemeClr val="accent2">
                    <a:lumMod val="75000"/>
                  </a:schemeClr>
                </a:solidFill>
                <a:latin typeface="Times New Roman"/>
                <a:ea typeface="Calibri"/>
              </a:rPr>
              <a:t>индивидуальную </a:t>
            </a:r>
            <a:r>
              <a:rPr lang="ru-RU" sz="3000" b="1" dirty="0">
                <a:solidFill>
                  <a:schemeClr val="accent2">
                    <a:lumMod val="75000"/>
                  </a:schemeClr>
                </a:solidFill>
                <a:latin typeface="Times New Roman"/>
                <a:ea typeface="Calibri"/>
              </a:rPr>
              <a:t>стратегию </a:t>
            </a:r>
            <a:r>
              <a:rPr lang="ru-RU" sz="3000" b="1" dirty="0" smtClean="0">
                <a:solidFill>
                  <a:schemeClr val="accent2">
                    <a:lumMod val="75000"/>
                  </a:schemeClr>
                </a:solidFill>
                <a:latin typeface="Times New Roman"/>
                <a:ea typeface="Calibri"/>
              </a:rPr>
              <a:t>деятельности.</a:t>
            </a:r>
            <a:endParaRPr lang="ru-RU" sz="3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0245" name="Picture 5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323528" y="1916832"/>
            <a:ext cx="4608512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quarter" idx="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/>
              <a:t>П</a:t>
            </a:r>
            <a:r>
              <a:rPr lang="ru-RU" dirty="0" smtClean="0"/>
              <a:t>омочь </a:t>
            </a:r>
            <a:r>
              <a:rPr lang="ru-RU" dirty="0"/>
              <a:t>своим детям осознать свои сильные и слабые стороны, понять свой стиль учебной деятельности (при необходимости доработать его), развить умения использовать собственные интеллектуальные </a:t>
            </a:r>
            <a:r>
              <a:rPr lang="ru-RU" dirty="0" smtClean="0"/>
              <a:t>ресурсы.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63817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188640"/>
            <a:ext cx="8424936" cy="990600"/>
          </a:xfrm>
        </p:spPr>
        <p:txBody>
          <a:bodyPr>
            <a:noAutofit/>
          </a:bodyPr>
          <a:lstStyle/>
          <a:p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Приучайте </a:t>
            </a:r>
            <a:r>
              <a:rPr lang="ru-RU" sz="3200" b="1" dirty="0">
                <a:solidFill>
                  <a:schemeClr val="accent2">
                    <a:lumMod val="75000"/>
                  </a:schemeClr>
                </a:solidFill>
              </a:rPr>
              <a:t>ребёнка ориентироваться во времени и уметь его </a:t>
            </a: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распределять!</a:t>
            </a:r>
            <a:r>
              <a:rPr lang="ru-RU" sz="3200" b="1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3200" b="1" dirty="0">
                <a:solidFill>
                  <a:schemeClr val="accent2">
                    <a:lumMod val="75000"/>
                  </a:schemeClr>
                </a:solidFill>
              </a:rPr>
            </a:br>
            <a:endParaRPr lang="ru-RU" sz="32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2292" name="Picture 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395536" y="1916832"/>
            <a:ext cx="3886200" cy="30983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499992" y="1589566"/>
            <a:ext cx="4231109" cy="5079793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При </a:t>
            </a:r>
            <a:r>
              <a:rPr lang="ru-RU" dirty="0"/>
              <a:t>заучивании материала главное - распределение повторений </a:t>
            </a:r>
            <a:r>
              <a:rPr lang="ru-RU" dirty="0" smtClean="0"/>
              <a:t>по </a:t>
            </a:r>
            <a:r>
              <a:rPr lang="ru-RU" dirty="0"/>
              <a:t>времени</a:t>
            </a:r>
            <a:r>
              <a:rPr lang="ru-RU" dirty="0" smtClean="0"/>
              <a:t>.</a:t>
            </a:r>
          </a:p>
          <a:p>
            <a:r>
              <a:rPr lang="ru-RU" dirty="0"/>
              <a:t>Повторение будет эффективным, если воспроизводить материал своими словами близко к тексту. </a:t>
            </a:r>
            <a:endParaRPr lang="ru-RU" dirty="0" smtClean="0"/>
          </a:p>
          <a:p>
            <a:r>
              <a:rPr lang="ru-RU" dirty="0"/>
              <a:t>Не допускайте перегрузок ребенка. Через каждые 40-50 минут занятий обязательно нужно делать перерывы на 10-15 минут.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37687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3600" b="1" dirty="0">
                <a:solidFill>
                  <a:schemeClr val="accent2">
                    <a:lumMod val="75000"/>
                  </a:schemeClr>
                </a:solidFill>
              </a:rPr>
              <a:t>Позаботьтесь об организации режима дня и полноценного </a:t>
            </a: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  <a:t>питания !</a:t>
            </a:r>
            <a:endParaRPr lang="ru-RU" sz="36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7500" lnSpcReduction="20000"/>
          </a:bodyPr>
          <a:lstStyle/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2"/>
          </p:nvPr>
        </p:nvSpPr>
        <p:spPr>
          <a:xfrm>
            <a:off x="4572000" y="1589566"/>
            <a:ext cx="4159101" cy="5007785"/>
          </a:xfrm>
        </p:spPr>
        <p:txBody>
          <a:bodyPr>
            <a:normAutofit fontScale="77500" lnSpcReduction="20000"/>
          </a:bodyPr>
          <a:lstStyle/>
          <a:p>
            <a:r>
              <a:rPr lang="ru-RU" sz="3100" dirty="0"/>
              <a:t>Такие продукты, как рыба, творог, орехи, </a:t>
            </a:r>
            <a:r>
              <a:rPr lang="ru-RU" sz="3100" dirty="0" smtClean="0"/>
              <a:t>стимулируют </a:t>
            </a:r>
            <a:r>
              <a:rPr lang="ru-RU" sz="3100" dirty="0"/>
              <a:t>работу головного мозга. </a:t>
            </a:r>
            <a:r>
              <a:rPr lang="ru-RU" sz="3100" dirty="0" smtClean="0"/>
              <a:t>Клубника и бананы поднимают настроение.</a:t>
            </a:r>
          </a:p>
          <a:p>
            <a:r>
              <a:rPr lang="ru-RU" sz="3100" dirty="0" smtClean="0"/>
              <a:t>Для </a:t>
            </a:r>
            <a:r>
              <a:rPr lang="ru-RU" sz="3100" dirty="0"/>
              <a:t>активной работы мозга требуется много жидкости, поэтому полезно больше пить простую или минеральную воду, зеленый чай</a:t>
            </a:r>
            <a:r>
              <a:rPr lang="ru-RU" sz="3100" dirty="0" smtClean="0"/>
              <a:t>.</a:t>
            </a:r>
          </a:p>
          <a:p>
            <a:r>
              <a:rPr lang="ru-RU" sz="3100" dirty="0"/>
              <a:t>С утра перед экзаменом вместо успокоительного, лучше дайте ребёнку </a:t>
            </a:r>
            <a:r>
              <a:rPr lang="ru-RU" sz="3100" dirty="0" smtClean="0"/>
              <a:t>шоколадку, которую можно взять с собой</a:t>
            </a:r>
            <a:r>
              <a:rPr lang="ru-RU" dirty="0" smtClean="0"/>
              <a:t>.</a:t>
            </a:r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3728" y="2132856"/>
            <a:ext cx="4104969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48837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  <a:t>Полноценный сон  - ваш союзник в успешной сдаче экзамена!</a:t>
            </a:r>
            <a:endParaRPr lang="ru-RU" sz="36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/>
        <p:txBody>
          <a:bodyPr>
            <a:normAutofit lnSpcReduction="10000"/>
          </a:bodyPr>
          <a:lstStyle/>
          <a:p>
            <a:endParaRPr lang="ru-RU" dirty="0" smtClean="0"/>
          </a:p>
          <a:p>
            <a:r>
              <a:rPr lang="ru-RU" dirty="0"/>
              <a:t>При усиленных умственных нагрузках стоит увеличить время сна на час.</a:t>
            </a:r>
          </a:p>
          <a:p>
            <a:r>
              <a:rPr lang="ru-RU" dirty="0" smtClean="0"/>
              <a:t>Накануне </a:t>
            </a:r>
            <a:r>
              <a:rPr lang="ru-RU" dirty="0"/>
              <a:t>экзамена ребенок должен отдохнуть и как следует выспаться. 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0984" y="1844824"/>
            <a:ext cx="4615032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25186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КАК ПОБЕДИТЬ тревожность?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716016" y="1556792"/>
            <a:ext cx="4248472" cy="5112568"/>
          </a:xfrm>
        </p:spPr>
        <p:txBody>
          <a:bodyPr>
            <a:normAutofit/>
          </a:bodyPr>
          <a:lstStyle/>
          <a:p>
            <a:pPr marL="0" indent="0" eaLnBrk="1" hangingPunct="1">
              <a:buNone/>
            </a:pPr>
            <a:r>
              <a:rPr lang="ru-RU" dirty="0" smtClean="0"/>
              <a:t> ЧТОБЫ СНИЗИТЬ ТРЕВОЖНОСТЬ, ПОЛЕЗНО  ДЕТАЛЬНО ОБРИСОВАТЬ СИТУАЦИЮ ЭКЗАМЕНА В ВООБРАЖЕНИИ, А ЗАТЕМ ПОСЛЕ КАЖДОЙ ВООБРАЖАЕМОЙ КАРТИНЫ  ПОСТАРАТЬСЯ  РАССЛАБИТЬСЯ НА НЕСКОЛЬКО СЕКУНД.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7293" y="3573016"/>
            <a:ext cx="3341626" cy="29420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9632" y="1266949"/>
            <a:ext cx="1835150" cy="2378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64386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Thatch</Template>
  <TotalTime>214</TotalTime>
  <Words>1014</Words>
  <Application>Microsoft Office PowerPoint</Application>
  <PresentationFormat>Экран (4:3)</PresentationFormat>
  <Paragraphs>97</Paragraphs>
  <Slides>16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4" baseType="lpstr">
      <vt:lpstr>Arial</vt:lpstr>
      <vt:lpstr>Calibri</vt:lpstr>
      <vt:lpstr>Times New Roman</vt:lpstr>
      <vt:lpstr>Tw Cen MT</vt:lpstr>
      <vt:lpstr>Verdana</vt:lpstr>
      <vt:lpstr>Wingdings</vt:lpstr>
      <vt:lpstr>Wingdings 2</vt:lpstr>
      <vt:lpstr>Обычная</vt:lpstr>
      <vt:lpstr>Сдаем егэ: советы психолога родителям выпускников</vt:lpstr>
      <vt:lpstr>Презентация PowerPoint</vt:lpstr>
      <vt:lpstr>А на самом деле наш выпускник всё помнит и знает!</vt:lpstr>
      <vt:lpstr>Задача родителей - создать оптимально комфортные условия для подготовки.</vt:lpstr>
      <vt:lpstr>Важно разработать индивидуальную стратегию деятельности.</vt:lpstr>
      <vt:lpstr> Приучайте ребёнка ориентироваться во времени и уметь его распределять! </vt:lpstr>
      <vt:lpstr> Позаботьтесь об организации режима дня и полноценного питания !</vt:lpstr>
      <vt:lpstr>Полноценный сон  - ваш союзник в успешной сдаче экзамена!</vt:lpstr>
      <vt:lpstr>КАК ПОБЕДИТЬ тревожность?</vt:lpstr>
      <vt:lpstr>Презентация PowerPoint</vt:lpstr>
      <vt:lpstr>Презентация PowerPoint</vt:lpstr>
      <vt:lpstr>Презентация PowerPoint</vt:lpstr>
      <vt:lpstr>Презентация PowerPoint</vt:lpstr>
      <vt:lpstr>Упражнения для развития межполушарного взаимодействия. </vt:lpstr>
      <vt:lpstr>Дыхательная  гимнастика.</vt:lpstr>
      <vt:lpstr>              Удачи! И ни пуха, ни пера!...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UO</dc:creator>
  <cp:lastModifiedBy>UO</cp:lastModifiedBy>
  <cp:revision>41</cp:revision>
  <dcterms:modified xsi:type="dcterms:W3CDTF">2018-11-08T20:48:30Z</dcterms:modified>
</cp:coreProperties>
</file>