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474" y="20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4C77B4-EBF1-4030-823C-EBB470504D16}" type="datetimeFigureOut">
              <a:rPr lang="ru-RU" smtClean="0"/>
              <a:pPr/>
              <a:t>14.02.2020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BE0A21-6859-473D-B856-7C2931AACE8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10000"/>
          </a:bodyPr>
          <a:lstStyle/>
          <a:p>
            <a:r>
              <a:rPr lang="ru-RU" b="1" dirty="0" smtClean="0"/>
              <a:t> «Так начиналась война…»</a:t>
            </a:r>
            <a:endParaRPr lang="ru-RU" dirty="0" smtClean="0"/>
          </a:p>
          <a:p>
            <a:r>
              <a:rPr lang="ru-RU" dirty="0" smtClean="0"/>
              <a:t> Каждый прожитый год отодвигает вглубь веков героическую эпопею Великой Отечественной войны. За прошедшие 75 лет сгладились траншеи на полях былых сражений, но не ослабла память о великом подвиге нашего народа…</a:t>
            </a:r>
          </a:p>
          <a:p>
            <a:r>
              <a:rPr lang="ru-RU" dirty="0" smtClean="0"/>
              <a:t> Еще никто не знал, что принесет с собой завтрашний рассвет…</a:t>
            </a:r>
          </a:p>
          <a:p>
            <a:r>
              <a:rPr lang="ru-RU" dirty="0" smtClean="0"/>
              <a:t>Стоял знойный день 21 июня 1941 года, то самое преддверие трагического воскресенья, к которому из грядущих десятилетий люди часто будут обращать вопрошающие взоры. Сегодня советский посол в Берлине должен довести до сведения имперского министра иностранных дел Германии фон Риббентропа заявление Советского правительства с требованием объяснить, чем вызвана концентрация германских войск вдоль границ Советского Союза. Сегодня, 21 июнь</a:t>
            </a:r>
          </a:p>
          <a:p>
            <a:r>
              <a:rPr lang="ru-RU" dirty="0" smtClean="0"/>
              <a:t>1941 года - грозный порог, за которым - кромешная неизвестность.</a:t>
            </a:r>
          </a:p>
          <a:p>
            <a:r>
              <a:rPr lang="ru-RU" dirty="0" smtClean="0"/>
              <a:t>	</a:t>
            </a:r>
          </a:p>
          <a:p>
            <a:pPr algn="ctr"/>
            <a:r>
              <a:rPr lang="ru-RU" dirty="0" smtClean="0"/>
              <a:t>В 41-м памятном году</a:t>
            </a:r>
          </a:p>
          <a:p>
            <a:pPr algn="ctr"/>
            <a:r>
              <a:rPr lang="ru-RU" dirty="0" smtClean="0"/>
              <a:t>Из гнезда фашистского Берлина</a:t>
            </a:r>
          </a:p>
          <a:p>
            <a:pPr algn="ctr"/>
            <a:r>
              <a:rPr lang="ru-RU" dirty="0" smtClean="0"/>
              <a:t>Всей земле, всем людям на беду</a:t>
            </a:r>
          </a:p>
          <a:p>
            <a:pPr algn="ctr"/>
            <a:r>
              <a:rPr lang="ru-RU" dirty="0" smtClean="0"/>
              <a:t>Ринулась фашистская лавина.</a:t>
            </a:r>
          </a:p>
          <a:p>
            <a:pPr algn="ctr"/>
            <a:r>
              <a:rPr lang="ru-RU" dirty="0" smtClean="0"/>
              <a:t> </a:t>
            </a:r>
          </a:p>
          <a:p>
            <a:pPr algn="ctr"/>
            <a:r>
              <a:rPr lang="ru-RU" dirty="0" smtClean="0"/>
              <a:t>И все, что для нас было близко и свято,</a:t>
            </a:r>
          </a:p>
          <a:p>
            <a:pPr algn="ctr"/>
            <a:r>
              <a:rPr lang="ru-RU" dirty="0" smtClean="0"/>
              <a:t>Что нас поднимало раздольной волной -</a:t>
            </a:r>
          </a:p>
          <a:p>
            <a:pPr algn="ctr"/>
            <a:r>
              <a:rPr lang="ru-RU" dirty="0" smtClean="0"/>
              <a:t>Все было раздавлено, скомкано, смято</a:t>
            </a:r>
          </a:p>
          <a:p>
            <a:pPr algn="ctr"/>
            <a:r>
              <a:rPr lang="ru-RU" dirty="0" smtClean="0"/>
              <a:t>Внезапно нахлынувшим горем -</a:t>
            </a:r>
          </a:p>
          <a:p>
            <a:pPr algn="ctr"/>
            <a:r>
              <a:rPr lang="ru-RU" dirty="0" smtClean="0"/>
              <a:t>В О Й Н О Й.</a:t>
            </a:r>
          </a:p>
          <a:p>
            <a:r>
              <a:rPr lang="ru-RU" dirty="0" smtClean="0"/>
              <a:t> </a:t>
            </a:r>
          </a:p>
          <a:p>
            <a:r>
              <a:rPr lang="ru-RU" dirty="0" smtClean="0"/>
              <a:t>              </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Пограничники спали спокойным, мирным сном, когда над Бугом прогремел первый залп фашистской артиллерии. Только бойцы дозоров, которые залегли в кустах у реки, да ночные часовые увидели яркую вспышку на еще темном западном краю неба и услышали странный нарастающий свист. В следующий миг грохот сотен рвущихся снарядов и мин потряс землю.</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Страшное это было пробуждение. Бойцы и командиры, заснувшие накануне в предвкушении завтрашнего воскресного дня отдыха, внезапно проснулись среди огня и смерти, и многие погибли впервые же секунды, еще не успев прийти в себя и сообразить, что происходит вокруг.</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Мирно страна проснулась в этот июньский день</a:t>
            </a:r>
          </a:p>
          <a:p>
            <a:pPr marL="0" marR="0" lvl="0" indent="0" algn="ctr" defTabSz="914400" rtl="0" eaLnBrk="0" fontAlgn="base" latinLnBrk="0" hangingPunct="0">
              <a:lnSpc>
                <a:spcPct val="100000"/>
              </a:lnSpc>
              <a:spcBef>
                <a:spcPct val="0"/>
              </a:spcBef>
              <a:spcAft>
                <a:spcPct val="0"/>
              </a:spcAft>
              <a:buClrTx/>
              <a:buSzTx/>
              <a:buFontTx/>
              <a:buNone/>
              <a:tabLst/>
            </a:pPr>
            <a:r>
              <a:rPr lang="ru-RU" sz="1200" dirty="0" smtClean="0">
                <a:latin typeface="Times New Roman" pitchFamily="18" charset="0"/>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Только что развернулась в скверах её сирень.</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Радуясь солнцу и миру. Утро встречала Москва.</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Вдруг разнеслись по эфиру памятные слова</a:t>
            </a:r>
            <a:r>
              <a:rPr kumimoji="0" lang="ru-RU" sz="1200" b="0" i="0" u="none" strike="noStrike" cap="none" normalizeH="0" baseline="0" dirty="0" smtClean="0">
                <a:ln>
                  <a:noFill/>
                </a:ln>
                <a:solidFill>
                  <a:schemeClr val="tx1"/>
                </a:solidFill>
                <a:effectLst/>
                <a:latin typeface="+mn-lt"/>
                <a:ea typeface="Calibri" pitchFamily="34" charset="0"/>
                <a:cs typeface="Times New Roman" pitchFamily="18" charset="0"/>
              </a:rPr>
              <a:t>…</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Голос уверенно </a:t>
            </a:r>
            <a:r>
              <a:rPr kumimoji="0" lang="ru-RU" sz="1200" b="0" i="0" u="none" strike="noStrike" cap="none" normalizeH="0" baseline="0" dirty="0" smtClean="0">
                <a:ln>
                  <a:noFill/>
                </a:ln>
                <a:solidFill>
                  <a:schemeClr val="tx1"/>
                </a:solidFill>
                <a:effectLst/>
                <a:latin typeface="+mn-lt"/>
                <a:ea typeface="Calibri" pitchFamily="34" charset="0"/>
                <a:cs typeface="Times New Roman" pitchFamily="18" charset="0"/>
              </a:rPr>
              <a:t>–</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строгий сразу узнала страна.</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Утром у нас на пороге заполыхала война.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Год за годом заря над землёю вставала,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Поднималась Россия, забыв о былом,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 любовью мальчишек своих баловала,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 могла, согревала на сердце своем</a:t>
            </a:r>
            <a:r>
              <a:rPr kumimoji="0" lang="ru-RU" sz="1200" b="0" i="0" u="none" strike="noStrike" cap="none" normalizeH="0" baseline="0" dirty="0" smtClean="0">
                <a:ln>
                  <a:noFill/>
                </a:ln>
                <a:solidFill>
                  <a:schemeClr val="tx1"/>
                </a:solidFill>
                <a:effectLst/>
                <a:latin typeface="+mn-lt"/>
                <a:ea typeface="Calibri" pitchFamily="34" charset="0"/>
                <a:cs typeface="Times New Roman" pitchFamily="18" charset="0"/>
              </a:rPr>
              <a:t>…</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Только вдруг 41-й ударил огнем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Подпоясал мальчишек солдатским ремнём.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85000" lnSpcReduction="20000"/>
          </a:bodyPr>
          <a:lstStyle/>
          <a:p>
            <a:r>
              <a:rPr lang="ru-RU" dirty="0" smtClean="0"/>
              <a:t>Войска Красной Армии были застигнуты врасплох. Лишь утром 22 июня командиры советских частей                  </a:t>
            </a:r>
          </a:p>
          <a:p>
            <a:r>
              <a:rPr lang="ru-RU" dirty="0" smtClean="0"/>
              <a:t>получили приказ о приведении войск в боевую готовность. Но приказ этот пришел уже тогда, когда немецкая авиация бомбила советскую территорию. Советские самолеты не успевали подниматься в воздух. Немецкая авиация уничтожала их прямо на аэродромах Гитлер выбрал для продвижения своих войск три основных направления: на Москву, Киев и Ленинград. Он предполагал за короткий срок 	дойти до Волги. Всего против Советского Союза гитлеровское командование направило 190 дивизий, насчитывавших 5.5 миллиона солдат и офицеров. Им противостояли 2.9 миллиона советских солдат и офицеров.</a:t>
            </a:r>
          </a:p>
          <a:p>
            <a:r>
              <a:rPr lang="ru-RU" dirty="0" smtClean="0"/>
              <a:t>               Одними из первых встретили фашистскую армию бойцы Брестской крепости. В крепости находились всего 3.5 тысячи солдат. Но они с невероятной отвагой и мужеством защищали крепость от неприятеля.</a:t>
            </a:r>
          </a:p>
          <a:p>
            <a:r>
              <a:rPr lang="ru-RU" dirty="0" smtClean="0"/>
              <a:t>Фашисты были поражены. На других фронтах их войска продвинулись далеко вперед в глубь Советской страны. Здесь же небольшой гарнизон Брестской крепости сдерживал натиск целой немецкой дивизии, вооруженной танками, самолетами и артиллеристскими орудиями. Не раз, не второй и не сотый</a:t>
            </a:r>
          </a:p>
          <a:p>
            <a:pPr algn="ctr"/>
            <a:r>
              <a:rPr lang="ru-RU" dirty="0" smtClean="0"/>
              <a:t>От крепости немец отбит.</a:t>
            </a:r>
          </a:p>
          <a:p>
            <a:pPr algn="ctr"/>
            <a:r>
              <a:rPr lang="ru-RU" dirty="0" smtClean="0"/>
              <a:t>Уже как пчелиные соты</a:t>
            </a:r>
          </a:p>
          <a:p>
            <a:pPr algn="ctr"/>
            <a:r>
              <a:rPr lang="ru-RU" dirty="0" smtClean="0"/>
              <a:t>Все стены, а крепость – стоит.</a:t>
            </a:r>
          </a:p>
          <a:p>
            <a:pPr algn="ctr"/>
            <a:r>
              <a:rPr lang="ru-RU" dirty="0" smtClean="0"/>
              <a:t>Ну, кто там, ну, кто там остался?</a:t>
            </a:r>
          </a:p>
          <a:p>
            <a:pPr algn="ctr"/>
            <a:r>
              <a:rPr lang="ru-RU" dirty="0" smtClean="0"/>
              <a:t>Форты разбомбили дотла.</a:t>
            </a:r>
          </a:p>
          <a:p>
            <a:pPr algn="ctr"/>
            <a:r>
              <a:rPr lang="ru-RU" dirty="0" smtClean="0"/>
              <a:t>И доты… А стяг не шатался,</a:t>
            </a:r>
          </a:p>
          <a:p>
            <a:pPr algn="ctr"/>
            <a:r>
              <a:rPr lang="ru-RU" dirty="0" smtClean="0"/>
              <a:t>А стяг не окутала мгла! </a:t>
            </a:r>
          </a:p>
          <a:p>
            <a:pPr algn="ctr"/>
            <a:r>
              <a:rPr lang="ru-RU" dirty="0" smtClean="0"/>
              <a:t>*</a:t>
            </a:r>
          </a:p>
          <a:p>
            <a:pPr algn="ctr"/>
            <a:r>
              <a:rPr lang="ru-RU" dirty="0" smtClean="0"/>
              <a:t> </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ctr"/>
            <a:r>
              <a:rPr lang="ru-RU" dirty="0" smtClean="0"/>
              <a:t>Целый месяц сопротивлялись защитники крепости. У них закончились запасы продовольствия и боеприпасов. Не хватало лекарств и бинтов для перевязки раненых. В крепости закончились запасы воды. Выйти из крепости за водой было невозможно. Все подступы к ней постоянно обстреливали вражеские орудия. Почти весь гарнизон Брестской крепости погиб, защищая маленький клочок родной земли. Последним  защитником крепости был майор Гаврилов. Несколько дней он сопротивлялся в одиночку, был тяжело ранен, потерял сознание. Фашисты подбирались всё ближе и ближе и, наконец, ворвались в крепость. Каково же было их удивление, что сопротивлялся им всего один человек! Пораженный мужеством  советского бойца гитлеровский генерал отдал честь майору Гаврилову и приказал сохранить ему  жизнь. За свой подвиг после войны майор Гаврилов получил звание Героя Советского Союза.</a:t>
            </a:r>
          </a:p>
          <a:p>
            <a:pPr algn="ctr"/>
            <a:r>
              <a:rPr lang="ru-RU" dirty="0" smtClean="0"/>
              <a:t>Убьет знаменосца осколком,</a:t>
            </a:r>
          </a:p>
          <a:p>
            <a:pPr algn="ctr"/>
            <a:r>
              <a:rPr lang="ru-RU" dirty="0" smtClean="0"/>
              <a:t>Но стяг поднимает другой.</a:t>
            </a:r>
          </a:p>
          <a:p>
            <a:pPr algn="ctr"/>
            <a:r>
              <a:rPr lang="ru-RU" dirty="0" smtClean="0"/>
              <a:t>Полотнище алого шелка</a:t>
            </a:r>
          </a:p>
          <a:p>
            <a:pPr algn="ctr"/>
            <a:r>
              <a:rPr lang="ru-RU" dirty="0" smtClean="0"/>
              <a:t>Пылает над Бугом-рекой.</a:t>
            </a:r>
          </a:p>
          <a:p>
            <a:pPr algn="ctr"/>
            <a:r>
              <a:rPr lang="ru-RU" dirty="0" smtClean="0"/>
              <a:t>Но кровью горячею рдели</a:t>
            </a:r>
          </a:p>
          <a:p>
            <a:pPr algn="ctr"/>
            <a:r>
              <a:rPr lang="ru-RU" dirty="0" smtClean="0"/>
              <a:t>Всё новые раны на нём.</a:t>
            </a:r>
          </a:p>
          <a:p>
            <a:pPr algn="ctr"/>
            <a:r>
              <a:rPr lang="ru-RU" dirty="0" smtClean="0"/>
              <a:t>Ряды знаменосцев редели</a:t>
            </a:r>
          </a:p>
          <a:p>
            <a:pPr algn="ctr"/>
            <a:r>
              <a:rPr lang="ru-RU" dirty="0" smtClean="0"/>
              <a:t>Под шквальным кинжальным огнём.</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Руководство страны начало предпринимать меры по организации контрудара по немецким войскам. Но  сделать это было очень тяжело. Потери боевой техники впервые дни войны были слишком велики. Красная армия продолжала  отступать. Казалось, что план Гитлера молниеносного захвата СССР сбывается.         </a:t>
            </a:r>
          </a:p>
          <a:p>
            <a:r>
              <a:rPr lang="ru-RU" dirty="0" smtClean="0"/>
              <a:t>     Но германское командование столкнулось с мужеством и героизмом советских солдат и офицеров. Несмотря на отступление, в боях с гитлеровцами советские бойцы проявляли невероятную отвагу, упорство и решимость выстоять в этой войне и не дать врагу захватить наше Отечество. Из выступления по радио председателя Государственного  Комитета Обороны И.В. Сталина 3 июля 1941 года: «В силу навязанной нам войны наша страна вступила в смертельную схватку со своим злейшим и коварным врагом – германским фашизмом. Наши войска героически  сражаются с врагом   вооруженным до зубов танками и авиацией. Вместе с Красной Армией на защиту  Родины поднимется  весь советский народ.</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Натолкнувшись на ожесточенное сопротивление Красной армии, Фашисты потеряли за первые пять недель войны свыше 190 тысяч солдат и офицеров, половину танков и почти четвертую часть самолётов. «Наши  войска, - с тревогой говорил один из немецких генералов, - Очень скоро узнали, что значит сражаться  против русских». Но ситуация на советско-германском фронте обострялась с каждым днём.  Группа армий «Север» в конце июня прорвала линию обороны Северо-Западного фронта, захватила.  Прибалтику и вышла к Ладожскому озеру, отрезав тем самым Ленинград с суши. Назначенному новому командующему Ленинградским фронтом генералу Жукову удалось ценой невероятных усилий  отбросить врага от ближайших окраин второй столицы России. Началась 900-дневная блокада  великого города, унесшая жизни около миллиона ленинградцев.</a:t>
            </a:r>
          </a:p>
          <a:p>
            <a:r>
              <a:rPr lang="ru-RU" dirty="0" smtClean="0"/>
              <a:t>                            </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8</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r>
              <a:rPr lang="ru-RU" dirty="0" smtClean="0"/>
              <a:t>Самый мощный советский Юго-Западный фронт сопротивлялся из последних сил</a:t>
            </a:r>
          </a:p>
          <a:p>
            <a:r>
              <a:rPr lang="ru-RU" dirty="0" smtClean="0"/>
              <a:t>               Трагическое  положение сложилось под Киевом. В сентябре 1941 года город был захвачен немцами. В плен попали почти 700 тысяч солдат Красной армии. Развивая успех, немецко-фашистские войска ринулись на Одессу, осадили Севастополь и вышли к Ростову-на-Дону.</a:t>
            </a:r>
          </a:p>
          <a:p>
            <a:r>
              <a:rPr lang="ru-RU" dirty="0" smtClean="0"/>
              <a:t>Наиболее тяжелая ситуация возникла на центральном, Западном фронте. В начале июля танковым группам германских войск в районе Минска удалось окружить и разгромить около 30 дивизий Красной армии, а затем прорваться к Смоленску. Ожесточенные бои под Смоленском продолжались два месяца.</a:t>
            </a:r>
          </a:p>
          <a:p>
            <a:r>
              <a:rPr lang="ru-RU" dirty="0" smtClean="0"/>
              <a:t>*</a:t>
            </a:r>
          </a:p>
          <a:p>
            <a:r>
              <a:rPr lang="ru-RU" dirty="0" smtClean="0"/>
              <a:t>Ты помнишь, Алёша, дороги Смоленщины.</a:t>
            </a:r>
          </a:p>
          <a:p>
            <a:r>
              <a:rPr lang="ru-RU" dirty="0" smtClean="0"/>
              <a:t>Как шли бесконечные злые дожди,</a:t>
            </a:r>
          </a:p>
          <a:p>
            <a:r>
              <a:rPr lang="ru-RU" dirty="0" smtClean="0"/>
              <a:t>Как кринки несли нам усталые женщины.</a:t>
            </a:r>
          </a:p>
          <a:p>
            <a:r>
              <a:rPr lang="ru-RU" dirty="0" smtClean="0"/>
              <a:t>Прижав, как детей, от дождя их к груди.</a:t>
            </a:r>
          </a:p>
          <a:p>
            <a:r>
              <a:rPr lang="ru-RU" dirty="0" smtClean="0"/>
              <a:t>                                                                                                      *</a:t>
            </a:r>
          </a:p>
          <a:p>
            <a:r>
              <a:rPr lang="ru-RU" dirty="0" smtClean="0"/>
              <a:t>Как слезы они вытирали </a:t>
            </a:r>
            <a:r>
              <a:rPr lang="ru-RU" dirty="0" err="1" smtClean="0"/>
              <a:t>украдкою</a:t>
            </a:r>
            <a:r>
              <a:rPr lang="ru-RU" dirty="0" smtClean="0"/>
              <a:t>,</a:t>
            </a:r>
          </a:p>
          <a:p>
            <a:r>
              <a:rPr lang="ru-RU" dirty="0" smtClean="0"/>
              <a:t>Как вслед нам шептали: «Господь вас спаси!»</a:t>
            </a:r>
          </a:p>
          <a:p>
            <a:r>
              <a:rPr lang="ru-RU" dirty="0" smtClean="0"/>
              <a:t>И снова себя называли солдатками.</a:t>
            </a:r>
          </a:p>
          <a:p>
            <a:r>
              <a:rPr lang="ru-RU" dirty="0" smtClean="0"/>
              <a:t>Как встарь повелось на великой Руси…</a:t>
            </a:r>
          </a:p>
          <a:p>
            <a:r>
              <a:rPr lang="ru-RU" dirty="0" smtClean="0"/>
              <a:t>                                                                    Слезами измеренный чаще, чем вёрстами,</a:t>
            </a:r>
          </a:p>
          <a:p>
            <a:r>
              <a:rPr lang="ru-RU" dirty="0" smtClean="0"/>
              <a:t>Шел тракт, на пригорках скрываясь из глаз:</a:t>
            </a:r>
          </a:p>
          <a:p>
            <a:r>
              <a:rPr lang="ru-RU" dirty="0" smtClean="0"/>
              <a:t>Деревни, деревни, деревни с погостами,</a:t>
            </a:r>
          </a:p>
          <a:p>
            <a:r>
              <a:rPr lang="ru-RU" dirty="0" smtClean="0"/>
              <a:t>Как будто на них вся Россия сошлась.</a:t>
            </a:r>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 На первом этапе войны Советский Союз выдержал военный удар такой силы, какой не смогла бы  выдержать ни    одна другая страна. Мужество и героизм советских людей сорвали гитлеровский план «молниеносной войны». Несмотря на крупные военные поражения первого года войны, Красная армия  показала свои высокие боевые качества. К лету 1942 года благодаря усилиям тружеников тыла  экономика страны была переведена на военный лад, что закладывало главную предпосылку для   коренного перелома в ходе войны.</a:t>
            </a:r>
          </a:p>
          <a:p>
            <a:r>
              <a:rPr lang="ru-RU" dirty="0" smtClean="0"/>
              <a:t>               Всё это делало победу над фашизмом делом времени.</a:t>
            </a:r>
          </a:p>
          <a:p>
            <a:r>
              <a:rPr lang="ru-RU" dirty="0" smtClean="0"/>
              <a:t> </a:t>
            </a:r>
          </a:p>
          <a:p>
            <a:endParaRPr lang="ru-RU" dirty="0"/>
          </a:p>
        </p:txBody>
      </p:sp>
      <p:sp>
        <p:nvSpPr>
          <p:cNvPr id="4" name="Номер слайда 3"/>
          <p:cNvSpPr>
            <a:spLocks noGrp="1"/>
          </p:cNvSpPr>
          <p:nvPr>
            <p:ph type="sldNum" sz="quarter" idx="10"/>
          </p:nvPr>
        </p:nvSpPr>
        <p:spPr/>
        <p:txBody>
          <a:bodyPr/>
          <a:lstStyle/>
          <a:p>
            <a:fld id="{FCBE0A21-6859-473D-B856-7C2931AACE80}"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9.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553131/001f0420-182f-4270-9424-0acb87712edd/s1200"/>
          <p:cNvPicPr/>
          <p:nvPr/>
        </p:nvPicPr>
        <p:blipFill>
          <a:blip r:embed="rId2" cstate="print"/>
          <a:srcRect/>
          <a:stretch>
            <a:fillRect/>
          </a:stretch>
        </p:blipFill>
        <p:spPr bwMode="auto">
          <a:xfrm>
            <a:off x="-767864" y="-345141"/>
            <a:ext cx="10679729" cy="7548283"/>
          </a:xfrm>
          <a:prstGeom prst="rect">
            <a:avLst/>
          </a:prstGeom>
          <a:noFill/>
          <a:ln w="9525">
            <a:noFill/>
            <a:miter lim="800000"/>
            <a:headEnd/>
            <a:tailEnd/>
          </a:ln>
        </p:spPr>
      </p:pic>
      <p:sp>
        <p:nvSpPr>
          <p:cNvPr id="2" name="Заголовок 1"/>
          <p:cNvSpPr>
            <a:spLocks noGrp="1"/>
          </p:cNvSpPr>
          <p:nvPr>
            <p:ph type="title"/>
          </p:nvPr>
        </p:nvSpPr>
        <p:spPr>
          <a:xfrm>
            <a:off x="2123728" y="-99392"/>
            <a:ext cx="5154960" cy="2304256"/>
          </a:xfrm>
        </p:spPr>
        <p:txBody>
          <a:bodyPr>
            <a:noAutofit/>
          </a:bodyPr>
          <a:lstStyle/>
          <a:p>
            <a:pPr algn="ctr"/>
            <a:r>
              <a:rPr lang="ru-RU" sz="1400" dirty="0" smtClean="0">
                <a:latin typeface="Times New Roman" pitchFamily="18" charset="0"/>
                <a:cs typeface="Times New Roman" pitchFamily="18" charset="0"/>
              </a:rPr>
              <a:t>Муниципального дошкольного образовательного учреждения </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детского  сада №6 п.Нового города Белореченска</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Муниципального образования </a:t>
            </a:r>
            <a:br>
              <a:rPr lang="ru-RU" sz="1400" dirty="0" smtClean="0">
                <a:latin typeface="Times New Roman" pitchFamily="18" charset="0"/>
                <a:cs typeface="Times New Roman" pitchFamily="18" charset="0"/>
              </a:rPr>
            </a:br>
            <a:r>
              <a:rPr lang="ru-RU" sz="1400" dirty="0" err="1" smtClean="0">
                <a:latin typeface="Times New Roman" pitchFamily="18" charset="0"/>
                <a:cs typeface="Times New Roman" pitchFamily="18" charset="0"/>
              </a:rPr>
              <a:t>Белореченский</a:t>
            </a:r>
            <a:r>
              <a:rPr lang="ru-RU" sz="1400" dirty="0" smtClean="0">
                <a:latin typeface="Times New Roman" pitchFamily="18" charset="0"/>
                <a:cs typeface="Times New Roman" pitchFamily="18" charset="0"/>
              </a:rPr>
              <a:t> район</a:t>
            </a:r>
            <a:br>
              <a:rPr lang="ru-RU" sz="14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Презентация</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dirty="0">
              <a:latin typeface="Times New Roman" pitchFamily="18" charset="0"/>
              <a:cs typeface="Times New Roman" pitchFamily="18" charset="0"/>
            </a:endParaRPr>
          </a:p>
        </p:txBody>
      </p:sp>
      <p:sp>
        <p:nvSpPr>
          <p:cNvPr id="4" name="Текст 3"/>
          <p:cNvSpPr>
            <a:spLocks noGrp="1"/>
          </p:cNvSpPr>
          <p:nvPr>
            <p:ph type="body" sz="half" idx="2"/>
          </p:nvPr>
        </p:nvSpPr>
        <p:spPr>
          <a:xfrm>
            <a:off x="1792288" y="5517232"/>
            <a:ext cx="5804048" cy="1080120"/>
          </a:xfrm>
        </p:spPr>
        <p:txBody>
          <a:bodyPr>
            <a:normAutofit/>
          </a:bodyPr>
          <a:lstStyle/>
          <a:p>
            <a:pPr algn="ctr"/>
            <a:r>
              <a:rPr lang="ru-RU" b="1" dirty="0" smtClean="0">
                <a:latin typeface="Times New Roman" pitchFamily="18" charset="0"/>
                <a:cs typeface="Times New Roman" pitchFamily="18" charset="0"/>
              </a:rPr>
              <a:t>            Подготовила воспитатель: </a:t>
            </a:r>
            <a:r>
              <a:rPr lang="ru-RU" b="1" dirty="0" err="1" smtClean="0">
                <a:latin typeface="Times New Roman" pitchFamily="18" charset="0"/>
                <a:cs typeface="Times New Roman" pitchFamily="18" charset="0"/>
              </a:rPr>
              <a:t>Пяткина</a:t>
            </a:r>
            <a:r>
              <a:rPr lang="ru-RU" b="1" dirty="0" smtClean="0">
                <a:latin typeface="Times New Roman" pitchFamily="18" charset="0"/>
                <a:cs typeface="Times New Roman" pitchFamily="18" charset="0"/>
              </a:rPr>
              <a:t> Светлана Ефимовна</a:t>
            </a:r>
          </a:p>
          <a:p>
            <a:pPr algn="ctr"/>
            <a:r>
              <a:rPr lang="ru-RU" b="1" dirty="0" smtClean="0">
                <a:latin typeface="Times New Roman" pitchFamily="18" charset="0"/>
                <a:cs typeface="Times New Roman" pitchFamily="18" charset="0"/>
              </a:rPr>
              <a:t>         МБДОУ Д/С 6 п.Новый г.Белореченск Краснодарский край</a:t>
            </a:r>
          </a:p>
          <a:p>
            <a:pPr algn="ctr"/>
            <a:r>
              <a:rPr lang="ru-RU" b="1" smtClean="0">
                <a:latin typeface="Times New Roman" pitchFamily="18" charset="0"/>
                <a:cs typeface="Times New Roman" pitchFamily="18" charset="0"/>
              </a:rPr>
              <a:t>       </a:t>
            </a:r>
            <a:r>
              <a:rPr lang="ru-RU" b="1" smtClean="0">
                <a:latin typeface="Times New Roman" pitchFamily="18" charset="0"/>
                <a:cs typeface="Times New Roman" pitchFamily="18" charset="0"/>
              </a:rPr>
              <a:t>Февраль</a:t>
            </a:r>
            <a:r>
              <a:rPr lang="ru-RU" b="1" smtClean="0">
                <a:latin typeface="Times New Roman" pitchFamily="18" charset="0"/>
                <a:cs typeface="Times New Roman" pitchFamily="18" charset="0"/>
              </a:rPr>
              <a:t> </a:t>
            </a:r>
            <a:r>
              <a:rPr lang="ru-RU" b="1" dirty="0" smtClean="0">
                <a:latin typeface="Times New Roman" pitchFamily="18" charset="0"/>
                <a:cs typeface="Times New Roman" pitchFamily="18" charset="0"/>
              </a:rPr>
              <a:t>2020 г.</a:t>
            </a:r>
            <a:endParaRPr lang="ru-RU"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0" y="0"/>
            <a:ext cx="10678795" cy="7581900"/>
          </a:xfrm>
          <a:prstGeom prst="rect">
            <a:avLst/>
          </a:prstGeom>
          <a:noFill/>
          <a:ln w="9525">
            <a:noFill/>
            <a:miter lim="800000"/>
            <a:headEnd/>
            <a:tailEnd/>
          </a:ln>
        </p:spPr>
      </p:pic>
      <p:sp>
        <p:nvSpPr>
          <p:cNvPr id="4" name="Текст 3"/>
          <p:cNvSpPr>
            <a:spLocks noGrp="1"/>
          </p:cNvSpPr>
          <p:nvPr>
            <p:ph type="body" sz="half" idx="2"/>
          </p:nvPr>
        </p:nvSpPr>
        <p:spPr>
          <a:xfrm>
            <a:off x="1979712" y="5733256"/>
            <a:ext cx="8424936" cy="1728192"/>
          </a:xfrm>
        </p:spPr>
        <p:txBody>
          <a:bodyPr>
            <a:normAutofit fontScale="92500" lnSpcReduction="10000"/>
          </a:bodyPr>
          <a:lstStyle/>
          <a:p>
            <a:r>
              <a:rPr lang="ru-RU" dirty="0" smtClean="0"/>
              <a:t>      </a:t>
            </a:r>
          </a:p>
          <a:p>
            <a:r>
              <a:rPr lang="ru-RU" dirty="0" smtClean="0"/>
              <a:t> На первом этапе войны Советский Союз выдержал военный удар такой силы, какой не смогла бы  выдержать ни    одна другая страна. Мужество и героизм советских людей сорвали гитлеровский план «молниеносной войны». Несмотря на крупные военные поражения первого года войны, Красная армия  показала свои высокие боевые качества. К лету 1942 года благодаря усилиям тружеников тыла  экономика страны была переведена на военный    </a:t>
            </a:r>
          </a:p>
          <a:p>
            <a:r>
              <a:rPr lang="ru-RU" dirty="0" smtClean="0"/>
              <a:t>                лад, что закладывало главную предпосылку для   коренного перелома в ходе войны.</a:t>
            </a:r>
          </a:p>
          <a:p>
            <a:r>
              <a:rPr lang="ru-RU" smtClean="0"/>
              <a:t>                </a:t>
            </a:r>
            <a:r>
              <a:rPr lang="ru-RU" dirty="0" smtClean="0"/>
              <a:t>Всё это делало победу над фашизмом делом времени.</a:t>
            </a:r>
          </a:p>
          <a:p>
            <a:r>
              <a:rPr lang="ru-RU" dirty="0" smtClean="0"/>
              <a:t> </a:t>
            </a:r>
          </a:p>
          <a:p>
            <a:endParaRPr lang="ru-RU" dirty="0"/>
          </a:p>
        </p:txBody>
      </p:sp>
      <p:pic>
        <p:nvPicPr>
          <p:cNvPr id="6" name="Рисунок 5" descr="C:\Users\123\Downloads\10_1717467.jpg"/>
          <p:cNvPicPr/>
          <p:nvPr/>
        </p:nvPicPr>
        <p:blipFill>
          <a:blip r:embed="rId4" cstate="print"/>
          <a:srcRect/>
          <a:stretch>
            <a:fillRect/>
          </a:stretch>
        </p:blipFill>
        <p:spPr bwMode="auto">
          <a:xfrm>
            <a:off x="5364088" y="764704"/>
            <a:ext cx="5184576" cy="4536504"/>
          </a:xfrm>
          <a:prstGeom prst="rect">
            <a:avLst/>
          </a:prstGeom>
          <a:noFill/>
          <a:ln w="9525">
            <a:noFill/>
            <a:miter lim="800000"/>
            <a:headEnd/>
            <a:tailEnd/>
          </a:ln>
        </p:spPr>
      </p:pic>
      <p:pic>
        <p:nvPicPr>
          <p:cNvPr id="7" name="Рисунок 6" descr="C:\Users\123\Downloads\11_1717468.jpg"/>
          <p:cNvPicPr/>
          <p:nvPr/>
        </p:nvPicPr>
        <p:blipFill>
          <a:blip r:embed="rId5" cstate="print"/>
          <a:srcRect/>
          <a:stretch>
            <a:fillRect/>
          </a:stretch>
        </p:blipFill>
        <p:spPr bwMode="auto">
          <a:xfrm>
            <a:off x="179512" y="1412776"/>
            <a:ext cx="5029686" cy="4353297"/>
          </a:xfrm>
          <a:prstGeom prst="rect">
            <a:avLst/>
          </a:prstGeom>
          <a:noFill/>
          <a:ln w="9525">
            <a:noFill/>
            <a:miter lim="800000"/>
            <a:headEnd/>
            <a:tailEnd/>
          </a:ln>
        </p:spPr>
      </p:pic>
      <p:sp>
        <p:nvSpPr>
          <p:cNvPr id="8" name="Прямоугольник 7"/>
          <p:cNvSpPr/>
          <p:nvPr/>
        </p:nvSpPr>
        <p:spPr>
          <a:xfrm>
            <a:off x="1619673" y="980728"/>
            <a:ext cx="2952327" cy="276999"/>
          </a:xfrm>
          <a:prstGeom prst="rect">
            <a:avLst/>
          </a:prstGeom>
        </p:spPr>
        <p:txBody>
          <a:bodyPr wrap="square">
            <a:spAutoFit/>
          </a:bodyPr>
          <a:lstStyle/>
          <a:p>
            <a:r>
              <a:rPr lang="ru-RU" sz="1200" b="1" dirty="0" smtClean="0">
                <a:solidFill>
                  <a:schemeClr val="bg1"/>
                </a:solidFill>
              </a:rPr>
              <a:t>«Делают мины для фронта»</a:t>
            </a:r>
            <a:endParaRPr lang="ru-RU" sz="1200" dirty="0">
              <a:solidFill>
                <a:schemeClr val="bg1"/>
              </a:solidFill>
            </a:endParaRPr>
          </a:p>
        </p:txBody>
      </p:sp>
      <p:sp>
        <p:nvSpPr>
          <p:cNvPr id="9" name="Прямоугольник 8"/>
          <p:cNvSpPr/>
          <p:nvPr/>
        </p:nvSpPr>
        <p:spPr>
          <a:xfrm>
            <a:off x="5868144" y="476672"/>
            <a:ext cx="3528392" cy="276999"/>
          </a:xfrm>
          <a:prstGeom prst="rect">
            <a:avLst/>
          </a:prstGeom>
        </p:spPr>
        <p:txBody>
          <a:bodyPr wrap="square">
            <a:spAutoFit/>
          </a:bodyPr>
          <a:lstStyle/>
          <a:p>
            <a:r>
              <a:rPr lang="ru-RU" sz="1200" b="1" dirty="0" smtClean="0">
                <a:solidFill>
                  <a:schemeClr val="bg1"/>
                </a:solidFill>
              </a:rPr>
              <a:t>«Депо имени Ильича. Строят бронепоезд»</a:t>
            </a:r>
            <a:endParaRPr lang="ru-RU" sz="12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768499" y="-542365"/>
            <a:ext cx="10680999" cy="7942730"/>
          </a:xfrm>
          <a:prstGeom prst="rect">
            <a:avLst/>
          </a:prstGeom>
          <a:noFill/>
          <a:ln w="9525">
            <a:noFill/>
            <a:miter lim="800000"/>
            <a:headEnd/>
            <a:tailEnd/>
          </a:ln>
        </p:spPr>
      </p:pic>
      <p:sp>
        <p:nvSpPr>
          <p:cNvPr id="4" name="Текст 3"/>
          <p:cNvSpPr>
            <a:spLocks noGrp="1"/>
          </p:cNvSpPr>
          <p:nvPr>
            <p:ph type="body" sz="half" idx="2"/>
          </p:nvPr>
        </p:nvSpPr>
        <p:spPr>
          <a:xfrm>
            <a:off x="395536" y="3933056"/>
            <a:ext cx="9289032" cy="3456384"/>
          </a:xfrm>
        </p:spPr>
        <p:txBody>
          <a:bodyPr>
            <a:normAutofit fontScale="77500" lnSpcReduction="20000"/>
          </a:bodyPr>
          <a:lstStyle/>
          <a:p>
            <a:r>
              <a:rPr lang="ru-RU" b="1" dirty="0" smtClean="0"/>
              <a:t> «Так начиналась война…»</a:t>
            </a:r>
            <a:endParaRPr lang="ru-RU" dirty="0" smtClean="0"/>
          </a:p>
          <a:p>
            <a:r>
              <a:rPr lang="ru-RU" dirty="0" smtClean="0"/>
              <a:t> Каждый прожитый год отодвигает вглубь веков героическую эпопею Великой Отечественной войны. За прошедшие 75 лет сгладились траншеи на полях былых сражений, но не ослабла память о великом подвиге нашего народа… Еще никто не знал, что принесет с собой завтрашний рассвет…</a:t>
            </a:r>
          </a:p>
          <a:p>
            <a:r>
              <a:rPr lang="ru-RU" dirty="0" smtClean="0"/>
              <a:t>Стоял знойный день 21 июня 1941 года, то самое преддверие трагического воскресенья, к которому из грядущих десятилетий люди часто будут обращать вопрошающие взоры. Сегодня советский посол в Берлине должен довести до сведения имперского министра иностранных дел Германии фон Риббентропа заявление Советского правительства с требованием объяснить, чем вызвана концентрация германских войск вдоль границ Советского Союза. Сегодня, 21 июнь</a:t>
            </a:r>
          </a:p>
          <a:p>
            <a:r>
              <a:rPr lang="ru-RU" dirty="0" smtClean="0"/>
              <a:t>1941 года - грозный порог, за которым - кромешная неизвестность.</a:t>
            </a:r>
          </a:p>
          <a:p>
            <a:r>
              <a:rPr lang="ru-RU" dirty="0" smtClean="0"/>
              <a:t>	</a:t>
            </a:r>
          </a:p>
          <a:p>
            <a:pPr algn="ctr"/>
            <a:r>
              <a:rPr lang="ru-RU" dirty="0" smtClean="0"/>
              <a:t>В 41-м памятном году</a:t>
            </a:r>
          </a:p>
          <a:p>
            <a:pPr algn="ctr"/>
            <a:r>
              <a:rPr lang="ru-RU" dirty="0" smtClean="0"/>
              <a:t>Из гнезда фашистского Берлина</a:t>
            </a:r>
          </a:p>
          <a:p>
            <a:pPr algn="ctr"/>
            <a:r>
              <a:rPr lang="ru-RU" dirty="0" smtClean="0"/>
              <a:t>Всей земле, всем людям на беду</a:t>
            </a:r>
          </a:p>
          <a:p>
            <a:pPr algn="ctr"/>
            <a:r>
              <a:rPr lang="ru-RU" dirty="0" smtClean="0"/>
              <a:t>Ринулась фашистская лавина.</a:t>
            </a:r>
          </a:p>
          <a:p>
            <a:pPr algn="ctr"/>
            <a:r>
              <a:rPr lang="ru-RU" dirty="0" smtClean="0"/>
              <a:t> </a:t>
            </a:r>
          </a:p>
          <a:p>
            <a:pPr algn="ctr"/>
            <a:r>
              <a:rPr lang="ru-RU" dirty="0" smtClean="0"/>
              <a:t>И все, что для нас было близко и свято,</a:t>
            </a:r>
          </a:p>
          <a:p>
            <a:pPr algn="ctr"/>
            <a:r>
              <a:rPr lang="ru-RU" dirty="0" smtClean="0"/>
              <a:t>Что нас поднимало раздольной волной -</a:t>
            </a:r>
          </a:p>
          <a:p>
            <a:pPr algn="ctr"/>
            <a:r>
              <a:rPr lang="ru-RU" dirty="0" smtClean="0"/>
              <a:t>Все было раздавлено, скомкано, смято</a:t>
            </a:r>
          </a:p>
          <a:p>
            <a:pPr algn="ctr"/>
            <a:r>
              <a:rPr lang="ru-RU" dirty="0" smtClean="0"/>
              <a:t>Внезапно нахлынувшим горем -</a:t>
            </a:r>
          </a:p>
          <a:p>
            <a:pPr algn="ctr"/>
            <a:r>
              <a:rPr lang="ru-RU" dirty="0" smtClean="0"/>
              <a:t>В О Й Н О Й.</a:t>
            </a:r>
          </a:p>
          <a:p>
            <a:r>
              <a:rPr lang="ru-RU" dirty="0" smtClean="0"/>
              <a:t> </a:t>
            </a:r>
          </a:p>
          <a:p>
            <a:r>
              <a:rPr lang="ru-RU" dirty="0" smtClean="0"/>
              <a:t>              </a:t>
            </a:r>
            <a:endParaRPr lang="ru-RU" dirty="0"/>
          </a:p>
        </p:txBody>
      </p:sp>
      <p:pic>
        <p:nvPicPr>
          <p:cNvPr id="6" name="Рисунок 5" descr="C:\Users\123\Downloads\6_1717463.jpg"/>
          <p:cNvPicPr>
            <a:picLocks noGrp="1"/>
          </p:cNvPicPr>
          <p:nvPr>
            <p:ph type="pic" idx="1"/>
          </p:nvPr>
        </p:nvPicPr>
        <p:blipFill>
          <a:blip r:embed="rId4" cstate="print"/>
          <a:srcRect t="25000" b="25000"/>
          <a:stretch>
            <a:fillRect/>
          </a:stretch>
        </p:blipFill>
        <p:spPr bwMode="auto">
          <a:xfrm>
            <a:off x="4788024" y="-459432"/>
            <a:ext cx="4896296" cy="4104456"/>
          </a:xfrm>
          <a:prstGeom prst="rect">
            <a:avLst/>
          </a:prstGeom>
          <a:noFill/>
          <a:ln w="9525">
            <a:noFill/>
            <a:miter lim="800000"/>
            <a:headEnd/>
            <a:tailEnd/>
          </a:ln>
        </p:spPr>
      </p:pic>
      <p:pic>
        <p:nvPicPr>
          <p:cNvPr id="7" name="Рисунок 6" descr="https://sun9-13.userapi.com/c624324/v624324051/370b2/BEBL9EVmTIQ.jpg"/>
          <p:cNvPicPr/>
          <p:nvPr/>
        </p:nvPicPr>
        <p:blipFill>
          <a:blip r:embed="rId5" cstate="print"/>
          <a:srcRect/>
          <a:stretch>
            <a:fillRect/>
          </a:stretch>
        </p:blipFill>
        <p:spPr bwMode="auto">
          <a:xfrm>
            <a:off x="395536" y="260648"/>
            <a:ext cx="4211960" cy="367240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Текст 3"/>
          <p:cNvSpPr>
            <a:spLocks noGrp="1"/>
          </p:cNvSpPr>
          <p:nvPr>
            <p:ph type="body" sz="half" idx="2"/>
          </p:nvPr>
        </p:nvSpPr>
        <p:spPr>
          <a:xfrm>
            <a:off x="6084168" y="5805264"/>
            <a:ext cx="2016224" cy="366936"/>
          </a:xfrm>
        </p:spPr>
        <p:txBody>
          <a:bodyPr>
            <a:normAutofit/>
          </a:bodyPr>
          <a:lstStyle/>
          <a:p>
            <a:r>
              <a:rPr lang="ru-RU" sz="1200" b="1" dirty="0" smtClean="0">
                <a:solidFill>
                  <a:schemeClr val="bg1"/>
                </a:solidFill>
              </a:rPr>
              <a:t>Киев </a:t>
            </a:r>
            <a:r>
              <a:rPr lang="ru-RU" sz="1200" b="1" dirty="0" err="1" smtClean="0">
                <a:solidFill>
                  <a:schemeClr val="bg1"/>
                </a:solidFill>
              </a:rPr>
              <a:t>Крещатик</a:t>
            </a:r>
            <a:r>
              <a:rPr lang="ru-RU" sz="1200" b="1" dirty="0" smtClean="0">
                <a:solidFill>
                  <a:schemeClr val="bg1"/>
                </a:solidFill>
              </a:rPr>
              <a:t> 1941г</a:t>
            </a:r>
            <a:endParaRPr lang="ru-RU" sz="1200" b="1" dirty="0">
              <a:solidFill>
                <a:schemeClr val="bg1"/>
              </a:solidFill>
            </a:endParaRPr>
          </a:p>
        </p:txBody>
      </p:sp>
      <p:pic>
        <p:nvPicPr>
          <p:cNvPr id="6" name="Рисунок 5" descr="C:\Users\123\Downloads\4_1717461.jpg"/>
          <p:cNvPicPr>
            <a:picLocks noGrp="1"/>
          </p:cNvPicPr>
          <p:nvPr>
            <p:ph type="pic" idx="1"/>
          </p:nvPr>
        </p:nvPicPr>
        <p:blipFill>
          <a:blip r:embed="rId3" cstate="print"/>
          <a:srcRect l="7056" r="7056"/>
          <a:stretch>
            <a:fillRect/>
          </a:stretch>
        </p:blipFill>
        <p:spPr bwMode="auto">
          <a:xfrm>
            <a:off x="5364088" y="908720"/>
            <a:ext cx="3635896" cy="4104456"/>
          </a:xfrm>
          <a:prstGeom prst="rect">
            <a:avLst/>
          </a:prstGeom>
          <a:noFill/>
          <a:ln w="9525">
            <a:noFill/>
            <a:miter lim="800000"/>
            <a:headEnd/>
            <a:tailEnd/>
          </a:ln>
        </p:spPr>
      </p:pic>
      <p:sp>
        <p:nvSpPr>
          <p:cNvPr id="205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052" name="Rectangle 4"/>
          <p:cNvSpPr>
            <a:spLocks noChangeArrowheads="1"/>
          </p:cNvSpPr>
          <p:nvPr/>
        </p:nvSpPr>
        <p:spPr bwMode="auto">
          <a:xfrm>
            <a:off x="5508104" y="271337"/>
            <a:ext cx="3384376" cy="4933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12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«В Ленинград пришла</a:t>
            </a: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12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война». Обстрел улицы      Достоевского. 1941 г</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179512" y="76470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Прямоугольник 12"/>
          <p:cNvSpPr/>
          <p:nvPr/>
        </p:nvSpPr>
        <p:spPr>
          <a:xfrm>
            <a:off x="1475657" y="404664"/>
            <a:ext cx="2160239" cy="276999"/>
          </a:xfrm>
          <a:prstGeom prst="rect">
            <a:avLst/>
          </a:prstGeom>
        </p:spPr>
        <p:txBody>
          <a:bodyPr wrap="square">
            <a:spAutoFit/>
          </a:bodyPr>
          <a:lstStyle/>
          <a:p>
            <a:r>
              <a:rPr lang="ru-RU" sz="1200" b="1" dirty="0" smtClean="0">
                <a:solidFill>
                  <a:schemeClr val="bg1"/>
                </a:solidFill>
              </a:rPr>
              <a:t>Оборона Москвы, Июнь 1941</a:t>
            </a:r>
            <a:endParaRPr lang="ru-RU" sz="1200" b="1" dirty="0">
              <a:solidFill>
                <a:schemeClr val="bg1"/>
              </a:solidFill>
            </a:endParaRPr>
          </a:p>
        </p:txBody>
      </p:sp>
      <p:pic>
        <p:nvPicPr>
          <p:cNvPr id="2059" name="Picture 11" descr="http://bm.img.com.ua/berlin/storage/news/orig/5/be/ffcc1cd1dca452187450e0b8cfb52be5.jpg"/>
          <p:cNvPicPr>
            <a:picLocks noChangeAspect="1" noChangeArrowheads="1"/>
          </p:cNvPicPr>
          <p:nvPr/>
        </p:nvPicPr>
        <p:blipFill>
          <a:blip r:embed="rId4" cstate="print"/>
          <a:srcRect/>
          <a:stretch>
            <a:fillRect/>
          </a:stretch>
        </p:blipFill>
        <p:spPr bwMode="auto">
          <a:xfrm>
            <a:off x="1835696" y="3501008"/>
            <a:ext cx="4032448" cy="2827755"/>
          </a:xfrm>
          <a:prstGeom prst="rect">
            <a:avLst/>
          </a:prstGeom>
          <a:noFill/>
        </p:spPr>
      </p:pic>
      <p:pic>
        <p:nvPicPr>
          <p:cNvPr id="2061" name="Picture 13" descr="https://phototass3.cdnvideo.ru/width/1020_b9261fa1/tass/m2/uploads/i/20150429/4000233.jpg"/>
          <p:cNvPicPr>
            <a:picLocks noChangeAspect="1" noChangeArrowheads="1"/>
          </p:cNvPicPr>
          <p:nvPr/>
        </p:nvPicPr>
        <p:blipFill>
          <a:blip r:embed="rId5" cstate="print"/>
          <a:srcRect/>
          <a:stretch>
            <a:fillRect/>
          </a:stretch>
        </p:blipFill>
        <p:spPr bwMode="auto">
          <a:xfrm>
            <a:off x="755576" y="980728"/>
            <a:ext cx="4536504" cy="273630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767080" y="-361950"/>
            <a:ext cx="10678160" cy="7581900"/>
          </a:xfrm>
          <a:prstGeom prst="rect">
            <a:avLst/>
          </a:prstGeom>
          <a:noFill/>
          <a:ln w="9525">
            <a:noFill/>
            <a:miter lim="800000"/>
            <a:headEnd/>
            <a:tailEnd/>
          </a:ln>
        </p:spPr>
      </p:pic>
      <p:sp>
        <p:nvSpPr>
          <p:cNvPr id="19457" name="Rectangle 1"/>
          <p:cNvSpPr>
            <a:spLocks noGrp="1" noChangeArrowheads="1"/>
          </p:cNvSpPr>
          <p:nvPr>
            <p:ph type="body" sz="half" idx="2"/>
          </p:nvPr>
        </p:nvSpPr>
        <p:spPr bwMode="auto">
          <a:xfrm>
            <a:off x="0" y="3659385"/>
            <a:ext cx="9972600"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Пограничники спали спокойным, мирным сном, когда над Бугом прогремел первый залп фашистской артиллерии. Только бойцы дозоров, которые залегли в кустах у реки, да ночные часовые увидели яркую вспышку на еще темном западном краю неба и услышали странный нарастающий свист. В следующий миг грохот сотен рвущихся снарядов и мин потряс землю.</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Страшное это было пробуждение. Бойцы и командиры, заснувшие накануне в предвкушении завтрашнего воскресного дня отдыха, внезапно проснулись среди огня и смерти, и многие погибли впервые же секунды, еще не успев прийти в себя и сообразить, что происходит вокруг.</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Мирно страна проснулась в этот июньский день</a:t>
            </a:r>
          </a:p>
          <a:p>
            <a:pPr marL="0" marR="0" lvl="0" indent="0" algn="ctr" defTabSz="914400" rtl="0" eaLnBrk="0" fontAlgn="base" latinLnBrk="0" hangingPunct="0">
              <a:lnSpc>
                <a:spcPct val="100000"/>
              </a:lnSpc>
              <a:spcBef>
                <a:spcPct val="0"/>
              </a:spcBef>
              <a:spcAft>
                <a:spcPct val="0"/>
              </a:spcAft>
              <a:buClrTx/>
              <a:buSzTx/>
              <a:buFontTx/>
              <a:buNone/>
              <a:tabLst/>
            </a:pPr>
            <a:r>
              <a:rPr lang="ru-RU" sz="1200" dirty="0" smtClean="0">
                <a:latin typeface="Times New Roman" pitchFamily="18" charset="0"/>
                <a:ea typeface="Calibri" pitchFamily="34" charset="0"/>
                <a:cs typeface="Times New Roman" pitchFamily="18"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Только что развернулась в скверах её сирень.</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Радуясь солнцу и миру. Утро встречала Москва.</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Вдруг разнеслись по эфиру памятные слова</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Голос уверенно </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строгий сразу узнала страна.</a:t>
            </a:r>
            <a:endParaRPr lang="ru-RU" sz="1200" dirty="0" smtClean="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Утром у нас на пороге заполыхала война.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Год за годом заря над землёю вставала,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Поднималась Россия, забыв о былом,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 любовью мальчишек своих баловала,</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 могла, согревала на сердце своем</a:t>
            </a:r>
            <a:r>
              <a:rPr kumimoji="0" lang="ru-RU"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Только вдруг 41-й ударил огнем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Подпоясал мальчишек солдатским ремнём.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Рисунок 6" descr="https://s9.stc.all.kpcdn.net/share/i/12/9764855/inx960x640.jpg"/>
          <p:cNvPicPr>
            <a:picLocks noGrp="1"/>
          </p:cNvPicPr>
          <p:nvPr>
            <p:ph type="pic" idx="1"/>
          </p:nvPr>
        </p:nvPicPr>
        <p:blipFill>
          <a:blip r:embed="rId4" cstate="print"/>
          <a:srcRect t="14214" b="14214"/>
          <a:stretch>
            <a:fillRect/>
          </a:stretch>
        </p:blipFill>
        <p:spPr bwMode="auto">
          <a:xfrm>
            <a:off x="971600" y="-243408"/>
            <a:ext cx="8712968" cy="3744913"/>
          </a:xfrm>
          <a:prstGeom prst="rect">
            <a:avLst/>
          </a:prstGeom>
          <a:noFill/>
          <a:ln w="9525">
            <a:noFill/>
            <a:miter lim="800000"/>
            <a:headEnd/>
            <a:tailEnd/>
          </a:ln>
        </p:spPr>
      </p:pic>
      <p:sp>
        <p:nvSpPr>
          <p:cNvPr id="194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Calibri" pitchFamily="34" charset="0"/>
                <a:cs typeface="Times New Roman" pitchFamily="18" charset="0"/>
              </a:rPr>
              <a:t>Застава за несколько часов до войны.</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108520" y="-531440"/>
            <a:ext cx="10678795" cy="7581900"/>
          </a:xfrm>
          <a:prstGeom prst="rect">
            <a:avLst/>
          </a:prstGeom>
          <a:noFill/>
          <a:ln w="9525">
            <a:noFill/>
            <a:miter lim="800000"/>
            <a:headEnd/>
            <a:tailEnd/>
          </a:ln>
        </p:spPr>
      </p:pic>
      <p:sp>
        <p:nvSpPr>
          <p:cNvPr id="3" name="Рисунок 2"/>
          <p:cNvSpPr>
            <a:spLocks noGrp="1"/>
          </p:cNvSpPr>
          <p:nvPr>
            <p:ph type="pic" idx="1"/>
          </p:nvPr>
        </p:nvSpPr>
        <p:spPr>
          <a:xfrm>
            <a:off x="4139952" y="404664"/>
            <a:ext cx="5486400" cy="2880320"/>
          </a:xfrm>
        </p:spPr>
      </p:sp>
      <p:sp>
        <p:nvSpPr>
          <p:cNvPr id="4" name="Текст 3"/>
          <p:cNvSpPr>
            <a:spLocks noGrp="1"/>
          </p:cNvSpPr>
          <p:nvPr>
            <p:ph type="body" sz="half" idx="2"/>
          </p:nvPr>
        </p:nvSpPr>
        <p:spPr>
          <a:xfrm>
            <a:off x="1259632" y="3573016"/>
            <a:ext cx="9361040" cy="3456384"/>
          </a:xfrm>
        </p:spPr>
        <p:txBody>
          <a:bodyPr>
            <a:noAutofit/>
          </a:bodyPr>
          <a:lstStyle/>
          <a:p>
            <a:r>
              <a:rPr lang="ru-RU" sz="1200" dirty="0" smtClean="0"/>
              <a:t>Войска Красной Армии были застигнуты врасплох. Лишь утром 22 июня командиры советских частей получили приказ о приведении войск в боевую готовность. Но приказ этот пришел уже тогда, когда немецкая авиация бомбила советскую территорию. Советские самолеты не успевали подниматься в воздух. Немецкая авиация уничтожала их прямо на аэродромах Гитлер выбрал для продвижения своих войск три основных направления: на Москву, Киев и Ленинград. Он предполагал за короткий срок дойти до Волги. Всего против Советского Союза гитлеровское командование направило 190 дивизий, насчитывавших 5.5 миллиона солдат и офицеров. Им противостояли 2.9 миллиона советских солдат и офицеров.</a:t>
            </a:r>
          </a:p>
          <a:p>
            <a:r>
              <a:rPr lang="ru-RU" sz="1200" dirty="0" smtClean="0"/>
              <a:t>               Одними из первых встретили фашистскую армию бойцы Брестской крепости. В крепости находились всего 3.5 тысячи солдат. Но они с невероятной отвагой и мужеством защищали крепость от </a:t>
            </a:r>
            <a:r>
              <a:rPr lang="ru-RU" sz="1200" dirty="0" err="1" smtClean="0"/>
              <a:t>неприятеля.Фашисты</a:t>
            </a:r>
            <a:r>
              <a:rPr lang="ru-RU" sz="1200" dirty="0" smtClean="0"/>
              <a:t> были поражены. На других фронтах их войска продвинулись далеко вперед в глубь Советской страны. Здесь же небольшой гарнизон Брестской крепости сдерживал натиск целой немецкой дивизии, вооруженной танками, самолетами и артиллеристскими орудиями. Не раз, не второй и не сотый</a:t>
            </a:r>
          </a:p>
          <a:p>
            <a:pPr algn="ctr"/>
            <a:r>
              <a:rPr lang="ru-RU" sz="1200" dirty="0" smtClean="0"/>
              <a:t>От крепости немец отбит.</a:t>
            </a:r>
          </a:p>
          <a:p>
            <a:pPr algn="ctr"/>
            <a:r>
              <a:rPr lang="ru-RU" sz="1200" dirty="0" smtClean="0"/>
              <a:t>Уже как пчелиные соты</a:t>
            </a:r>
          </a:p>
          <a:p>
            <a:pPr algn="ctr"/>
            <a:r>
              <a:rPr lang="ru-RU" sz="1200" dirty="0" smtClean="0"/>
              <a:t>Все стены, а крепость – стоит.</a:t>
            </a:r>
          </a:p>
          <a:p>
            <a:pPr algn="ctr"/>
            <a:r>
              <a:rPr lang="ru-RU" sz="1200" dirty="0" smtClean="0"/>
              <a:t>Ну, кто там, ну, кто там остался?</a:t>
            </a:r>
          </a:p>
          <a:p>
            <a:pPr algn="ctr"/>
            <a:r>
              <a:rPr lang="ru-RU" sz="1200" dirty="0" smtClean="0"/>
              <a:t>Форты разбомбили дотла.</a:t>
            </a:r>
          </a:p>
          <a:p>
            <a:pPr algn="ctr"/>
            <a:r>
              <a:rPr lang="ru-RU" sz="1200" dirty="0" smtClean="0"/>
              <a:t>И доты… А стяг не шатался,</a:t>
            </a:r>
          </a:p>
          <a:p>
            <a:pPr algn="ctr"/>
            <a:r>
              <a:rPr lang="ru-RU" sz="1200" dirty="0" smtClean="0"/>
              <a:t>А стяг не окутала мгла! </a:t>
            </a:r>
          </a:p>
          <a:p>
            <a:pPr algn="ctr"/>
            <a:r>
              <a:rPr lang="ru-RU" sz="1200" dirty="0" smtClean="0"/>
              <a:t>*</a:t>
            </a:r>
          </a:p>
          <a:p>
            <a:pPr algn="ctr"/>
            <a:r>
              <a:rPr lang="ru-RU" sz="1200" dirty="0" smtClean="0"/>
              <a:t> .                        </a:t>
            </a:r>
          </a:p>
          <a:p>
            <a:endParaRPr lang="ru-RU" sz="1200" dirty="0"/>
          </a:p>
        </p:txBody>
      </p:sp>
      <p:pic>
        <p:nvPicPr>
          <p:cNvPr id="6" name="Рисунок 5" descr="https://s15.stc.all.kpcdn.net/share/i/4/1131986/inx960x640.jpg"/>
          <p:cNvPicPr/>
          <p:nvPr/>
        </p:nvPicPr>
        <p:blipFill>
          <a:blip r:embed="rId4" cstate="print"/>
          <a:srcRect/>
          <a:stretch>
            <a:fillRect/>
          </a:stretch>
        </p:blipFill>
        <p:spPr bwMode="auto">
          <a:xfrm>
            <a:off x="4716016" y="-459432"/>
            <a:ext cx="5616624" cy="3960440"/>
          </a:xfrm>
          <a:prstGeom prst="rect">
            <a:avLst/>
          </a:prstGeom>
          <a:noFill/>
          <a:ln w="9525">
            <a:noFill/>
            <a:miter lim="800000"/>
            <a:headEnd/>
            <a:tailEnd/>
          </a:ln>
        </p:spPr>
      </p:pic>
      <p:pic>
        <p:nvPicPr>
          <p:cNvPr id="7" name="Рисунок 6" descr="C:\Users\123\Downloads\19_1717476.jpg"/>
          <p:cNvPicPr/>
          <p:nvPr/>
        </p:nvPicPr>
        <p:blipFill>
          <a:blip r:embed="rId5" cstate="print"/>
          <a:srcRect/>
          <a:stretch>
            <a:fillRect/>
          </a:stretch>
        </p:blipFill>
        <p:spPr bwMode="auto">
          <a:xfrm>
            <a:off x="827584" y="548680"/>
            <a:ext cx="3816424" cy="2808312"/>
          </a:xfrm>
          <a:prstGeom prst="rect">
            <a:avLst/>
          </a:prstGeom>
          <a:noFill/>
          <a:ln w="9525">
            <a:noFill/>
            <a:miter lim="800000"/>
            <a:headEnd/>
            <a:tailEnd/>
          </a:ln>
        </p:spPr>
      </p:pic>
      <p:sp>
        <p:nvSpPr>
          <p:cNvPr id="20482" name="Rectangle 2"/>
          <p:cNvSpPr>
            <a:spLocks noChangeArrowheads="1"/>
          </p:cNvSpPr>
          <p:nvPr/>
        </p:nvSpPr>
        <p:spPr bwMode="auto">
          <a:xfrm>
            <a:off x="1763688" y="-94566"/>
            <a:ext cx="22322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По гитлеровскому плану «Барбаросса» на уничтожение застав отводилось 30 минут</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83" name="Rectangle 3"/>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0" y="0"/>
            <a:ext cx="10678795" cy="7581900"/>
          </a:xfrm>
          <a:prstGeom prst="rect">
            <a:avLst/>
          </a:prstGeom>
          <a:noFill/>
          <a:ln w="9525">
            <a:noFill/>
            <a:miter lim="800000"/>
            <a:headEnd/>
            <a:tailEnd/>
          </a:ln>
        </p:spPr>
      </p:pic>
      <p:sp>
        <p:nvSpPr>
          <p:cNvPr id="4" name="Текст 3"/>
          <p:cNvSpPr>
            <a:spLocks noGrp="1"/>
          </p:cNvSpPr>
          <p:nvPr>
            <p:ph type="body" sz="half" idx="2"/>
          </p:nvPr>
        </p:nvSpPr>
        <p:spPr>
          <a:xfrm>
            <a:off x="1792288" y="4941168"/>
            <a:ext cx="8684368" cy="2520280"/>
          </a:xfrm>
        </p:spPr>
        <p:txBody>
          <a:bodyPr>
            <a:normAutofit fontScale="77500" lnSpcReduction="20000"/>
          </a:bodyPr>
          <a:lstStyle/>
          <a:p>
            <a:pPr algn="ctr"/>
            <a:r>
              <a:rPr lang="ru-RU" dirty="0" smtClean="0"/>
              <a:t>Целый месяц сопротивлялись защитники крепости. У них закончились запасы продовольствия и боеприпасов. Не хватало лекарств и бинтов для перевязки раненых. В крепости закончились запасы воды. Выйти из крепости за водой было невозможно. Все подступы к ней постоянно обстреливали вражеские орудия. Почти весь гарнизон Брестской крепости погиб, защищая маленький клочок родной земли. Последним  защитником крепости был майор Гаврилов. Несколько дней он сопротивлялся в одиночку, был тяжело ранен, потерял сознание. Фашисты подбирались всё ближе и ближе и, наконец, ворвались в крепость. Каково же было их удивление, что сопротивлялся им всего один человек! Пораженный мужеством  советского бойца гитлеровский генерал отдал честь майору Гаврилову и приказал сохранить ему  жизнь. За свой подвиг после войны майор Гаврилов получил звание Героя Советского Союза.</a:t>
            </a:r>
          </a:p>
          <a:p>
            <a:pPr algn="ctr"/>
            <a:r>
              <a:rPr lang="ru-RU" dirty="0" smtClean="0"/>
              <a:t>Убьет знаменосца осколком,</a:t>
            </a:r>
          </a:p>
          <a:p>
            <a:pPr algn="ctr"/>
            <a:r>
              <a:rPr lang="ru-RU" dirty="0" smtClean="0"/>
              <a:t>Но стяг поднимает другой.</a:t>
            </a:r>
          </a:p>
          <a:p>
            <a:pPr algn="ctr"/>
            <a:r>
              <a:rPr lang="ru-RU" dirty="0" smtClean="0"/>
              <a:t>Полотнище алого шелка</a:t>
            </a:r>
          </a:p>
          <a:p>
            <a:pPr algn="ctr"/>
            <a:r>
              <a:rPr lang="ru-RU" dirty="0" smtClean="0"/>
              <a:t>Пылает над Бугом-рекой.</a:t>
            </a:r>
          </a:p>
          <a:p>
            <a:pPr algn="ctr"/>
            <a:r>
              <a:rPr lang="ru-RU" dirty="0" smtClean="0"/>
              <a:t>Но кровью горячею рдели</a:t>
            </a:r>
          </a:p>
          <a:p>
            <a:pPr algn="ctr"/>
            <a:r>
              <a:rPr lang="ru-RU" dirty="0" smtClean="0"/>
              <a:t>Всё новые раны на нём.</a:t>
            </a:r>
          </a:p>
          <a:p>
            <a:pPr algn="ctr"/>
            <a:r>
              <a:rPr lang="ru-RU" dirty="0" smtClean="0"/>
              <a:t>Ряды знаменосцев редели</a:t>
            </a:r>
          </a:p>
          <a:p>
            <a:pPr algn="ctr"/>
            <a:r>
              <a:rPr lang="ru-RU" dirty="0" smtClean="0"/>
              <a:t>Под шквальным кинжальным огнём.</a:t>
            </a:r>
          </a:p>
          <a:p>
            <a:pPr algn="ctr"/>
            <a:endParaRPr lang="ru-RU" dirty="0"/>
          </a:p>
        </p:txBody>
      </p:sp>
      <p:pic>
        <p:nvPicPr>
          <p:cNvPr id="21506" name="Picture 2" descr="C:\Users\123\Downloads\2_1717459.jpg"/>
          <p:cNvPicPr>
            <a:picLocks noChangeAspect="1" noChangeArrowheads="1"/>
          </p:cNvPicPr>
          <p:nvPr/>
        </p:nvPicPr>
        <p:blipFill>
          <a:blip r:embed="rId4" cstate="print"/>
          <a:srcRect/>
          <a:stretch>
            <a:fillRect/>
          </a:stretch>
        </p:blipFill>
        <p:spPr bwMode="auto">
          <a:xfrm>
            <a:off x="5436096" y="188640"/>
            <a:ext cx="5039544" cy="4680520"/>
          </a:xfrm>
          <a:prstGeom prst="rect">
            <a:avLst/>
          </a:prstGeom>
          <a:noFill/>
        </p:spPr>
      </p:pic>
      <p:pic>
        <p:nvPicPr>
          <p:cNvPr id="21508" name="Picture 4" descr="https://sun9-3.userapi.com/c624324/v624324051/370bb/jZDhhfuLUMs.jpg"/>
          <p:cNvPicPr>
            <a:picLocks noChangeAspect="1" noChangeArrowheads="1"/>
          </p:cNvPicPr>
          <p:nvPr/>
        </p:nvPicPr>
        <p:blipFill>
          <a:blip r:embed="rId5" cstate="print"/>
          <a:srcRect t="35741"/>
          <a:stretch>
            <a:fillRect/>
          </a:stretch>
        </p:blipFill>
        <p:spPr bwMode="auto">
          <a:xfrm>
            <a:off x="1547664" y="692696"/>
            <a:ext cx="3744416" cy="4032448"/>
          </a:xfrm>
          <a:prstGeom prst="rect">
            <a:avLst/>
          </a:prstGeom>
          <a:noFill/>
        </p:spPr>
      </p:pic>
      <p:sp>
        <p:nvSpPr>
          <p:cNvPr id="9" name="Прямоугольник 8"/>
          <p:cNvSpPr/>
          <p:nvPr/>
        </p:nvSpPr>
        <p:spPr>
          <a:xfrm>
            <a:off x="1547664" y="332657"/>
            <a:ext cx="3744416" cy="276999"/>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Брестская крепость. Первый месяц войны.  </a:t>
            </a:r>
            <a:endParaRPr lang="ru-RU" sz="1200" b="1" dirty="0">
              <a:solidFill>
                <a:schemeClr val="bg1"/>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0" y="0"/>
            <a:ext cx="10678795" cy="7581900"/>
          </a:xfrm>
          <a:prstGeom prst="rect">
            <a:avLst/>
          </a:prstGeom>
          <a:noFill/>
          <a:ln w="9525">
            <a:noFill/>
            <a:miter lim="800000"/>
            <a:headEnd/>
            <a:tailEnd/>
          </a:ln>
        </p:spPr>
      </p:pic>
      <p:sp>
        <p:nvSpPr>
          <p:cNvPr id="4" name="Текст 3"/>
          <p:cNvSpPr>
            <a:spLocks noGrp="1"/>
          </p:cNvSpPr>
          <p:nvPr>
            <p:ph type="body" sz="half" idx="2"/>
          </p:nvPr>
        </p:nvSpPr>
        <p:spPr>
          <a:xfrm>
            <a:off x="1979712" y="5301208"/>
            <a:ext cx="8712968" cy="2160240"/>
          </a:xfrm>
        </p:spPr>
        <p:txBody>
          <a:bodyPr>
            <a:normAutofit lnSpcReduction="10000"/>
          </a:bodyPr>
          <a:lstStyle/>
          <a:p>
            <a:r>
              <a:rPr lang="ru-RU" dirty="0" smtClean="0"/>
              <a:t>Руководство страны начало предпринимать меры по организации контрудара по немецким войскам. Но  сделать это было очень тяжело. Потери боевой техники впервые дни войны были слишком велики. Красная армия продолжала  отступать. Казалось, что план Гитлера молниеносного захвата СССР сбывается.         </a:t>
            </a:r>
          </a:p>
          <a:p>
            <a:r>
              <a:rPr lang="ru-RU" dirty="0" smtClean="0"/>
              <a:t>     Но германское командование столкнулось с мужеством и героизмом советских солдат и офицеров. Несмотря на отступление, в боях с гитлеровцами советские бойцы проявляли невероятную отвагу, упорство и решимость выстоять в этой войне и не дать врагу захватить наше Отечество. Из выступления по радио председателя Государственного  Комитета Обороны И.В. Сталина 3 июля 1941 года: «В силу навязанной нам войны наша страна вступила в смертельную схватку со своим злейшим и коварным врагом – германским фашизмом. Наши войска героически  сражаются с врагом   вооруженным до зубов танками и авиацией. Вместе с Красной Армией на защиту  Родины поднимется  весь советский народ.</a:t>
            </a:r>
          </a:p>
          <a:p>
            <a:endParaRPr lang="ru-RU" dirty="0"/>
          </a:p>
        </p:txBody>
      </p:sp>
      <p:pic>
        <p:nvPicPr>
          <p:cNvPr id="6" name="Рисунок 5" descr="https://sun9-20.userapi.com/c624324/v624324051/370cd/GNRVbyNEHjo.jpg"/>
          <p:cNvPicPr>
            <a:picLocks noGrp="1"/>
          </p:cNvPicPr>
          <p:nvPr>
            <p:ph type="pic" idx="1"/>
          </p:nvPr>
        </p:nvPicPr>
        <p:blipFill>
          <a:blip r:embed="rId4" cstate="print"/>
          <a:srcRect t="3761" b="3761"/>
          <a:stretch>
            <a:fillRect/>
          </a:stretch>
        </p:blipFill>
        <p:spPr bwMode="auto">
          <a:xfrm>
            <a:off x="7092280" y="1052736"/>
            <a:ext cx="3456384" cy="4032448"/>
          </a:xfrm>
          <a:prstGeom prst="rect">
            <a:avLst/>
          </a:prstGeom>
          <a:noFill/>
          <a:ln w="9525">
            <a:noFill/>
            <a:miter lim="800000"/>
            <a:headEnd/>
            <a:tailEnd/>
          </a:ln>
        </p:spPr>
      </p:pic>
      <p:pic>
        <p:nvPicPr>
          <p:cNvPr id="7" name="Рисунок 6" descr="C:\Users\123\Downloads\20_1717477.jpg"/>
          <p:cNvPicPr/>
          <p:nvPr/>
        </p:nvPicPr>
        <p:blipFill>
          <a:blip r:embed="rId5" cstate="print"/>
          <a:srcRect/>
          <a:stretch>
            <a:fillRect/>
          </a:stretch>
        </p:blipFill>
        <p:spPr bwMode="auto">
          <a:xfrm>
            <a:off x="3635896" y="620688"/>
            <a:ext cx="3384376" cy="4176464"/>
          </a:xfrm>
          <a:prstGeom prst="rect">
            <a:avLst/>
          </a:prstGeom>
          <a:noFill/>
          <a:ln w="9525">
            <a:noFill/>
            <a:miter lim="800000"/>
            <a:headEnd/>
            <a:tailEnd/>
          </a:ln>
        </p:spPr>
      </p:pic>
      <p:pic>
        <p:nvPicPr>
          <p:cNvPr id="8" name="Рисунок 7" descr="C:\Users\123\Desktop\12_1717469.jpg"/>
          <p:cNvPicPr/>
          <p:nvPr/>
        </p:nvPicPr>
        <p:blipFill>
          <a:blip r:embed="rId6" cstate="print"/>
          <a:srcRect/>
          <a:stretch>
            <a:fillRect/>
          </a:stretch>
        </p:blipFill>
        <p:spPr bwMode="auto">
          <a:xfrm>
            <a:off x="323528" y="1052736"/>
            <a:ext cx="3193425" cy="3096344"/>
          </a:xfrm>
          <a:prstGeom prst="rect">
            <a:avLst/>
          </a:prstGeom>
          <a:noFill/>
          <a:ln w="9525">
            <a:noFill/>
            <a:miter lim="800000"/>
            <a:headEnd/>
            <a:tailEnd/>
          </a:ln>
        </p:spPr>
      </p:pic>
      <p:sp>
        <p:nvSpPr>
          <p:cNvPr id="9" name="Прямоугольник 8"/>
          <p:cNvSpPr/>
          <p:nvPr/>
        </p:nvSpPr>
        <p:spPr>
          <a:xfrm>
            <a:off x="1331641" y="476673"/>
            <a:ext cx="2376264" cy="276999"/>
          </a:xfrm>
          <a:prstGeom prst="rect">
            <a:avLst/>
          </a:prstGeom>
        </p:spPr>
        <p:txBody>
          <a:bodyPr wrap="square">
            <a:spAutoFit/>
          </a:bodyPr>
          <a:lstStyle/>
          <a:p>
            <a:r>
              <a:rPr lang="ru-RU" sz="1200" b="1" dirty="0" smtClean="0">
                <a:solidFill>
                  <a:schemeClr val="bg1"/>
                </a:solidFill>
              </a:rPr>
              <a:t>Зенитчики на крыше здания</a:t>
            </a:r>
            <a:endParaRPr lang="ru-RU" sz="1200" dirty="0">
              <a:solidFill>
                <a:schemeClr val="bg1"/>
              </a:solidFill>
            </a:endParaRPr>
          </a:p>
        </p:txBody>
      </p:sp>
      <p:sp>
        <p:nvSpPr>
          <p:cNvPr id="10" name="Прямоугольник 9"/>
          <p:cNvSpPr/>
          <p:nvPr/>
        </p:nvSpPr>
        <p:spPr>
          <a:xfrm>
            <a:off x="3707904" y="188640"/>
            <a:ext cx="2796355" cy="276999"/>
          </a:xfrm>
          <a:prstGeom prst="rect">
            <a:avLst/>
          </a:prstGeom>
        </p:spPr>
        <p:txBody>
          <a:bodyPr wrap="square">
            <a:spAutoFit/>
          </a:bodyPr>
          <a:lstStyle/>
          <a:p>
            <a:r>
              <a:rPr lang="ru-RU" sz="1200" b="1" dirty="0" smtClean="0">
                <a:solidFill>
                  <a:schemeClr val="bg1"/>
                </a:solidFill>
              </a:rPr>
              <a:t>Девушки замаскировывают самолет</a:t>
            </a:r>
            <a:endParaRPr lang="ru-RU" sz="1200" dirty="0">
              <a:solidFill>
                <a:schemeClr val="bg1"/>
              </a:solidFill>
            </a:endParaRPr>
          </a:p>
        </p:txBody>
      </p:sp>
      <p:sp>
        <p:nvSpPr>
          <p:cNvPr id="256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560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5606" name="Rectangle 6"/>
          <p:cNvSpPr>
            <a:spLocks noChangeArrowheads="1"/>
          </p:cNvSpPr>
          <p:nvPr/>
        </p:nvSpPr>
        <p:spPr bwMode="auto">
          <a:xfrm>
            <a:off x="7308304" y="547300"/>
            <a:ext cx="2448272"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 Воины народного</a:t>
            </a:r>
            <a:r>
              <a:rPr kumimoji="0" lang="ru-RU" sz="1200" b="1" i="0" u="none" strike="noStrike" cap="none" normalizeH="0" dirty="0" smtClean="0">
                <a:ln>
                  <a:noFill/>
                </a:ln>
                <a:solidFill>
                  <a:srgbClr val="FFFFFF"/>
                </a:solidFill>
                <a:effectLst/>
                <a:latin typeface="Times New Roman" pitchFamily="18" charset="0"/>
                <a:ea typeface="Calibri" pitchFamily="34" charset="0"/>
                <a:cs typeface="Times New Roman" pitchFamily="18" charset="0"/>
              </a:rPr>
              <a:t> </a:t>
            </a:r>
            <a:r>
              <a:rPr kumimoji="0" lang="ru-RU" sz="1200" b="1" i="0" u="none"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ополчения</a:t>
            </a: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avatars.mds.yandex.net/get-pdb/1823871/0737501b-aeec-4218-8638-71b0c51c10c6/s1200"/>
          <p:cNvPicPr/>
          <p:nvPr/>
        </p:nvPicPr>
        <p:blipFill>
          <a:blip r:embed="rId3" cstate="print"/>
          <a:srcRect/>
          <a:stretch>
            <a:fillRect/>
          </a:stretch>
        </p:blipFill>
        <p:spPr bwMode="auto">
          <a:xfrm>
            <a:off x="0" y="0"/>
            <a:ext cx="10678795" cy="7581900"/>
          </a:xfrm>
          <a:prstGeom prst="rect">
            <a:avLst/>
          </a:prstGeom>
          <a:noFill/>
          <a:ln w="9525">
            <a:noFill/>
            <a:miter lim="800000"/>
            <a:headEnd/>
            <a:tailEnd/>
          </a:ln>
        </p:spPr>
      </p:pic>
      <p:sp>
        <p:nvSpPr>
          <p:cNvPr id="4" name="Текст 3"/>
          <p:cNvSpPr>
            <a:spLocks noGrp="1"/>
          </p:cNvSpPr>
          <p:nvPr>
            <p:ph type="body" sz="half" idx="2"/>
          </p:nvPr>
        </p:nvSpPr>
        <p:spPr>
          <a:xfrm>
            <a:off x="2339752" y="5805264"/>
            <a:ext cx="8280920" cy="1800200"/>
          </a:xfrm>
        </p:spPr>
        <p:txBody>
          <a:bodyPr>
            <a:normAutofit fontScale="92500" lnSpcReduction="10000"/>
          </a:bodyPr>
          <a:lstStyle/>
          <a:p>
            <a:r>
              <a:rPr lang="ru-RU" dirty="0" smtClean="0"/>
              <a:t>Натолкнувшись на ожесточенное сопротивление Красной армии, Фашисты потеряли за первые пять недель войны свыше 190 тысяч солдат и офицеров, половину танков и почти четвертую часть самолётов. «Наши  войска, - с тревогой говорил один из немецких генералов, - Очень скоро узнали, что значит сражаться  против русских». Но ситуация на советско-германском фронте обострялась с каждым днём.  Группа армий «Север» в конце июня прорвала линию обороны Северо-Западного фронта, захватила.  Прибалтику и вышла к Ладожскому озеру, отрезав тем самым Ленинград с суши. Назначенному новому командующему Ленинградским фронтом генералу Жукову удалось ценой невероятных усилий  отбросить врага от ближайших окраин второй столицы России. Началась 900-дневная блокада  великого города, унесшая жизни около миллиона ленинградцев.</a:t>
            </a:r>
          </a:p>
          <a:p>
            <a:r>
              <a:rPr lang="ru-RU" dirty="0" smtClean="0"/>
              <a:t>                            </a:t>
            </a:r>
          </a:p>
          <a:p>
            <a:endParaRPr lang="ru-RU" dirty="0"/>
          </a:p>
        </p:txBody>
      </p:sp>
      <p:pic>
        <p:nvPicPr>
          <p:cNvPr id="24580" name="Picture 4" descr="http://dosaaf52region.ru/wp-content/uploads/2018/01/36473566.jpg"/>
          <p:cNvPicPr>
            <a:picLocks noChangeAspect="1" noChangeArrowheads="1"/>
          </p:cNvPicPr>
          <p:nvPr/>
        </p:nvPicPr>
        <p:blipFill>
          <a:blip r:embed="rId4" cstate="print"/>
          <a:srcRect/>
          <a:stretch>
            <a:fillRect/>
          </a:stretch>
        </p:blipFill>
        <p:spPr bwMode="auto">
          <a:xfrm>
            <a:off x="2123728" y="274365"/>
            <a:ext cx="8280548" cy="5400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https://avatars.mds.yandex.net/get-pdb/1823871/0737501b-aeec-4218-8638-71b0c51c10c6/s1200"/>
          <p:cNvPicPr/>
          <p:nvPr/>
        </p:nvPicPr>
        <p:blipFill>
          <a:blip r:embed="rId3" cstate="print"/>
          <a:srcRect/>
          <a:stretch>
            <a:fillRect/>
          </a:stretch>
        </p:blipFill>
        <p:spPr bwMode="auto">
          <a:xfrm>
            <a:off x="-252536" y="0"/>
            <a:ext cx="10678795" cy="7581900"/>
          </a:xfrm>
          <a:prstGeom prst="rect">
            <a:avLst/>
          </a:prstGeom>
          <a:noFill/>
          <a:ln w="9525">
            <a:noFill/>
            <a:miter lim="800000"/>
            <a:headEnd/>
            <a:tailEnd/>
          </a:ln>
        </p:spPr>
      </p:pic>
      <p:sp>
        <p:nvSpPr>
          <p:cNvPr id="4" name="Текст 3"/>
          <p:cNvSpPr>
            <a:spLocks noGrp="1"/>
          </p:cNvSpPr>
          <p:nvPr>
            <p:ph type="body" sz="half" idx="2"/>
          </p:nvPr>
        </p:nvSpPr>
        <p:spPr>
          <a:xfrm>
            <a:off x="1547664" y="4653136"/>
            <a:ext cx="8784976" cy="2808312"/>
          </a:xfrm>
        </p:spPr>
        <p:txBody>
          <a:bodyPr>
            <a:normAutofit fontScale="70000" lnSpcReduction="20000"/>
          </a:bodyPr>
          <a:lstStyle/>
          <a:p>
            <a:r>
              <a:rPr lang="ru-RU" dirty="0" smtClean="0"/>
              <a:t>Самый мощный советский Юго-Западный фронт сопротивлялся из последних сил. Трагическое  положение сложилось под Киевом. В сентябре 1941 года город был захвачен немцами. В плен попали почти 700 тысяч солдат Красной армии. Развивая успех, немецко-фашистские войска ринулись на Одессу, осадили Севастополь и вышли к Ростову-на-Дону.</a:t>
            </a:r>
          </a:p>
          <a:p>
            <a:r>
              <a:rPr lang="ru-RU" dirty="0" smtClean="0"/>
              <a:t>Наиболее тяжелая ситуация возникла на центральном, Западном фронте. В начале июля танковым группам германских войск в районе Минска удалось окружить и разгромить около 30 дивизий Красной армии, а затем прорваться к Смоленску. Ожесточенные бои под Смоленском продолжались два месяца.</a:t>
            </a:r>
          </a:p>
          <a:p>
            <a:pPr algn="ctr"/>
            <a:r>
              <a:rPr lang="ru-RU" dirty="0" smtClean="0"/>
              <a:t>Ты помнишь, Алёша, дороги Смоленщины.</a:t>
            </a:r>
          </a:p>
          <a:p>
            <a:pPr algn="ctr"/>
            <a:r>
              <a:rPr lang="ru-RU" dirty="0" smtClean="0"/>
              <a:t>Как шли бесконечные злые дожди,</a:t>
            </a:r>
          </a:p>
          <a:p>
            <a:pPr algn="ctr"/>
            <a:r>
              <a:rPr lang="ru-RU" dirty="0" smtClean="0"/>
              <a:t>Как кринки несли нам усталые женщины.</a:t>
            </a:r>
          </a:p>
          <a:p>
            <a:pPr algn="ctr"/>
            <a:r>
              <a:rPr lang="ru-RU" dirty="0" smtClean="0"/>
              <a:t>Прижав, как детей, от дождя их к груди</a:t>
            </a:r>
          </a:p>
          <a:p>
            <a:pPr algn="ctr"/>
            <a:r>
              <a:rPr lang="ru-RU" dirty="0" smtClean="0"/>
              <a:t>Как слезы они вытирали </a:t>
            </a:r>
            <a:r>
              <a:rPr lang="ru-RU" dirty="0" err="1" smtClean="0"/>
              <a:t>украдкою</a:t>
            </a:r>
            <a:r>
              <a:rPr lang="ru-RU" dirty="0" smtClean="0"/>
              <a:t>,</a:t>
            </a:r>
          </a:p>
          <a:p>
            <a:pPr algn="ctr"/>
            <a:r>
              <a:rPr lang="ru-RU" dirty="0" smtClean="0"/>
              <a:t>Как вслед нам шептали: «Господь вас спаси!»</a:t>
            </a:r>
          </a:p>
          <a:p>
            <a:pPr algn="ctr"/>
            <a:r>
              <a:rPr lang="ru-RU" dirty="0" smtClean="0"/>
              <a:t>И снова себя называли солдатками.</a:t>
            </a:r>
          </a:p>
          <a:p>
            <a:pPr algn="ctr"/>
            <a:r>
              <a:rPr lang="ru-RU" dirty="0" smtClean="0"/>
              <a:t>Как встарь повелось на великой Руси…</a:t>
            </a:r>
          </a:p>
          <a:p>
            <a:pPr algn="ctr"/>
            <a:r>
              <a:rPr lang="ru-RU" dirty="0" smtClean="0"/>
              <a:t>       Слезами измеренный чаще, чем вёрстами,</a:t>
            </a:r>
          </a:p>
          <a:p>
            <a:pPr algn="ctr"/>
            <a:r>
              <a:rPr lang="ru-RU" dirty="0" smtClean="0"/>
              <a:t>Шел тракт, на пригорках скрываясь из глаз:</a:t>
            </a:r>
          </a:p>
          <a:p>
            <a:pPr algn="ctr"/>
            <a:r>
              <a:rPr lang="ru-RU" dirty="0" smtClean="0"/>
              <a:t>Деревни, деревни, деревни с погостами,</a:t>
            </a:r>
          </a:p>
          <a:p>
            <a:pPr algn="ctr"/>
            <a:r>
              <a:rPr lang="ru-RU" dirty="0" smtClean="0"/>
              <a:t>Как будто на них вся Россия сошлась.</a:t>
            </a:r>
          </a:p>
          <a:p>
            <a:endParaRPr lang="ru-RU" dirty="0"/>
          </a:p>
        </p:txBody>
      </p:sp>
      <p:pic>
        <p:nvPicPr>
          <p:cNvPr id="26626" name="Picture 2" descr="https://avatars.mds.yandex.net/get-zen_doc/965902/pub_5d65be9ba660d700ad2c4800_5d66036880879d00ad9cb4ad/scale_1200"/>
          <p:cNvPicPr>
            <a:picLocks noGrp="1" noChangeAspect="1" noChangeArrowheads="1"/>
          </p:cNvPicPr>
          <p:nvPr>
            <p:ph type="pic" idx="1"/>
          </p:nvPr>
        </p:nvPicPr>
        <p:blipFill>
          <a:blip r:embed="rId4" cstate="print"/>
          <a:srcRect l="2584" r="2584"/>
          <a:stretch>
            <a:fillRect/>
          </a:stretch>
        </p:blipFill>
        <p:spPr bwMode="auto">
          <a:xfrm>
            <a:off x="4644008" y="404664"/>
            <a:ext cx="5486400" cy="4248472"/>
          </a:xfrm>
          <a:prstGeom prst="rect">
            <a:avLst/>
          </a:prstGeom>
          <a:noFill/>
        </p:spPr>
      </p:pic>
      <p:pic>
        <p:nvPicPr>
          <p:cNvPr id="7" name="Рисунок 6" descr="C:\Users\123\Desktop\15_1717472.jpg"/>
          <p:cNvPicPr/>
          <p:nvPr/>
        </p:nvPicPr>
        <p:blipFill>
          <a:blip r:embed="rId5" cstate="print"/>
          <a:srcRect/>
          <a:stretch>
            <a:fillRect/>
          </a:stretch>
        </p:blipFill>
        <p:spPr bwMode="auto">
          <a:xfrm>
            <a:off x="683568" y="1340767"/>
            <a:ext cx="4104456" cy="2952329"/>
          </a:xfrm>
          <a:prstGeom prst="rect">
            <a:avLst/>
          </a:prstGeom>
          <a:noFill/>
          <a:ln w="9525">
            <a:noFill/>
            <a:miter lim="800000"/>
            <a:headEnd/>
            <a:tailEnd/>
          </a:ln>
        </p:spPr>
      </p:pic>
      <p:sp>
        <p:nvSpPr>
          <p:cNvPr id="8" name="Прямоугольник 7"/>
          <p:cNvSpPr/>
          <p:nvPr/>
        </p:nvSpPr>
        <p:spPr>
          <a:xfrm>
            <a:off x="1259631" y="980728"/>
            <a:ext cx="3312369" cy="276999"/>
          </a:xfrm>
          <a:prstGeom prst="rect">
            <a:avLst/>
          </a:prstGeom>
        </p:spPr>
        <p:txBody>
          <a:bodyPr wrap="square">
            <a:spAutoFit/>
          </a:bodyPr>
          <a:lstStyle/>
          <a:p>
            <a:r>
              <a:rPr lang="ru-RU" sz="1200" b="1" dirty="0" smtClean="0">
                <a:solidFill>
                  <a:schemeClr val="bg1"/>
                </a:solidFill>
              </a:rPr>
              <a:t>Рытье противотанковых рвов </a:t>
            </a:r>
            <a:endParaRPr lang="ru-RU" sz="1200" dirty="0">
              <a:solidFill>
                <a:schemeClr val="bg1"/>
              </a:solidFill>
            </a:endParaRPr>
          </a:p>
        </p:txBody>
      </p:sp>
      <p:sp>
        <p:nvSpPr>
          <p:cNvPr id="9" name="Прямоугольник 8"/>
          <p:cNvSpPr/>
          <p:nvPr/>
        </p:nvSpPr>
        <p:spPr>
          <a:xfrm>
            <a:off x="4932040" y="116632"/>
            <a:ext cx="4536504" cy="276999"/>
          </a:xfrm>
          <a:prstGeom prst="rect">
            <a:avLst/>
          </a:prstGeom>
        </p:spPr>
        <p:txBody>
          <a:bodyPr wrap="square">
            <a:spAutoFit/>
          </a:bodyPr>
          <a:lstStyle/>
          <a:p>
            <a:r>
              <a:rPr lang="ru-RU" sz="1200" b="1" dirty="0" smtClean="0">
                <a:solidFill>
                  <a:schemeClr val="bg1"/>
                </a:solidFill>
              </a:rPr>
              <a:t>Смоленское сражение </a:t>
            </a:r>
            <a:endParaRPr lang="ru-RU" sz="1200" dirty="0">
              <a:solidFill>
                <a:schemeClr val="bg1"/>
              </a:solidFill>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TotalTime>
  <Words>2273</Words>
  <Application>Microsoft Office PowerPoint</Application>
  <PresentationFormat>Экран (4:3)</PresentationFormat>
  <Paragraphs>181</Paragraphs>
  <Slides>10</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Муниципального дошкольного образовательного учреждения  детского  сада №6 п.Нового города Белореченска Муниципального образования  Белореченский район Презентация  </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123</dc:creator>
  <cp:lastModifiedBy>RePack by SPecialiST</cp:lastModifiedBy>
  <cp:revision>21</cp:revision>
  <dcterms:created xsi:type="dcterms:W3CDTF">2020-02-14T12:11:29Z</dcterms:created>
  <dcterms:modified xsi:type="dcterms:W3CDTF">2020-02-14T16:15:04Z</dcterms:modified>
</cp:coreProperties>
</file>