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7" r:id="rId9"/>
    <p:sldId id="263" r:id="rId10"/>
    <p:sldId id="264" r:id="rId11"/>
    <p:sldId id="265" r:id="rId12"/>
    <p:sldId id="266" r:id="rId13"/>
    <p:sldId id="268" r:id="rId14"/>
    <p:sldId id="269" r:id="rId15"/>
    <p:sldId id="272" r:id="rId16"/>
    <p:sldId id="270" r:id="rId17"/>
    <p:sldId id="271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944E7FA6-BC6D-463F-B9BE-4C5E70181BF1}">
          <p14:sldIdLst>
            <p14:sldId id="256"/>
            <p14:sldId id="257"/>
            <p14:sldId id="258"/>
            <p14:sldId id="259"/>
            <p14:sldId id="260"/>
            <p14:sldId id="261"/>
            <p14:sldId id="262"/>
            <p14:sldId id="267"/>
            <p14:sldId id="263"/>
            <p14:sldId id="264"/>
            <p14:sldId id="265"/>
            <p14:sldId id="266"/>
            <p14:sldId id="268"/>
            <p14:sldId id="269"/>
            <p14:sldId id="272"/>
            <p14:sldId id="270"/>
            <p14:sldId id="271"/>
            <p14:sldId id="273"/>
            <p14:sldId id="274"/>
            <p14:sldId id="275"/>
            <p14:sldId id="276"/>
            <p14:sldId id="277"/>
            <p14:sldId id="278"/>
            <p14:sldId id="279"/>
            <p14:sldId id="280"/>
            <p14:sldId id="281"/>
            <p14:sldId id="282"/>
          </p14:sldIdLst>
        </p14:section>
        <p14:section name="Раздел без заголовка" id="{DD5C1BFC-18FB-4C30-B768-6983434201B7}">
          <p14:sldIdLst/>
        </p14:section>
      </p14:sectionLst>
    </p:ext>
    <p:ext uri="{EFAFB233-063F-42B5-8137-9DF3F51BA10A}">
      <p15:sld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rina" initials="i" lastIdx="1" clrIdx="0">
    <p:extLst>
      <p:ext uri="{19B8F6BF-5375-455C-9EA6-DF929625EA0E}">
        <p15:presenceInfo xmlns:p15="http://schemas.microsoft.com/office/powerpoint/2012/main" xmlns="" userId="irin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70" d="100"/>
          <a:sy n="70" d="100"/>
        </p:scale>
        <p:origin x="-660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Конец года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Высокий уровень 56%</c:v>
                </c:pt>
                <c:pt idx="1">
                  <c:v>Средний уровень 31%</c:v>
                </c:pt>
                <c:pt idx="2">
                  <c:v>Низкий уровень 13%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56</c:v>
                </c:pt>
                <c:pt idx="1">
                  <c:v>31</c:v>
                </c:pt>
                <c:pt idx="2">
                  <c:v>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CA9-44E2-A29B-162602D685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egendEntry>
        <c:idx val="3"/>
        <c:delete val="1"/>
      </c:legendEntry>
      <c:layout>
        <c:manualLayout>
          <c:xMode val="edge"/>
          <c:yMode val="edge"/>
          <c:x val="0.69063685435546973"/>
          <c:y val="0.22464226693885486"/>
          <c:w val="0.30936314564453027"/>
          <c:h val="0.65986657917760283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469CD31-4274-44B6-8FD2-8255169DE1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F5F0881A-EE0D-42D9-9028-F46B009893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5CA0B7E5-4A70-450F-B954-B52D9BF24E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A35006-8E50-489E-AE4A-955F38DEEEF2}" type="datetimeFigureOut">
              <a:rPr lang="ru-RU" smtClean="0"/>
              <a:t>31.05.2021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348D8AC-2846-449F-9F90-2BBACD9E42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96901405-835F-42B4-955D-A4F0F9A146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06623-E8A3-44A8-8661-8ADAF24542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0183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over/>
      </p:transition>
    </mc:Choice>
    <mc:Fallback xmlns="">
      <p:transition spd="slow">
        <p:cover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E7A8502-F727-4FE7-998B-96822446A8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AA2C20BB-BA02-41CC-A83C-B7E0A24C855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35A21E8-D5DD-4C4A-AAF0-6FBFE1AB93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A35006-8E50-489E-AE4A-955F38DEEEF2}" type="datetimeFigureOut">
              <a:rPr lang="ru-RU" smtClean="0"/>
              <a:t>31.05.2021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290D476-EBF2-42EF-9806-6463D05B32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B85C655-9D0A-4197-9841-57470C48A9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06623-E8A3-44A8-8661-8ADAF24542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2690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over/>
      </p:transition>
    </mc:Choice>
    <mc:Fallback xmlns="">
      <p:transition spd="slow">
        <p:cover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870EF421-34A8-460A-AE17-2E1444D878D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934ED2C3-465B-4946-AD14-F3D9E507B0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2A36D8A-E85F-4E38-86A6-40478A38A4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A35006-8E50-489E-AE4A-955F38DEEEF2}" type="datetimeFigureOut">
              <a:rPr lang="ru-RU" smtClean="0"/>
              <a:t>31.05.2021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97C593F-71BD-4031-8979-2DC709DB7E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3714A57F-98A7-4BA3-8A36-29368CD48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06623-E8A3-44A8-8661-8ADAF24542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7585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over/>
      </p:transition>
    </mc:Choice>
    <mc:Fallback xmlns="">
      <p:transition spd="slow">
        <p:cover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5A53FE9-F4D0-44EF-AC21-4281582385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F6EFD3D-0951-4C32-B3A4-4600061169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2408C481-E7E5-4807-AC83-D3EAD001A3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A35006-8E50-489E-AE4A-955F38DEEEF2}" type="datetimeFigureOut">
              <a:rPr lang="ru-RU" smtClean="0"/>
              <a:t>31.05.2021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2FC5E733-33CD-4F76-8986-3150F3863C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B43C1D8E-3400-407F-871E-58DE65B856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06623-E8A3-44A8-8661-8ADAF24542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2395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over/>
      </p:transition>
    </mc:Choice>
    <mc:Fallback xmlns="">
      <p:transition spd="slow">
        <p:cover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E0FD24F-92F6-479C-9C34-F74F44BE78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6AD0A66-3B98-4A82-8409-DFDF96C42A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B5C8772D-5B10-4175-8C32-EDED451127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A35006-8E50-489E-AE4A-955F38DEEEF2}" type="datetimeFigureOut">
              <a:rPr lang="ru-RU" smtClean="0"/>
              <a:t>31.05.2021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6D15ADD6-62F8-404D-A5E1-DBCDDB511D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17A6674-D47A-4F15-8BE5-86BBA57C34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06623-E8A3-44A8-8661-8ADAF24542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4608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over/>
      </p:transition>
    </mc:Choice>
    <mc:Fallback xmlns="">
      <p:transition spd="slow">
        <p:cover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0AF7E93-5830-4090-AED3-74E5960DB8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A0C91A3-8DA0-4CEA-A4D1-6FD1F56CD0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CD5C5DF9-D3CC-4EC7-81B2-C8BFBFEBE00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36953CDE-8E52-484E-8362-ED4CAB1FC9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A35006-8E50-489E-AE4A-955F38DEEEF2}" type="datetimeFigureOut">
              <a:rPr lang="ru-RU" smtClean="0"/>
              <a:t>31.05.2021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FC7BDFC4-1D59-46C2-B087-F15D846960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87E8E8D4-62E6-42C5-8B78-428AB1C473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06623-E8A3-44A8-8661-8ADAF24542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5951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over/>
      </p:transition>
    </mc:Choice>
    <mc:Fallback xmlns="">
      <p:transition spd="slow">
        <p:cover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2F97639-1291-4A34-9E83-D3CBB44533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30027589-09A1-4466-A60C-BFA6C19A6E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AB93DE66-C21D-4DD6-BF42-AD30226F95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10005782-C9CD-451B-A04E-089A0AC67E4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B1B690F1-1FC7-4C98-B021-1FCA5F4CA24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38F28AC0-97BC-4F06-9C53-4D1AF85FE3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A35006-8E50-489E-AE4A-955F38DEEEF2}" type="datetimeFigureOut">
              <a:rPr lang="ru-RU" smtClean="0"/>
              <a:t>31.05.2021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85AF8EF0-6A81-4F11-AE12-4528B201E1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BE9DCF9F-23A2-486E-8475-6E7659BDC8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06623-E8A3-44A8-8661-8ADAF24542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4857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over/>
      </p:transition>
    </mc:Choice>
    <mc:Fallback xmlns="">
      <p:transition spd="slow">
        <p:cover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D36D7E9-2EB4-4B34-A826-DAD8D3840B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9923152D-959B-4FE1-8603-ADEFC52A86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A35006-8E50-489E-AE4A-955F38DEEEF2}" type="datetimeFigureOut">
              <a:rPr lang="ru-RU" smtClean="0"/>
              <a:t>31.05.2021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786641A2-23B5-4ADF-BF54-9CE1154B64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2DFA7EA5-E798-41D2-A6C3-25D2473F41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06623-E8A3-44A8-8661-8ADAF24542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3382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over/>
      </p:transition>
    </mc:Choice>
    <mc:Fallback xmlns="">
      <p:transition spd="slow">
        <p:cover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A8D5DD29-8822-4072-905F-8BD59617B5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A35006-8E50-489E-AE4A-955F38DEEEF2}" type="datetimeFigureOut">
              <a:rPr lang="ru-RU" smtClean="0"/>
              <a:t>31.05.2021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A2326405-8B6A-4700-8CDE-44FB17679C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8B742375-2CAB-41EC-9FE0-D67419C18F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06623-E8A3-44A8-8661-8ADAF24542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7368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over/>
      </p:transition>
    </mc:Choice>
    <mc:Fallback xmlns="">
      <p:transition spd="slow">
        <p:cover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B4E2E27-0FDD-48D7-95C2-145BDD9F19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645B22C-DE54-45D3-96F7-6755BD4E4C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339FFF9A-D776-4BB7-8B78-2EF7EC7E808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E19A951A-3B25-49EF-97C7-168D0CD512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A35006-8E50-489E-AE4A-955F38DEEEF2}" type="datetimeFigureOut">
              <a:rPr lang="ru-RU" smtClean="0"/>
              <a:t>31.05.2021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52E1B7F3-DAAD-450D-A495-0C65DE41B4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65035354-088C-49EA-B628-C823702848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06623-E8A3-44A8-8661-8ADAF24542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5298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over/>
      </p:transition>
    </mc:Choice>
    <mc:Fallback xmlns="">
      <p:transition spd="slow">
        <p:cover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ADBEC5D-88FA-4F6F-BBE2-339164EFE0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21B9B5D7-A945-416C-BEE0-3AECCA5A420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1A4C611F-4E48-41C3-9A27-408BEB8128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E48A343B-D765-4530-B75F-AB9E273330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A35006-8E50-489E-AE4A-955F38DEEEF2}" type="datetimeFigureOut">
              <a:rPr lang="ru-RU" smtClean="0"/>
              <a:t>31.05.2021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11C3E9B2-4210-40F3-827F-69E153C93E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AFF4ED24-480A-4AAE-ADD5-D0FF6E3636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06623-E8A3-44A8-8661-8ADAF24542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1853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over/>
      </p:transition>
    </mc:Choice>
    <mc:Fallback xmlns="">
      <p:transition spd="slow">
        <p:cover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7679EDD-F3D1-48A0-9DA4-A81A5CC7EB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8D0CCDE2-17FB-4A3B-A049-D7808CED03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163F9B4E-37F2-4B60-9D47-C8BF4D10057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A35006-8E50-489E-AE4A-955F38DEEEF2}" type="datetimeFigureOut">
              <a:rPr lang="ru-RU" smtClean="0"/>
              <a:t>31.05.2021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5D129FDA-DB6A-46BE-8DA7-4CCBE0B04F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367E6E6E-E171-49D9-A883-AAA982F16B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106623-E8A3-44A8-8661-8ADAF24542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853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250">
        <p:cover/>
      </p:transition>
    </mc:Choice>
    <mc:Fallback xmlns="">
      <p:transition spd="slow">
        <p:cover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C530A7F-40EB-40C3-B507-B4E86EC1D3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780287"/>
            <a:ext cx="9144000" cy="3450337"/>
          </a:xfrm>
        </p:spPr>
        <p:txBody>
          <a:bodyPr>
            <a:normAutofit/>
          </a:bodyPr>
          <a:lstStyle/>
          <a:p>
            <a:r>
              <a:rPr lang="ru-RU" b="1" i="1" dirty="0"/>
              <a:t>Формирование духовно -нравственных качеств дошкольников с помощью технологии проектов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1E942394-B9E3-4AEF-93B4-932F0096FD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20370" y="4312692"/>
            <a:ext cx="8047630" cy="945107"/>
          </a:xfrm>
        </p:spPr>
        <p:txBody>
          <a:bodyPr/>
          <a:lstStyle/>
          <a:p>
            <a:r>
              <a:rPr lang="ru-RU" dirty="0" smtClean="0"/>
              <a:t>Обобщение  опыта работы педагога МБДОУ Д/С 2</a:t>
            </a:r>
          </a:p>
          <a:p>
            <a:r>
              <a:rPr lang="ru-RU" dirty="0" err="1" smtClean="0"/>
              <a:t>Мулюковой</a:t>
            </a:r>
            <a:r>
              <a:rPr lang="ru-RU" smtClean="0"/>
              <a:t> Ирины Ивановны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04121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over/>
      </p:transition>
    </mc:Choice>
    <mc:Fallback xmlns="">
      <p:transition spd="slow">
        <p:cover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754680A-0F99-4F64-92A3-11EE31B14D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76BEE1B4-AE06-4D9A-A515-15B4F0AE11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99190" y="1414129"/>
            <a:ext cx="9303489" cy="4762833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ru-RU" b="1" i="1" u="sng" dirty="0">
                <a:solidFill>
                  <a:srgbClr val="1126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Методика «Что мы ценим в людях»</a:t>
            </a:r>
            <a:r>
              <a:rPr lang="ru-RU" b="1" i="0" u="sng" dirty="0">
                <a:solidFill>
                  <a:srgbClr val="1126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b="1" i="0" dirty="0">
                <a:solidFill>
                  <a:srgbClr val="1126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(предназначена для выявления нравственных ориентаций ребенка).</a:t>
            </a:r>
          </a:p>
          <a:p>
            <a:pPr marL="0" indent="0" algn="l">
              <a:buNone/>
            </a:pPr>
            <a:r>
              <a:rPr lang="ru-RU" b="1" i="0" dirty="0">
                <a:solidFill>
                  <a:srgbClr val="1126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Ребенку предлагаются сюжетные картинки с изображением различных поступков людей. Ребенок должен дать моральную оценку поступкам, что позволит выявить отношение детей к нравственным нормам.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69280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over/>
      </p:transition>
    </mc:Choice>
    <mc:Fallback xmlns="">
      <p:transition spd="slow">
        <p:cover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23F65E7-D783-49B0-9DAB-D59C3C0F4F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16CB424-F5B5-4DCB-A89B-DECCC061FE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41721" y="510363"/>
            <a:ext cx="7697972" cy="5666600"/>
          </a:xfrm>
        </p:spPr>
        <p:txBody>
          <a:bodyPr>
            <a:normAutofit fontScale="92500" lnSpcReduction="20000"/>
          </a:bodyPr>
          <a:lstStyle/>
          <a:p>
            <a:pPr marL="0" indent="0" algn="l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Исходя из ответов детей по всем заданиям, был  определен уровень развития духовно - нравственных представлений и чувств. В соответствии с этим и были разработаны формы работы. </a:t>
            </a:r>
          </a:p>
          <a:p>
            <a:pPr marL="0" indent="0" algn="l">
              <a:buNone/>
            </a:pPr>
            <a:r>
              <a:rPr lang="ru-RU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проектного метода в системе духовно – нравственного воспитания считаю наиболее приемлемым, так как он позволил сочетать интересы всех участников проекта:</a:t>
            </a:r>
          </a:p>
          <a:p>
            <a:pPr marL="0" indent="0" algn="just">
              <a:buNone/>
            </a:pPr>
            <a:r>
              <a:rPr lang="ru-RU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педагог имеет возможность самореализации и проявления творчества в работе в соответствии со своим профессиональным уровнем;</a:t>
            </a:r>
          </a:p>
          <a:p>
            <a:pPr algn="just"/>
            <a:r>
              <a:rPr lang="ru-RU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-родители имеют возможность активно участвовать в значимом для них процессе воспитания детей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Для развития духовно – нравственных качеств детей в течении года был разработан ряд проектов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0108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over/>
      </p:transition>
    </mc:Choice>
    <mc:Fallback xmlns="">
      <p:transition spd="slow">
        <p:cover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4C28B37-3F31-410E-B131-EE629FE458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2651"/>
            <a:ext cx="10515600" cy="861237"/>
          </a:xfrm>
        </p:spPr>
        <p:txBody>
          <a:bodyPr/>
          <a:lstStyle/>
          <a:p>
            <a:pPr algn="ctr"/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 работы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EBA493F-A051-4CF9-8CE4-9FCAFFDFEF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48047" y="1201479"/>
            <a:ext cx="9282224" cy="52945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Нравственное воспитание дошкольников осуществлялось по нескольким направлениям:</a:t>
            </a:r>
          </a:p>
          <a:p>
            <a:pPr marL="0" indent="0" algn="ctr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Экологическое воспитание; </a:t>
            </a:r>
          </a:p>
          <a:p>
            <a:pPr marL="0" indent="0" algn="ctr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Патриотическое воспитание;</a:t>
            </a:r>
          </a:p>
          <a:p>
            <a:pPr marL="0" indent="0" algn="ctr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Приобщение к русской культуре;</a:t>
            </a:r>
          </a:p>
          <a:p>
            <a:pPr marL="0" indent="0" algn="ctr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Социокультурные ценности.</a:t>
            </a:r>
          </a:p>
          <a:p>
            <a:pPr marL="0" indent="0">
              <a:buNone/>
            </a:pP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0019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over/>
      </p:transition>
    </mc:Choice>
    <mc:Fallback xmlns="">
      <p:transition spd="slow">
        <p:cover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82F7310-64E4-4B94-9609-C54F9495BA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197861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Этапы работы</a:t>
            </a:r>
            <a:b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 - сентябрь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F354496-8B6A-4793-9199-FDADCDAED4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74828" y="2594343"/>
            <a:ext cx="5784112" cy="3582619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Изучение методической литературы по заданной тематике, сбор материалов для последующей работы по самообразованию.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9318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over/>
      </p:transition>
    </mc:Choice>
    <mc:Fallback xmlns="">
      <p:transition spd="slow">
        <p:cover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27652F6-4475-41EF-9CE1-BD98B646E4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74577"/>
          </a:xfrm>
        </p:spPr>
        <p:txBody>
          <a:bodyPr/>
          <a:lstStyle/>
          <a:p>
            <a:pPr algn="ctr"/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Сентябрь - октябрь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8712760-6FBE-4EB2-ABFD-5F472B075F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69311" y="1233377"/>
            <a:ext cx="8665535" cy="494358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Проекты по экологии </a:t>
            </a:r>
          </a:p>
          <a:p>
            <a:pPr marL="0" indent="0" algn="ctr">
              <a:buNone/>
            </a:pPr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«Заповедники и природные парки Краснодарского края»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Формирование у детей знаний о природе родного края, воспитание осознанно – бережного отношения к ней.</a:t>
            </a:r>
          </a:p>
          <a:p>
            <a:pPr marL="0" indent="0" algn="ctr">
              <a:buNone/>
            </a:pPr>
            <a:r>
              <a:rPr lang="ru-RU" b="1" u="sng" dirty="0">
                <a:solidFill>
                  <a:srgbClr val="000000"/>
                </a:solidFill>
                <a:latin typeface="Times New Roman" panose="02020603050405020304" pitchFamily="18" charset="0"/>
              </a:rPr>
              <a:t>«</a:t>
            </a:r>
            <a:r>
              <a:rPr lang="ru-RU" b="1" u="sng" dirty="0">
                <a:solidFill>
                  <a:srgbClr val="333333"/>
                </a:solidFill>
                <a:latin typeface="Times New Roman" panose="02020603050405020304" pitchFamily="18" charset="0"/>
              </a:rPr>
              <a:t>И</a:t>
            </a:r>
            <a:r>
              <a:rPr lang="ru-RU" b="1" i="0" u="sng" dirty="0">
                <a:solidFill>
                  <a:srgbClr val="333333"/>
                </a:solidFill>
                <a:effectLst/>
                <a:latin typeface="Times New Roman" panose="02020603050405020304" pitchFamily="18" charset="0"/>
              </a:rPr>
              <a:t>ностранцы-фрукты» </a:t>
            </a:r>
          </a:p>
          <a:p>
            <a:pPr marL="0" indent="0">
              <a:buNone/>
            </a:pPr>
            <a:r>
              <a:rPr lang="ru-RU" b="1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</a:rPr>
              <a:t>Цель: Формирование экологического мировоззрения детей, повышение их экологической грамотности и приобщение к экологической культуре.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1126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over/>
      </p:transition>
    </mc:Choice>
    <mc:Fallback xmlns="">
      <p:transition spd="slow">
        <p:cover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6275ACF-1403-41DA-82CC-5B75E2BB07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Защита проектов 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1C3543AA-618E-495F-BB58-63159B54D58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055" y="2030819"/>
            <a:ext cx="5071731" cy="3466325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F3B7B871-E03F-4B91-A13E-09AC48DDAA8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23" t="3158" b="20527"/>
          <a:stretch/>
        </p:blipFill>
        <p:spPr>
          <a:xfrm>
            <a:off x="6390215" y="1796902"/>
            <a:ext cx="4731441" cy="4253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9843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over/>
      </p:transition>
    </mc:Choice>
    <mc:Fallback xmlns="">
      <p:transition spd="slow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C3D2CF3-41AE-4CC4-B185-A0F2BA0DD5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42680"/>
          </a:xfrm>
        </p:spPr>
        <p:txBody>
          <a:bodyPr/>
          <a:lstStyle/>
          <a:p>
            <a:pPr algn="ctr"/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887EA08F-D349-41D6-897B-7403AFBD236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218" y="1265126"/>
            <a:ext cx="3819525" cy="4561515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0A248FFC-12FA-454B-9930-9DBB85C947D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329"/>
          <a:stretch/>
        </p:blipFill>
        <p:spPr>
          <a:xfrm>
            <a:off x="5858541" y="1536330"/>
            <a:ext cx="4965404" cy="4019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7897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over/>
      </p:transition>
    </mc:Choice>
    <mc:Fallback xmlns="">
      <p:transition spd="slow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6ED6AC9-5BDF-4533-B14A-6CB41F6630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25722"/>
          </a:xfrm>
        </p:spPr>
        <p:txBody>
          <a:bodyPr/>
          <a:lstStyle/>
          <a:p>
            <a:pPr algn="ctr"/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Ноябрь - декабрь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18AC442D-463B-4EF2-AF8F-7277D473F2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14130" y="1329070"/>
            <a:ext cx="8835656" cy="4847893"/>
          </a:xfrm>
        </p:spPr>
        <p:txBody>
          <a:bodyPr/>
          <a:lstStyle/>
          <a:p>
            <a:pPr marL="0" indent="0" algn="ctr">
              <a:buNone/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по патриотическому воспитанию</a:t>
            </a:r>
          </a:p>
          <a:p>
            <a:pPr marL="0" indent="0" algn="ctr">
              <a:buNone/>
            </a:pPr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«Неофициальные символы России»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Воспитание у детей любви к большой, многонациональной Родине – России. Создание условий для зарождения гражданственности и патриотических чувств по отношению к своей Родине.</a:t>
            </a:r>
            <a:endParaRPr lang="ru-RU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9002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over/>
      </p:transition>
    </mc:Choice>
    <mc:Fallback xmlns="">
      <p:transition spd="slow">
        <p:cover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F7402DC-A118-4A6A-9695-6847FA6BD6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26415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13" name="Объект 12">
            <a:extLst>
              <a:ext uri="{FF2B5EF4-FFF2-40B4-BE49-F238E27FC236}">
                <a16:creationId xmlns:a16="http://schemas.microsoft.com/office/drawing/2014/main" xmlns="" id="{D1624E0C-BBA0-4EC2-84A3-85ACCBBC39D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795" t="-1712" r="7544" b="-9384"/>
          <a:stretch/>
        </p:blipFill>
        <p:spPr>
          <a:xfrm>
            <a:off x="0" y="151871"/>
            <a:ext cx="4882048" cy="3625702"/>
          </a:xfr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937E0DD4-8BBD-4DE8-9461-DE6CF81927D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53" b="17717"/>
          <a:stretch/>
        </p:blipFill>
        <p:spPr>
          <a:xfrm>
            <a:off x="3785191" y="3207525"/>
            <a:ext cx="4304414" cy="328535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D9736C86-3645-471D-A90C-A4BC594AC1F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8" r="3025"/>
          <a:stretch/>
        </p:blipFill>
        <p:spPr>
          <a:xfrm>
            <a:off x="7896398" y="151871"/>
            <a:ext cx="4201682" cy="3381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19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over/>
      </p:transition>
    </mc:Choice>
    <mc:Fallback xmlns="">
      <p:transition spd="slow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AC184FB-C03B-4171-BFE5-6F1968A2D7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04456"/>
          </a:xfrm>
        </p:spPr>
        <p:txBody>
          <a:bodyPr/>
          <a:lstStyle/>
          <a:p>
            <a:pPr algn="ctr"/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Январь - февраль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E54DFE9-C7B6-4DD8-9383-EFF94794DD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75907" y="1371600"/>
            <a:ext cx="8378456" cy="4805363"/>
          </a:xfrm>
        </p:spPr>
        <p:txBody>
          <a:bodyPr/>
          <a:lstStyle/>
          <a:p>
            <a:pPr marL="0" indent="0" algn="ctr">
              <a:buNone/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по приобщению к русской культуре</a:t>
            </a:r>
          </a:p>
          <a:p>
            <a:pPr marL="0" indent="0" algn="ctr">
              <a:buNone/>
            </a:pPr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«Сказки А. С. Пушкина»</a:t>
            </a:r>
          </a:p>
          <a:p>
            <a:pPr marL="0" indent="0">
              <a:buNone/>
            </a:pP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Приобщение детей к богатствам русской художественной литературы на примере творчества А. С. Пушкина, развитие нравственных качеств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3470040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over/>
      </p:transition>
    </mc:Choice>
    <mc:Fallback xmlns="">
      <p:transition spd="slow">
        <p:cover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89FAA7B-01E0-41F0-B905-8EC29DCD19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BF03D03-6B52-40FA-AC09-680B4E0D5C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06752" y="902208"/>
            <a:ext cx="6717792" cy="527475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«</a:t>
            </a:r>
            <a:r>
              <a:rPr lang="ru-RU" sz="4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Без глубокого духовного и нравственного чувства человек не может иметь ни любви, ни чести – ничего чем человек есть человек.»</a:t>
            </a:r>
          </a:p>
          <a:p>
            <a:pPr marL="0" indent="0" algn="just">
              <a:buNone/>
            </a:pPr>
            <a:r>
              <a:rPr lang="ru-RU" sz="48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    В. Белинский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3591020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over/>
      </p:transition>
    </mc:Choice>
    <mc:Fallback xmlns="">
      <p:transition spd="slow">
        <p:cover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5C1466F-1E32-48AF-AA7E-FB429025FC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57B76D05-EEDC-4D65-9C83-71C83F6AD7F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49" y="1027906"/>
            <a:ext cx="5085858" cy="3905324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2F95486F-B7A9-4727-BEFB-57DF76F8E60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8968" y="539085"/>
            <a:ext cx="4800158" cy="5521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965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over/>
      </p:transition>
    </mc:Choice>
    <mc:Fallback xmlns="">
      <p:transition spd="slow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02BFA18-587B-41D0-8E19-0F0FC4A2B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447D8ECB-EC18-4E6B-9A96-AF52A63C7D7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349" y="322594"/>
            <a:ext cx="3499538" cy="4706605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EFBD4C4A-D6BD-4104-914D-FB35EB7272B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0112" y="322594"/>
            <a:ext cx="3604438" cy="4791666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CEEE0582-43E3-48F4-AC51-147B245BF3A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5981" y="1690688"/>
            <a:ext cx="3746206" cy="4922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275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over/>
      </p:transition>
    </mc:Choice>
    <mc:Fallback xmlns="">
      <p:transition spd="slow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0FCED35-277F-4EC6-B851-275DBA47E2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391FA91B-B9B0-4D15-8FE4-4EC58320854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1" y="786808"/>
            <a:ext cx="3891516" cy="5135526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36908CFF-5E7B-4BF3-85D7-C6F5D5FBBB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126" y="1374258"/>
            <a:ext cx="6096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1308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over/>
      </p:transition>
    </mc:Choice>
    <mc:Fallback xmlns="">
      <p:transition spd="slow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1F246B2-EDF1-4D8C-BA26-7D1B1DB88B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 - апрель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FBD763D-67CF-439E-9D97-AB28773ED3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18437" y="1825625"/>
            <a:ext cx="9420448" cy="4351338"/>
          </a:xfrm>
        </p:spPr>
        <p:txBody>
          <a:bodyPr/>
          <a:lstStyle/>
          <a:p>
            <a:pPr marL="0" indent="0">
              <a:buNone/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по развитию социокультурных ценностей </a:t>
            </a:r>
          </a:p>
          <a:p>
            <a:pPr marL="0" indent="0" algn="ctr">
              <a:buNone/>
            </a:pPr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«Доброта спасет мир»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b="1" i="0" dirty="0">
                <a:solidFill>
                  <a:srgbClr val="000000"/>
                </a:solidFill>
                <a:effectLst/>
                <a:latin typeface="Times New Roman, serif"/>
              </a:rPr>
              <a:t>Воспитание у детей положительных качеств характера, способствовать сплочению коллектива, мотивировать детей на совершение добрых поступков, добрых дел во благо других людей.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6890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over/>
      </p:transition>
    </mc:Choice>
    <mc:Fallback xmlns="">
      <p:transition spd="slow">
        <p:cover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A9D9B8D-E922-4C98-922D-EFB12252C8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C7C11416-3022-4F9F-BB52-0BDE3CAA11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772" y="738963"/>
            <a:ext cx="3670005" cy="4678326"/>
          </a:xfr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CABA6302-FF48-47B8-8DAF-3C6FB3FAE72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4892" y="531628"/>
            <a:ext cx="6065078" cy="5092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7210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over/>
      </p:transition>
    </mc:Choice>
    <mc:Fallback xmlns="">
      <p:transition spd="slow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F0E263E-0553-4FF6-8136-6875E2EE46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36354"/>
          </a:xfrm>
        </p:spPr>
        <p:txBody>
          <a:bodyPr/>
          <a:lstStyle/>
          <a:p>
            <a:pPr algn="ctr"/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Май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C0349F4-3256-4A1D-A227-87113AD9E7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Отчёт о результатах работы по теме самообразования.</a:t>
            </a:r>
          </a:p>
          <a:p>
            <a:pPr marL="0" indent="0" algn="ctr">
              <a:buNone/>
            </a:pPr>
            <a:r>
              <a:rPr lang="ru-RU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Выступление на итоговом педсовете.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7818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over/>
      </p:transition>
    </mc:Choice>
    <mc:Fallback xmlns="">
      <p:transition spd="slow">
        <p:cover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A457168-9C4D-41F7-8429-1A6957AEFC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Заключительная диагностика</a:t>
            </a:r>
          </a:p>
        </p:txBody>
      </p:sp>
      <p:graphicFrame>
        <p:nvGraphicFramePr>
          <p:cNvPr id="5" name="Содержимое 7">
            <a:extLst>
              <a:ext uri="{FF2B5EF4-FFF2-40B4-BE49-F238E27FC236}">
                <a16:creationId xmlns:a16="http://schemas.microsoft.com/office/drawing/2014/main" xmlns="" id="{2EA50D63-24E6-4520-8FE1-B687F3ACE1A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2355641"/>
              </p:ext>
            </p:extLst>
          </p:nvPr>
        </p:nvGraphicFramePr>
        <p:xfrm>
          <a:off x="3767329" y="1531088"/>
          <a:ext cx="6620255" cy="41041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825BE214-D370-4063-B35C-2D3417FBB53D}"/>
              </a:ext>
            </a:extLst>
          </p:cNvPr>
          <p:cNvSpPr>
            <a:spLocks noGrp="1"/>
          </p:cNvSpPr>
          <p:nvPr>
            <p:ph idx="1"/>
          </p:nvPr>
        </p:nvSpPr>
        <p:spPr>
          <a:xfrm flipH="1">
            <a:off x="2731008" y="1816608"/>
            <a:ext cx="3657600" cy="4360355"/>
          </a:xfrm>
        </p:spPr>
        <p:txBody>
          <a:bodyPr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12412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over/>
      </p:transition>
    </mc:Choice>
    <mc:Fallback xmlns="">
      <p:transition spd="slow">
        <p:cover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1920763-EEF7-47A1-9E41-D49992C416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F4CDF0B-3766-47A0-BD4D-B7C0FDCB46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35394" y="1825625"/>
            <a:ext cx="9918405" cy="4351338"/>
          </a:xfrm>
        </p:spPr>
        <p:txBody>
          <a:bodyPr/>
          <a:lstStyle/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BD0D9"/>
              </a:buClr>
              <a:buSzPct val="95000"/>
              <a:buFont typeface="Wingdings 2"/>
              <a:buNone/>
              <a:tabLst/>
              <a:defRPr/>
            </a:pP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kumimoji="0" lang="ru-RU" b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 У детей сформированы нравственные представления (эталоны) о нормах социальных отношений и моделях поведения.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BD0D9"/>
              </a:buClr>
              <a:buSzPct val="95000"/>
              <a:buFont typeface="Wingdings 2"/>
              <a:buNone/>
              <a:tabLst/>
              <a:defRPr/>
            </a:pP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kumimoji="0" lang="ru-RU" b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 Сформированы духовно-нравственные качества в процессе установления позитивных межличностных отношений. Сформированы такие качества личности, как отзывчивость, общительность, дружелюбие и пр.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BD0D9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b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3. Развита способность детей отличать хорошее от плохого, развито умение делать нравственный выбор.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0164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over/>
      </p:transition>
    </mc:Choice>
    <mc:Fallback xmlns="">
      <p:transition spd="slow">
        <p:cover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C894E30-5588-453D-A04F-D244CF876D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1649"/>
            <a:ext cx="10515600" cy="829055"/>
          </a:xfrm>
        </p:spPr>
        <p:txBody>
          <a:bodyPr/>
          <a:lstStyle/>
          <a:p>
            <a:pPr algn="ctr"/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7D42AC4-07C2-4A47-9850-8C13B0BE54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46292" y="1060704"/>
            <a:ext cx="9265920" cy="5449824"/>
          </a:xfrm>
        </p:spPr>
        <p:txBody>
          <a:bodyPr>
            <a:normAutofit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настоящее время одной из наиболее важных и глобальных проблем общества является состояние духовного, нравственного здоровья россиян. </a:t>
            </a:r>
          </a:p>
          <a:p>
            <a:pPr marL="0" indent="0">
              <a:lnSpc>
                <a:spcPct val="100000"/>
              </a:lnSpc>
              <a:spcAft>
                <a:spcPts val="800"/>
              </a:spcAft>
              <a:buNone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Как часто звучат в наше время слова: “русская душа”, “феномен русской души”. Но не менее часто: “падение нравственности”, “деградация общества”. Поэтому сегодня, возможно, как никогда актуальны вопросы нравственного воспитания детей. Меняются времена, эпохи, люди. Но вечным остается стремление человека к добру, любви, свету, красоте, истине.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0770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over/>
      </p:transition>
    </mc:Choice>
    <mc:Fallback xmlns="">
      <p:transition spd="slow">
        <p:cover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0349BA1-A15C-4BA8-852E-94E5351519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C1C13F2-9693-4C86-ABE4-54F70070F8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16736" y="956930"/>
            <a:ext cx="8603441" cy="5220587"/>
          </a:xfrm>
        </p:spPr>
        <p:txBody>
          <a:bodyPr>
            <a:normAutofit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Концепция дошкольного образования поставила перед педагогами дошкольных учреждений задачи формирования человека здорового физически, духовно, богатого нравственно, творческого, думающего. Основой новой Концепции образования является федеральный государственный образовательный стандарт дошкольного образования </a:t>
            </a:r>
            <a:r>
              <a:rPr kumimoji="0" lang="ru-RU" sz="26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(ФГОС)</a:t>
            </a:r>
            <a:r>
              <a:rPr kumimoji="0" lang="ru-RU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В нем определены основные принципы дошкольного образования. Среди них «приобщение детей к социокультурным нормам, традициям семьи, общества и государства; учет этнокультурной ситуации развития детей».</a:t>
            </a:r>
          </a:p>
          <a:p>
            <a:pPr indent="0" algn="just" rtl="0">
              <a:buNone/>
            </a:pPr>
            <a:endParaRPr lang="ru-RU" sz="20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47935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over/>
      </p:transition>
    </mc:Choice>
    <mc:Fallback xmlns="">
      <p:transition spd="slow">
        <p:cover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C12BE38-04CE-4C91-8363-D8E3A1B2F0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134491"/>
          </a:xfrm>
        </p:spPr>
        <p:txBody>
          <a:bodyPr/>
          <a:lstStyle/>
          <a:p>
            <a:pPr algn="ctr"/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9586AC49-0AD8-46E7-886A-D6FCF41D46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23744" y="1804416"/>
            <a:ext cx="6303264" cy="4372547"/>
          </a:xfrm>
        </p:spPr>
        <p:txBody>
          <a:bodyPr/>
          <a:lstStyle/>
          <a:p>
            <a:pPr marL="0" indent="0">
              <a:buNone/>
            </a:pP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Способствовать повышению профессиональной компетентности и систематизированию знаний по вопросам нравственного воспитания дошкольников в условиях ФГОС.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7597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over/>
      </p:transition>
    </mc:Choice>
    <mc:Fallback xmlns="">
      <p:transition spd="slow">
        <p:cover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D96AB75-BC3C-4565-8E03-9237C5C080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C308774-DCDA-46BA-B0EC-AD645944FD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87424" y="1438657"/>
            <a:ext cx="8839200" cy="4230624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Изучить учебную, справочную и научно-методическую литературу по данной теме.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 Формировать нравственные ценности и чувство сопричастности к родному дому, семье, детскому саду, стране.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Способствовать вовлечению родителей в совместную деятельность с ребенком в условиях семьи и детского сада.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6836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over/>
      </p:transition>
    </mc:Choice>
    <mc:Fallback xmlns="">
      <p:transition spd="slow">
        <p:cover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0BE507F-9FCA-491A-AAB3-ADE024149C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40661"/>
          </a:xfrm>
        </p:spPr>
        <p:txBody>
          <a:bodyPr/>
          <a:lstStyle/>
          <a:p>
            <a:pPr algn="ctr"/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Диагностика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9FBDD8E9-7EF0-4723-89D1-912683659A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16150" y="1105786"/>
            <a:ext cx="9133366" cy="5071177"/>
          </a:xfrm>
        </p:spPr>
        <p:txBody>
          <a:bodyPr>
            <a:normAutofit fontScale="77500" lnSpcReduction="20000"/>
          </a:bodyPr>
          <a:lstStyle/>
          <a:p>
            <a:pPr marL="0" indent="0" algn="l">
              <a:buNone/>
            </a:pPr>
            <a:r>
              <a:rPr lang="ru-RU" b="1" dirty="0">
                <a:solidFill>
                  <a:srgbClr val="1126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Педагогическая диагностика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проводилась в разных формах: 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Индивидуальное собеседование с воспитанниками 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за детьми во время трудовой, игровой и познавательной деятельности. </a:t>
            </a:r>
            <a:endParaRPr lang="ru-RU" b="1" i="1" u="sng" dirty="0">
              <a:solidFill>
                <a:srgbClr val="11261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>
              <a:buNone/>
            </a:pPr>
            <a:r>
              <a:rPr lang="ru-RU" b="1" i="1" u="sng" dirty="0">
                <a:solidFill>
                  <a:srgbClr val="1126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Метод «Беседа»</a:t>
            </a:r>
            <a:r>
              <a:rPr lang="ru-RU" b="1" i="0" u="sng" dirty="0">
                <a:solidFill>
                  <a:srgbClr val="1126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М.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Фригман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Т. А. Пушкина, И. А.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Каплунович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0" dirty="0">
                <a:solidFill>
                  <a:srgbClr val="1126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(предназначен для изучения представлений детей о нравственных качествах)</a:t>
            </a:r>
          </a:p>
          <a:p>
            <a:pPr marL="0" indent="0" algn="l">
              <a:buNone/>
            </a:pPr>
            <a:r>
              <a:rPr lang="ru-RU" b="1" i="0" dirty="0">
                <a:solidFill>
                  <a:srgbClr val="1126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для беседы:</a:t>
            </a:r>
          </a:p>
          <a:p>
            <a:pPr marL="0" indent="0" algn="l">
              <a:buNone/>
            </a:pPr>
            <a:r>
              <a:rPr lang="ru-RU" b="1" i="0" dirty="0">
                <a:solidFill>
                  <a:srgbClr val="1126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• Кого можно назвать хорошим (плохим)? Почему?</a:t>
            </a:r>
          </a:p>
          <a:p>
            <a:pPr marL="0" indent="0" algn="l">
              <a:buNone/>
            </a:pPr>
            <a:r>
              <a:rPr lang="ru-RU" b="1" i="0" dirty="0">
                <a:solidFill>
                  <a:srgbClr val="1126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• Кого можно назвать честным (лживым)? Почему?</a:t>
            </a:r>
          </a:p>
          <a:p>
            <a:pPr marL="0" indent="0" algn="l">
              <a:buNone/>
            </a:pPr>
            <a:r>
              <a:rPr lang="ru-RU" b="1" i="0" dirty="0">
                <a:solidFill>
                  <a:srgbClr val="1126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• Кого можно назвать добрым (злым)? Почему?</a:t>
            </a:r>
          </a:p>
          <a:p>
            <a:pPr marL="0" indent="0" algn="l">
              <a:buNone/>
            </a:pPr>
            <a:r>
              <a:rPr lang="ru-RU" b="1" i="0" dirty="0">
                <a:solidFill>
                  <a:srgbClr val="1126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• Кого можно назвать справедливым (несправедливым)? Почему?</a:t>
            </a:r>
          </a:p>
          <a:p>
            <a:pPr marL="0" indent="0" algn="l">
              <a:buNone/>
            </a:pPr>
            <a:r>
              <a:rPr lang="ru-RU" b="1" i="0" dirty="0">
                <a:solidFill>
                  <a:srgbClr val="1126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• Кого можно назвать щедрым (жадным)? Почему?</a:t>
            </a:r>
          </a:p>
          <a:p>
            <a:pPr marL="0" indent="0" algn="l">
              <a:buNone/>
            </a:pPr>
            <a:r>
              <a:rPr lang="ru-RU" b="1" i="0" dirty="0">
                <a:solidFill>
                  <a:srgbClr val="1126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• Кого можно назвать смелым (трусливым)? Почему?</a:t>
            </a:r>
          </a:p>
        </p:txBody>
      </p:sp>
    </p:spTree>
    <p:extLst>
      <p:ext uri="{BB962C8B-B14F-4D97-AF65-F5344CB8AC3E}">
        <p14:creationId xmlns:p14="http://schemas.microsoft.com/office/powerpoint/2010/main" val="4239560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over/>
      </p:transition>
    </mc:Choice>
    <mc:Fallback xmlns="">
      <p:transition spd="slow">
        <p:cover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273617C-F9BD-41C8-AD3E-97EC8A1C93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50849"/>
          </a:xfrm>
        </p:spPr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EB2CDCA-2BBD-48B9-BDEF-4F49F92C25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41721" y="446567"/>
            <a:ext cx="8750596" cy="6251945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  <a:defRPr/>
            </a:pPr>
            <a:r>
              <a:rPr kumimoji="0" lang="ru-RU" sz="2400" b="1" i="1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предназначены для диагностики уровня патриотических представлений и чувств </a:t>
            </a:r>
            <a:endParaRPr lang="ru-RU" sz="2400" b="1" i="1" u="sng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Как тебя зовут? </a:t>
            </a:r>
          </a:p>
          <a:p>
            <a:pPr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С кем ты живёшь? Как зовут твоих родителей? </a:t>
            </a:r>
          </a:p>
          <a:p>
            <a:pPr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Каких близких родственников ты знаешь? </a:t>
            </a:r>
          </a:p>
          <a:p>
            <a:pPr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Как одним словом можно назвать всех близких тебе людей? Как ты помогаешь членам своей семьи. </a:t>
            </a:r>
          </a:p>
          <a:p>
            <a:pPr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Чем тебе нравится в детском саду заниматься? </a:t>
            </a:r>
          </a:p>
          <a:p>
            <a:pPr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Как ты помогаешь детям и взрослым в группе? </a:t>
            </a:r>
          </a:p>
          <a:p>
            <a:pPr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Как относишься к игрушкам в которые ты играешь? </a:t>
            </a:r>
          </a:p>
          <a:p>
            <a:pPr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Как называется наш город? </a:t>
            </a:r>
          </a:p>
          <a:p>
            <a:pPr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Куда бы хотел пойти с родителями в выходной день? </a:t>
            </a:r>
          </a:p>
          <a:p>
            <a:pPr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Какие животные обитают в нашем крае? </a:t>
            </a:r>
          </a:p>
          <a:p>
            <a:pPr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Какие растения растут в нашей области? </a:t>
            </a:r>
          </a:p>
          <a:p>
            <a:pPr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Как человек заботится о природе нашего края? </a:t>
            </a:r>
          </a:p>
          <a:p>
            <a:pPr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Какие народы живут в нашем крае? </a:t>
            </a:r>
          </a:p>
          <a:p>
            <a:pPr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Как отмечаете народные праздники дома?</a:t>
            </a:r>
          </a:p>
          <a:p>
            <a:pPr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Какие русские народные сказки ты знаешь?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76509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over/>
      </p:transition>
    </mc:Choice>
    <mc:Fallback xmlns="">
      <p:transition spd="slow">
        <p:cover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E3B6740-8E14-4AE1-A0CC-4886632637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B855BD3-727A-4899-B651-99D2F222B7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56660" y="595423"/>
            <a:ext cx="9154633" cy="5581540"/>
          </a:xfrm>
        </p:spPr>
        <p:txBody>
          <a:bodyPr>
            <a:normAutofit/>
          </a:bodyPr>
          <a:lstStyle/>
          <a:p>
            <a:pPr algn="l"/>
            <a:endParaRPr lang="ru-RU" b="1" i="1" dirty="0">
              <a:solidFill>
                <a:srgbClr val="11261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b="1" i="1" dirty="0">
              <a:solidFill>
                <a:srgbClr val="11261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>
              <a:buNone/>
            </a:pPr>
            <a:r>
              <a:rPr lang="ru-RU" b="1" i="1" dirty="0">
                <a:solidFill>
                  <a:srgbClr val="1126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rgbClr val="1126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u="sng" dirty="0">
                <a:solidFill>
                  <a:srgbClr val="1126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Методика «Что такое хорошо и что такое плохо?»</a:t>
            </a:r>
            <a:endParaRPr lang="ru-RU" b="1" i="0" u="sng" dirty="0">
              <a:solidFill>
                <a:srgbClr val="11261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>
              <a:buNone/>
            </a:pPr>
            <a:r>
              <a:rPr lang="ru-RU" b="1" i="0" dirty="0">
                <a:solidFill>
                  <a:srgbClr val="1126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Детей просят привести примеры: доброго дела; злого (нехорошего) дела; справедливого поступка; безвольного поступка; проявления безответственности, трусости и др.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42005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over/>
      </p:transition>
    </mc:Choice>
    <mc:Fallback xmlns="">
      <p:transition spd="slow">
        <p:cover/>
      </p:transition>
    </mc:Fallback>
  </mc:AlternateContent>
</p:sld>
</file>

<file path=ppt/theme/_rels/themeOverr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8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  <a:fontScheme name="Поток">
    <a:majorFont>
      <a:latin typeface="Calibri"/>
      <a:ea typeface=""/>
      <a:cs typeface=""/>
      <a:font script="Jpan" typeface="ＭＳ Ｐゴシック"/>
      <a:font script="Hang" typeface="HY중고딕"/>
      <a:font script="Hans" typeface="隶书"/>
      <a:font script="Hant" typeface="微軟正黑體"/>
      <a:font script="Arab" typeface="Traditional Arabic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ajorFont>
    <a:minorFont>
      <a:latin typeface="Constantia"/>
      <a:ea typeface=""/>
      <a:cs typeface=""/>
      <a:font script="Jpan" typeface="HGP明朝E"/>
      <a:font script="Hang" typeface="HY신명조"/>
      <a:font script="Hans" typeface="宋体"/>
      <a:font script="Hant" typeface="新細明體"/>
      <a:font script="Arab" typeface="Majalla UI"/>
      <a:font script="Hebr" typeface="David"/>
      <a:font script="Thai" typeface="Browalli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inorFont>
  </a:fontScheme>
  <a:fmtScheme name="Поток">
    <a:fillStyleLst>
      <a:solidFill>
        <a:schemeClr val="phClr"/>
      </a:solidFill>
      <a:gradFill rotWithShape="1">
        <a:gsLst>
          <a:gs pos="0">
            <a:schemeClr val="phClr">
              <a:tint val="70000"/>
              <a:satMod val="130000"/>
            </a:schemeClr>
          </a:gs>
          <a:gs pos="43000">
            <a:schemeClr val="phClr">
              <a:tint val="44000"/>
              <a:satMod val="165000"/>
            </a:schemeClr>
          </a:gs>
          <a:gs pos="93000">
            <a:schemeClr val="phClr">
              <a:tint val="15000"/>
              <a:satMod val="165000"/>
            </a:schemeClr>
          </a:gs>
          <a:gs pos="100000">
            <a:schemeClr val="phClr">
              <a:tint val="5000"/>
              <a:satMod val="250000"/>
            </a:schemeClr>
          </a:gs>
        </a:gsLst>
        <a:path path="circle">
          <a:fillToRect l="50000" t="130000" r="50000" b="-30000"/>
        </a:path>
      </a:gradFill>
      <a:gradFill rotWithShape="1">
        <a:gsLst>
          <a:gs pos="0">
            <a:schemeClr val="phClr">
              <a:tint val="98000"/>
              <a:shade val="25000"/>
              <a:satMod val="250000"/>
            </a:schemeClr>
          </a:gs>
          <a:gs pos="68000">
            <a:schemeClr val="phClr">
              <a:tint val="86000"/>
              <a:satMod val="115000"/>
            </a:schemeClr>
          </a:gs>
          <a:gs pos="100000">
            <a:schemeClr val="phClr">
              <a:tint val="50000"/>
              <a:satMod val="150000"/>
            </a:schemeClr>
          </a:gs>
        </a:gsLst>
        <a:path path="circle">
          <a:fillToRect l="50000" t="130000" r="50000" b="-30000"/>
        </a:path>
      </a:gradFill>
    </a:fillStyleLst>
    <a:lnStyleLst>
      <a:ln w="9525" cap="flat" cmpd="sng" algn="ctr">
        <a:solidFill>
          <a:schemeClr val="phClr">
            <a:shade val="50000"/>
            <a:satMod val="103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57150" dist="38100" dir="5400000" algn="ctr" rotWithShape="0">
            <a:schemeClr val="phClr">
              <a:shade val="9000"/>
              <a:alpha val="48000"/>
              <a:satMod val="105000"/>
            </a:schemeClr>
          </a:outerShdw>
        </a:effectLst>
      </a:effectStyle>
      <a:effectStyle>
        <a:effectLst>
          <a:outerShdw blurRad="57150" dist="38100" dir="5400000" algn="ctr" rotWithShape="0">
            <a:schemeClr val="phClr">
              <a:shade val="9000"/>
              <a:alpha val="48000"/>
              <a:satMod val="105000"/>
            </a:schemeClr>
          </a:outerShdw>
        </a:effectLst>
      </a:effectStyle>
      <a:effectStyle>
        <a:effectLst>
          <a:outerShdw blurRad="57150" dist="38100" dir="5400000" algn="ctr" rotWithShape="0">
            <a:schemeClr val="phClr">
              <a:shade val="9000"/>
              <a:alpha val="48000"/>
              <a:satMod val="105000"/>
            </a:schemeClr>
          </a:outerShdw>
        </a:effectLst>
        <a:scene3d>
          <a:camera prst="orthographicFront">
            <a:rot lat="0" lon="0" rev="0"/>
          </a:camera>
          <a:lightRig rig="glow" dir="tl">
            <a:rot lat="0" lon="0" rev="900000"/>
          </a:lightRig>
        </a:scene3d>
        <a:sp3d prstMaterial="powder">
          <a:bevelT w="25400" h="381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80000"/>
              <a:satMod val="400000"/>
            </a:schemeClr>
          </a:gs>
          <a:gs pos="25000">
            <a:schemeClr val="phClr">
              <a:tint val="83000"/>
              <a:satMod val="320000"/>
            </a:schemeClr>
          </a:gs>
          <a:gs pos="100000">
            <a:schemeClr val="phClr">
              <a:shade val="15000"/>
              <a:satMod val="320000"/>
            </a:schemeClr>
          </a:gs>
        </a:gsLst>
        <a:path path="circle">
          <a:fillToRect l="10000" t="110000" r="10000" b="100000"/>
        </a:path>
      </a:gradFill>
      <a:blipFill>
        <a:blip xmlns:r="http://schemas.openxmlformats.org/officeDocument/2006/relationships" r:embed="rId1">
          <a:duotone>
            <a:schemeClr val="phClr">
              <a:shade val="90000"/>
              <a:satMod val="150000"/>
            </a:schemeClr>
            <a:schemeClr val="phClr">
              <a:tint val="88000"/>
              <a:satMod val="150000"/>
            </a:schemeClr>
          </a:duotone>
        </a:blip>
        <a:tile tx="0" ty="0" sx="65000" sy="65000" flip="none" algn="tl"/>
      </a:blip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567</TotalTime>
  <Words>645</Words>
  <Application>Microsoft Office PowerPoint</Application>
  <PresentationFormat>Произвольный</PresentationFormat>
  <Paragraphs>93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Формирование духовно -нравственных качеств дошкольников с помощью технологии проектов</vt:lpstr>
      <vt:lpstr>Презентация PowerPoint</vt:lpstr>
      <vt:lpstr>Актуальность</vt:lpstr>
      <vt:lpstr>Презентация PowerPoint</vt:lpstr>
      <vt:lpstr>Цель</vt:lpstr>
      <vt:lpstr>Задачи</vt:lpstr>
      <vt:lpstr>Диагностика</vt:lpstr>
      <vt:lpstr>  </vt:lpstr>
      <vt:lpstr>Презентация PowerPoint</vt:lpstr>
      <vt:lpstr>Презентация PowerPoint</vt:lpstr>
      <vt:lpstr>Презентация PowerPoint</vt:lpstr>
      <vt:lpstr>План работы</vt:lpstr>
      <vt:lpstr>Этапы работы Август - сентябрь</vt:lpstr>
      <vt:lpstr>Сентябрь - октябрь</vt:lpstr>
      <vt:lpstr>Защита проектов </vt:lpstr>
      <vt:lpstr>Презентация PowerPoint</vt:lpstr>
      <vt:lpstr>Ноябрь - декабрь</vt:lpstr>
      <vt:lpstr>Презентация PowerPoint</vt:lpstr>
      <vt:lpstr>Январь - февраль</vt:lpstr>
      <vt:lpstr>Презентация PowerPoint</vt:lpstr>
      <vt:lpstr>Презентация PowerPoint</vt:lpstr>
      <vt:lpstr>Презентация PowerPoint</vt:lpstr>
      <vt:lpstr>Март - апрель</vt:lpstr>
      <vt:lpstr>Презентация PowerPoint</vt:lpstr>
      <vt:lpstr>Май</vt:lpstr>
      <vt:lpstr>Заключительная диагностика</vt:lpstr>
      <vt:lpstr>Выводы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Формирование нравственных качеств дошкольников с помощью технологии проектов</dc:title>
  <dc:creator>irina</dc:creator>
  <cp:lastModifiedBy>Елена</cp:lastModifiedBy>
  <cp:revision>47</cp:revision>
  <dcterms:created xsi:type="dcterms:W3CDTF">2021-05-15T08:05:59Z</dcterms:created>
  <dcterms:modified xsi:type="dcterms:W3CDTF">2021-05-31T10:08:08Z</dcterms:modified>
</cp:coreProperties>
</file>