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1" r:id="rId4"/>
    <p:sldId id="260" r:id="rId5"/>
    <p:sldId id="287" r:id="rId6"/>
    <p:sldId id="270" r:id="rId7"/>
    <p:sldId id="272" r:id="rId8"/>
    <p:sldId id="268" r:id="rId9"/>
    <p:sldId id="267" r:id="rId10"/>
    <p:sldId id="297" r:id="rId11"/>
    <p:sldId id="271" r:id="rId12"/>
    <p:sldId id="276" r:id="rId13"/>
    <p:sldId id="281" r:id="rId14"/>
    <p:sldId id="279" r:id="rId15"/>
    <p:sldId id="284" r:id="rId16"/>
    <p:sldId id="273" r:id="rId17"/>
    <p:sldId id="292" r:id="rId18"/>
    <p:sldId id="275" r:id="rId19"/>
    <p:sldId id="294" r:id="rId20"/>
    <p:sldId id="283" r:id="rId21"/>
    <p:sldId id="291" r:id="rId22"/>
    <p:sldId id="293" r:id="rId23"/>
    <p:sldId id="264" r:id="rId24"/>
    <p:sldId id="269" r:id="rId25"/>
    <p:sldId id="26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1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1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6F42AC-EB19-4CC7-A4CE-196C4317B572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1153CDDD-4A62-422D-9670-3A1EB3F43901}">
      <dgm:prSet/>
      <dgm:spPr>
        <a:solidFill>
          <a:srgbClr val="00B0F0"/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Каждая деятельность  оказывает своеобразное  влияние на развитие детской самостоятельности и инициативы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8E95098-19D2-421E-B167-85509757C584}" type="parTrans" cxnId="{2EE7D8A7-3811-4D25-80A9-261229FB37AB}">
      <dgm:prSet/>
      <dgm:spPr/>
      <dgm:t>
        <a:bodyPr/>
        <a:lstStyle/>
        <a:p>
          <a:endParaRPr lang="ru-RU"/>
        </a:p>
      </dgm:t>
    </dgm:pt>
    <dgm:pt modelId="{4DE9F3DE-DFA4-4676-826A-9C52581052F3}" type="sibTrans" cxnId="{2EE7D8A7-3811-4D25-80A9-261229FB37AB}">
      <dgm:prSet/>
      <dgm:spPr/>
      <dgm:t>
        <a:bodyPr/>
        <a:lstStyle/>
        <a:p>
          <a:endParaRPr lang="ru-RU"/>
        </a:p>
      </dgm:t>
    </dgm:pt>
    <dgm:pt modelId="{A152297C-2D00-4F09-9B7A-F394A247AEF4}" type="pres">
      <dgm:prSet presAssocID="{516F42AC-EB19-4CC7-A4CE-196C4317B572}" presName="Name0" presStyleCnt="0">
        <dgm:presLayoutVars>
          <dgm:dir/>
          <dgm:animLvl val="lvl"/>
          <dgm:resizeHandles val="exact"/>
        </dgm:presLayoutVars>
      </dgm:prSet>
      <dgm:spPr/>
    </dgm:pt>
    <dgm:pt modelId="{6D518813-44BC-4153-B9BA-4A20C0ABE66F}" type="pres">
      <dgm:prSet presAssocID="{1153CDDD-4A62-422D-9670-3A1EB3F43901}" presName="parTxOnly" presStyleLbl="node1" presStyleIdx="0" presStyleCnt="1" custLinFactNeighborY="-3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833DA3-EE4C-4CBF-BB26-8E1A15A74FE4}" type="presOf" srcId="{1153CDDD-4A62-422D-9670-3A1EB3F43901}" destId="{6D518813-44BC-4153-B9BA-4A20C0ABE66F}" srcOrd="0" destOrd="0" presId="urn:microsoft.com/office/officeart/2005/8/layout/chevron1"/>
    <dgm:cxn modelId="{5B03CFB4-E484-459A-9B09-3377AF5EED6E}" type="presOf" srcId="{516F42AC-EB19-4CC7-A4CE-196C4317B572}" destId="{A152297C-2D00-4F09-9B7A-F394A247AEF4}" srcOrd="0" destOrd="0" presId="urn:microsoft.com/office/officeart/2005/8/layout/chevron1"/>
    <dgm:cxn modelId="{2EE7D8A7-3811-4D25-80A9-261229FB37AB}" srcId="{516F42AC-EB19-4CC7-A4CE-196C4317B572}" destId="{1153CDDD-4A62-422D-9670-3A1EB3F43901}" srcOrd="0" destOrd="0" parTransId="{58E95098-19D2-421E-B167-85509757C584}" sibTransId="{4DE9F3DE-DFA4-4676-826A-9C52581052F3}"/>
    <dgm:cxn modelId="{3705BC50-75F5-4D19-B414-6D0E19322691}" type="presParOf" srcId="{A152297C-2D00-4F09-9B7A-F394A247AEF4}" destId="{6D518813-44BC-4153-B9BA-4A20C0ABE66F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518813-44BC-4153-B9BA-4A20C0ABE66F}">
      <dsp:nvSpPr>
        <dsp:cNvPr id="0" name=""/>
        <dsp:cNvSpPr/>
      </dsp:nvSpPr>
      <dsp:spPr>
        <a:xfrm>
          <a:off x="2109" y="0"/>
          <a:ext cx="4316260" cy="1630226"/>
        </a:xfrm>
        <a:prstGeom prst="chevron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Каждая деятельность  оказывает своеобразное  влияние на развитие детской самостоятельности и инициативы</a:t>
          </a:r>
          <a:endParaRPr lang="ru-RU" sz="19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17222" y="0"/>
        <a:ext cx="2686034" cy="16302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B2CF2-033B-4B52-A0E1-EDE180532CF8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802C2-6874-4315-A349-60223C46BE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100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B2CF2-033B-4B52-A0E1-EDE180532CF8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802C2-6874-4315-A349-60223C46BE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576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B2CF2-033B-4B52-A0E1-EDE180532CF8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802C2-6874-4315-A349-60223C46BE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038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B2CF2-033B-4B52-A0E1-EDE180532CF8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802C2-6874-4315-A349-60223C46BE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141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B2CF2-033B-4B52-A0E1-EDE180532CF8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802C2-6874-4315-A349-60223C46BE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19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B2CF2-033B-4B52-A0E1-EDE180532CF8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802C2-6874-4315-A349-60223C46BE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87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B2CF2-033B-4B52-A0E1-EDE180532CF8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802C2-6874-4315-A349-60223C46BE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686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B2CF2-033B-4B52-A0E1-EDE180532CF8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802C2-6874-4315-A349-60223C46BE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293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B2CF2-033B-4B52-A0E1-EDE180532CF8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802C2-6874-4315-A349-60223C46BE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03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B2CF2-033B-4B52-A0E1-EDE180532CF8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802C2-6874-4315-A349-60223C46BE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555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B2CF2-033B-4B52-A0E1-EDE180532CF8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802C2-6874-4315-A349-60223C46BE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588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B2CF2-033B-4B52-A0E1-EDE180532CF8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802C2-6874-4315-A349-60223C46BE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019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jpe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0.jpeg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4.png"/><Relationship Id="rId9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5" Type="http://schemas.openxmlformats.org/officeDocument/2006/relationships/image" Target="../media/image33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4.png"/><Relationship Id="rId4" Type="http://schemas.openxmlformats.org/officeDocument/2006/relationships/diagramLayout" Target="../diagrams/layout1.xml"/><Relationship Id="rId9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06328" y="1412777"/>
            <a:ext cx="6710088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Поддержка индивидуальности</a:t>
            </a:r>
          </a:p>
          <a:p>
            <a:pPr algn="ctr"/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 инициативы как условие, </a:t>
            </a:r>
          </a:p>
          <a:p>
            <a:pPr algn="ctr"/>
            <a:r>
              <a:rPr lang="ru-RU" sz="2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необходимое для создания</a:t>
            </a:r>
          </a:p>
          <a:p>
            <a:pPr algn="ctr"/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лагоприятной ситуации развития </a:t>
            </a:r>
          </a:p>
          <a:p>
            <a:pPr algn="ctr"/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дошкольников</a:t>
            </a:r>
            <a:endParaRPr lang="ru-RU" sz="2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9712" y="260648"/>
            <a:ext cx="566584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 образовательное учреждение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Детский сад 2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города Белореченск  МО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Белореченский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район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67944" y="4333746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Подготовила  старший воспитатель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Лакетко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Е.В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 descr="G:\малыши лето 19\kisspng-advertising-teacher-education-age-5b1100517b3c44.99878833152784084950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789039"/>
            <a:ext cx="3062114" cy="27899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4693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75656" y="508633"/>
            <a:ext cx="6932350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400" b="0" i="0" u="none" strike="noStrike" cap="none" normalizeH="0" baseline="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 по внедрению технологий, направленных на поддержку индивидуальности и инициативности детей:</a:t>
            </a:r>
            <a:endParaRPr kumimoji="0" lang="ru-RU" sz="2400" b="0" i="0" u="none" strike="noStrike" cap="none" normalizeH="0" baseline="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основе :</a:t>
            </a:r>
            <a:endParaRPr kumimoji="0" lang="ru-RU" sz="1600" b="0" i="0" u="none" strike="noStrike" cap="none" normalizeH="0" baseline="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новое видение образа ребенка, его развития;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интерактивное взаимодействие;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взаимодействие всех участников образовательных отношений, в котором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активен и ребенок и взрослый. В сообществе учатся все – и дети, и взрослые;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наличие технологии организации образовательной деятельности.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Универсальной и функциональной по организационным действиям. Открытой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идей,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креативной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учитывающей индивидуальные интересы и потребности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детей и взрослых;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отказ от ведущей роли воспитателя в пользу поддержки детской инициативы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всеми взрослыми (педагогами, родителями, представителями местного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сообщества);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отказ от идеи единственной ведущей деятельности в пользу учета 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использования разных способов и видов деятельности, играющих в развитии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ребенка существенную роль. Это и игра, и исследовательская деятельность, и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общение, и свободная активность по выбору детей.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260648"/>
            <a:ext cx="770485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ехнологии, </a:t>
            </a:r>
            <a:r>
              <a:rPr lang="ru-RU" sz="24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способствующие развитию детской инициативы и самостоятельности.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1340768"/>
            <a:ext cx="71287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Одной из значимых форм деятельности, в которой развивается познавательная и творческая инициатива является 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проектная деятельность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в которой дети самостоятельно выдвигают гипотезы, решают проблемы, совместно принимают решения, тем самым повышают свой социальный статус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3820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для мо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427984" y="980728"/>
            <a:ext cx="4394807" cy="247207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3789040"/>
            <a:ext cx="4905365" cy="2759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 l="46496"/>
          <a:stretch>
            <a:fillRect/>
          </a:stretch>
        </p:blipFill>
        <p:spPr bwMode="auto">
          <a:xfrm>
            <a:off x="1331641" y="230946"/>
            <a:ext cx="3384376" cy="355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img09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3689362"/>
            <a:ext cx="2224044" cy="2951237"/>
          </a:xfrm>
          <a:prstGeom prst="rect">
            <a:avLst/>
          </a:prstGeom>
        </p:spPr>
      </p:pic>
      <p:pic>
        <p:nvPicPr>
          <p:cNvPr id="7" name="Рисунок 6" descr="img09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28184" y="1124744"/>
            <a:ext cx="1584176" cy="2344761"/>
          </a:xfrm>
          <a:prstGeom prst="rect">
            <a:avLst/>
          </a:prstGeom>
        </p:spPr>
      </p:pic>
      <p:pic>
        <p:nvPicPr>
          <p:cNvPr id="6" name="Рисунок 5" descr="img09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58880" y="3202612"/>
            <a:ext cx="2161592" cy="2996952"/>
          </a:xfrm>
          <a:prstGeom prst="rect">
            <a:avLst/>
          </a:prstGeom>
        </p:spPr>
      </p:pic>
      <p:pic>
        <p:nvPicPr>
          <p:cNvPr id="5" name="Рисунок 4" descr="img09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236296" y="332656"/>
            <a:ext cx="1584176" cy="2197656"/>
          </a:xfrm>
          <a:prstGeom prst="rect">
            <a:avLst/>
          </a:prstGeom>
        </p:spPr>
      </p:pic>
      <p:pic>
        <p:nvPicPr>
          <p:cNvPr id="8" name="для мо 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9" cstate="print"/>
          <a:srcRect l="14563" t="1399" r="18548" b="-322"/>
          <a:stretch/>
        </p:blipFill>
        <p:spPr>
          <a:xfrm>
            <a:off x="1043608" y="332656"/>
            <a:ext cx="4169445" cy="34685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331640" y="4221088"/>
            <a:ext cx="32537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Познавательно –творческий</a:t>
            </a:r>
          </a:p>
          <a:p>
            <a:pPr algn="ctr"/>
            <a:r>
              <a:rPr lang="ru-RU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роект </a:t>
            </a:r>
          </a:p>
          <a:p>
            <a:pPr algn="ctr"/>
            <a:r>
              <a:rPr lang="ru-RU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«Кто живет в яйце»</a:t>
            </a:r>
            <a:endParaRPr lang="ru-RU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C:\Users\Admin\Documents\малыши\20181122_1622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5902" y="260648"/>
            <a:ext cx="5120568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100" name="Picture 4" descr="C:\Users\Admin\Documents\малыши\20181221_1622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85705" y="4077072"/>
            <a:ext cx="4608510" cy="25922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9110">
            <a:off x="1403162" y="412788"/>
            <a:ext cx="2363543" cy="31513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4216">
            <a:off x="1612460" y="3418129"/>
            <a:ext cx="2074540" cy="27660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5220072" y="3068960"/>
            <a:ext cx="35964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Конкурсы  и выставки</a:t>
            </a:r>
            <a:endParaRPr lang="ru-RU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35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37625"/>
              </p:ext>
            </p:extLst>
          </p:nvPr>
        </p:nvGraphicFramePr>
        <p:xfrm>
          <a:off x="1331640" y="476672"/>
          <a:ext cx="7560840" cy="621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376"/>
                <a:gridCol w="4176464"/>
              </a:tblGrid>
              <a:tr h="151216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Условия, необходимые для создания социальной ситуации развития детей, соответствующей специфике дошкольного возраста, предполагают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Принципы работы по внедрению технологий,</a:t>
                      </a:r>
                    </a:p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направленных на поддержку индивидуальности и</a:t>
                      </a:r>
                    </a:p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инициативности детей: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32729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обеспечение эмоционального благополучия через:</a:t>
                      </a:r>
                    </a:p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непосредственное общение с каждым ребенком;</a:t>
                      </a:r>
                    </a:p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уважительное отношение к каждому ребенку, к его чувствам и потребностям;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Принцип обогащения (амплификации) развития через поддержку детской инициативы и интересов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u="sng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Дети старательно, терпеливо и настойчиво занимаются какой-либо  деятельностью, если это им интересно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Принцип позитивной эмоциональной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атмосферы и эмоционального благополучия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u="sng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Решающим условием успешного развития и важнейшей характеристикой взаимодействия детей и взрослых является эмоциональная атмосфера, в которой протекает образовательный процесс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001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88640"/>
            <a:ext cx="3278219" cy="4370959"/>
          </a:xfrm>
          <a:prstGeom prst="rect">
            <a:avLst/>
          </a:prstGeom>
          <a:ln w="88900" cap="sq" cmpd="thickThin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332656"/>
            <a:ext cx="4068201" cy="3051151"/>
          </a:xfrm>
          <a:prstGeom prst="rect">
            <a:avLst/>
          </a:prstGeom>
          <a:ln w="88900" cap="sq" cmpd="thickThin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475656" y="3501008"/>
            <a:ext cx="41044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n>
                  <a:solidFill>
                    <a:srgbClr val="0070C0"/>
                  </a:solidFill>
                </a:ln>
                <a:latin typeface="Times New Roman" pitchFamily="18" charset="0"/>
                <a:cs typeface="Times New Roman" pitchFamily="18" charset="0"/>
              </a:rPr>
              <a:t>Одним из стимулов поддержки интереса к деятельности, развития творческих и интеллектуальных способностей у дошкольников являются </a:t>
            </a:r>
            <a:r>
              <a:rPr lang="ru-RU" u="sng" dirty="0" smtClean="0">
                <a:ln>
                  <a:solidFill>
                    <a:srgbClr val="0070C0"/>
                  </a:solidFill>
                </a:ln>
                <a:latin typeface="Times New Roman" pitchFamily="18" charset="0"/>
                <a:cs typeface="Times New Roman" pitchFamily="18" charset="0"/>
              </a:rPr>
              <a:t>ситуации успеха</a:t>
            </a:r>
            <a:r>
              <a:rPr lang="ru-RU" dirty="0" smtClean="0">
                <a:ln>
                  <a:solidFill>
                    <a:srgbClr val="0070C0"/>
                  </a:solidFill>
                </a:ln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dirty="0" smtClean="0">
                <a:ln>
                  <a:solidFill>
                    <a:srgbClr val="0070C0"/>
                  </a:solidFill>
                </a:ln>
                <a:latin typeface="Times New Roman" pitchFamily="18" charset="0"/>
                <a:cs typeface="Times New Roman" pitchFamily="18" charset="0"/>
              </a:rPr>
              <a:t>Педагогу необходимо создать такие условия, в которых ребенок испытывал бы уверенность в себе и внутреннее удовлетворение.</a:t>
            </a:r>
            <a:endParaRPr lang="ru-RU" dirty="0">
              <a:ln>
                <a:solidFill>
                  <a:srgbClr val="0070C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84168" y="4797152"/>
            <a:ext cx="3224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 детей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над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адванс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календарем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16123"/>
              </p:ext>
            </p:extLst>
          </p:nvPr>
        </p:nvGraphicFramePr>
        <p:xfrm>
          <a:off x="1043608" y="116632"/>
          <a:ext cx="7848872" cy="71177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2055585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Условия, необходимые для создания социальной ситуации развития детей, соответствующей специфике дошкольного возраста, предполагают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Принципы работы по внедрению технологий,</a:t>
                      </a:r>
                    </a:p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направленных на поддержку индивидуальности и</a:t>
                      </a:r>
                    </a:p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инициативности детей: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6215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поддержку индивидуальности и инициативы детей через:</a:t>
                      </a:r>
                    </a:p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создание условий для свободного выбора детьми деятельности, участников совместной деятельности;</a:t>
                      </a:r>
                    </a:p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создание условий для принятия детьми решений, выражения своих чувств и мыслей; 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недирективную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помощь детям, поддержку детской инициативы и самостоятельности в разных видах деятельности (игровой, исследовательской, проектной, познавательной и т.д.);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Принцип поддержки исследовательской активности ребенка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Исследовательская активность является естественной формой детского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освоения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мира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процессов детского учения. Для её развертывания и поддержания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любопытства детям важна свобода, так как самостоятельность и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креативность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лучше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всего процветают в ненапряженной атмосфере. Когда любознательности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детей дают свободу, им приходит в голову множество идей о том, как совершать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открытия и показать свои результаты. 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876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84002" y="3448578"/>
            <a:ext cx="3820203" cy="2148864"/>
          </a:xfrm>
          <a:prstGeom prst="rect">
            <a:avLst/>
          </a:prstGeom>
          <a:ln w="228600" cap="sq" cmpd="thickThin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07948" y="4509120"/>
            <a:ext cx="3704412" cy="2083732"/>
          </a:xfrm>
          <a:prstGeom prst="rect">
            <a:avLst/>
          </a:prstGeom>
          <a:ln w="228600" cap="sq" cmpd="thickThin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548680"/>
            <a:ext cx="2976331" cy="1674186"/>
          </a:xfrm>
          <a:prstGeom prst="rect">
            <a:avLst/>
          </a:prstGeom>
          <a:ln w="228600" cap="sq" cmpd="thickThin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2321876"/>
            <a:ext cx="3504388" cy="1971219"/>
          </a:xfrm>
          <a:prstGeom prst="rect">
            <a:avLst/>
          </a:prstGeom>
          <a:ln w="228600" cap="sq" cmpd="thickThin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TextBox 6"/>
          <p:cNvSpPr txBox="1"/>
          <p:nvPr/>
        </p:nvSpPr>
        <p:spPr>
          <a:xfrm>
            <a:off x="1187624" y="404664"/>
            <a:ext cx="23762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Условие предоставления выбора:</a:t>
            </a:r>
          </a:p>
          <a:p>
            <a:pPr algn="ctr"/>
            <a:r>
              <a:rPr lang="ru-RU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способов  достижения цели, материалов</a:t>
            </a:r>
            <a:endParaRPr lang="ru-RU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6948264" y="260649"/>
            <a:ext cx="20162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Продукты непосредственно образовательной деятельности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«Заснеженный дом»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259632" y="260649"/>
          <a:ext cx="7884368" cy="594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100"/>
                <a:gridCol w="4112268"/>
              </a:tblGrid>
              <a:tr h="139317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Условия, необходимые для создания социальной ситуации развития детей, соответствующей специфике дошкольного возраста, предполагают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Принципы работы по внедрению технологий,</a:t>
                      </a:r>
                    </a:p>
                    <a:p>
                      <a:pPr algn="ctr"/>
                      <a:r>
                        <a:rPr lang="ru-RU" sz="16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направленных на поддержку индивидуальности и</a:t>
                      </a:r>
                    </a:p>
                    <a:p>
                      <a:pPr algn="ctr"/>
                      <a:r>
                        <a:rPr lang="ru-RU" sz="16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инициативности детей: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</a:tr>
              <a:tr h="438071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установление правил взаимодействия в разных ситуациях: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создание условий для позитивных, доброжелательных отношений между детьми, в том числе принадлежащими к разным национально-культурным, религиозным общностям и социальным слоям, а также имеющими различные (в том числе ограниченные) возможности здоровья;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коммуникативных способностей детей, позволяющих разрешать конфликтные ситуации со сверстниками;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умения детей работать в группе сверстников;</a:t>
                      </a:r>
                    </a:p>
                    <a:p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Принцип содействия и сотрудничества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600" u="sng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Направлен на преодоление парадигмы (шаблонов) передачи знаний и</a:t>
                      </a:r>
                      <a:r>
                        <a:rPr lang="ru-RU" sz="1600" u="none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u="sng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опыта исключительно от взрослого к ребенку.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Ребенок приобретает собственный опыт, осваивает и осмысливает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мир, активно строя знания на основе предыдущего опыта в самостоятельной и «совместно-разделенной» деятельности и в общении с другими детьми и взрослыми, становясь полноценным участником образовательного процесса. 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Принцип личного примера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(обучение на модели собственного поведения</a:t>
                      </a:r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Принцип «Право на ошибку»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16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96136" y="1700809"/>
            <a:ext cx="28803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«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Каждый ребенок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приносит с собой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мир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божественное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любопытство,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которое часто погибает,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успев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раскрыться...»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Альберт Эйнштейн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24744"/>
            <a:ext cx="4072546" cy="3390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440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для мо3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 l="13245" r="15712"/>
          <a:stretch>
            <a:fillRect/>
          </a:stretch>
        </p:blipFill>
        <p:spPr>
          <a:xfrm>
            <a:off x="3131840" y="404664"/>
            <a:ext cx="5328592" cy="421905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79712" y="4077071"/>
            <a:ext cx="5400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n>
                  <a:solidFill>
                    <a:srgbClr val="0070C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 условий, способствующих принятию детьми решений, выражения своих чувств и мыслей.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u="sng" dirty="0">
                <a:ln>
                  <a:solidFill>
                    <a:srgbClr val="0070C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Групповой сбор или совет группы</a:t>
            </a:r>
            <a:r>
              <a:rPr lang="ru-RU" dirty="0">
                <a:ln>
                  <a:solidFill>
                    <a:srgbClr val="0070C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это часть ежедневного распорядка, проводимая в определенное время, в специально оборудованном месте, когда дети и взрослые обмениваются информацией, обсуждают проблемы, планируют индивидуальную и совместную деятел</a:t>
            </a:r>
            <a:r>
              <a:rPr lang="ru-RU" sz="1400" dirty="0">
                <a:ln>
                  <a:solidFill>
                    <a:srgbClr val="0070C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ьность.</a:t>
            </a:r>
            <a:r>
              <a:rPr lang="ru-RU" sz="700" dirty="0">
                <a:ln>
                  <a:solidFill>
                    <a:srgbClr val="0070C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600" dirty="0">
              <a:ln>
                <a:solidFill>
                  <a:srgbClr val="0070C0"/>
                </a:solidFill>
              </a:ln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17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332656"/>
          <a:ext cx="7224464" cy="6248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12096"/>
                <a:gridCol w="3312368"/>
              </a:tblGrid>
              <a:tr h="1321702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Условия, необходимые для создания социальной ситуации развития детей, соответствующей специфике дошкольного возраста, предполагают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Принципы работы по внедрению технологий,</a:t>
                      </a:r>
                    </a:p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направленных на поддержку индивидуальности и</a:t>
                      </a:r>
                    </a:p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инициативности детей: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45109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построение вариативного развивающего образования, ориентированного на уровень развития, проявляющийся у ребенка в совместной деятельности со взрослым и более опытными сверстниками, но не актуализирующийся в его индивидуальной деятельности (далее — зона ближайшего развития каждого ребенка), </a:t>
                      </a:r>
                    </a:p>
                    <a:p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Принцип адекватности уровню развития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(работа в зоне ближайшего развития)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u="sng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Отечественные и зарубежные ученые едины в том, что постановка задач, помощь и поддержка взрослого должны быть  адекватны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u="sng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возрастным возможностям ребенка и протекать в «зоне ближайшего развития». 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56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28637"/>
              </p:ext>
            </p:extLst>
          </p:nvPr>
        </p:nvGraphicFramePr>
        <p:xfrm>
          <a:off x="1115616" y="332656"/>
          <a:ext cx="7632848" cy="59482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3239"/>
                <a:gridCol w="3499609"/>
              </a:tblGrid>
              <a:tr h="1621785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Условия, необходимые для создания социальной ситуации развития детей, соответствующей специфике дошкольного возраста, предполагают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Принципы работы по внедрению технологий,</a:t>
                      </a:r>
                    </a:p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направленных на поддержку индивидуальности и</a:t>
                      </a:r>
                    </a:p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инициативности детей: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42108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lang="ru-RU" dirty="0" smtClean="0"/>
                        <a:t>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поддержка инициативы и самостоятельности детей в специфических для них видах деятельности;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Принцип поддержки игры во всех ее видах и </a:t>
                      </a:r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формах.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Принцип поддержки детской  двигательной  активности.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Принцип интеграции различных видов детской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активности в педагогической работе. 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959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1916832"/>
            <a:ext cx="6264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4" name="Picture 2" descr="G:\малыши лето 19\img0.jpg"/>
          <p:cNvPicPr>
            <a:picLocks noChangeAspect="1" noChangeArrowheads="1"/>
          </p:cNvPicPr>
          <p:nvPr/>
        </p:nvPicPr>
        <p:blipFill>
          <a:blip r:embed="rId3" cstate="print"/>
          <a:srcRect l="7875" t="9051" r="8651" b="11150"/>
          <a:stretch>
            <a:fillRect/>
          </a:stretch>
        </p:blipFill>
        <p:spPr bwMode="auto">
          <a:xfrm>
            <a:off x="899592" y="404664"/>
            <a:ext cx="7934145" cy="5688632"/>
          </a:xfrm>
          <a:prstGeom prst="rect">
            <a:avLst/>
          </a:prstGeom>
          <a:noFill/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6919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0" y="1268760"/>
            <a:ext cx="60486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roach0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3" y="260648"/>
            <a:ext cx="6470151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35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1640" y="1988840"/>
            <a:ext cx="7488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Спасибо    за  внимание</a:t>
            </a:r>
            <a:endParaRPr lang="ru-RU" sz="5400" b="1" i="1" dirty="0">
              <a:ln>
                <a:solidFill>
                  <a:srgbClr val="00B0F0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67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404665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>
                  <a:solidFill>
                    <a:srgbClr val="0070C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Тенденции, негативно отражающиеся</a:t>
            </a:r>
          </a:p>
          <a:p>
            <a:pPr algn="ctr"/>
            <a:r>
              <a:rPr lang="ru-RU" sz="2400" dirty="0" smtClean="0">
                <a:ln>
                  <a:solidFill>
                    <a:srgbClr val="0070C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на социализации современных детей</a:t>
            </a:r>
            <a:endParaRPr lang="ru-RU" sz="2400" dirty="0">
              <a:ln>
                <a:solidFill>
                  <a:srgbClr val="0070C0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556792"/>
            <a:ext cx="74168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чрезвычайная занятость родителей;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разрыв поколений;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маркетизация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технологизация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детской  субкультуры;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изолированность ребёнка в семье;    и другие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8"/>
          <a:stretch/>
        </p:blipFill>
        <p:spPr bwMode="auto">
          <a:xfrm>
            <a:off x="5564377" y="2996952"/>
            <a:ext cx="3187595" cy="31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 descr="https://b1.m24.ru/c/1121633.900xp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398272"/>
            <a:ext cx="4014220" cy="2256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464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332656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Конституция Российской Федерации,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«Концепция модернизации российского образования»,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Закон Российской Федерации «Об образовании в РФ»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(другие нормативные документы Российской Федерации)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верх 2"/>
          <p:cNvSpPr/>
          <p:nvPr/>
        </p:nvSpPr>
        <p:spPr>
          <a:xfrm rot="10800000">
            <a:off x="4572000" y="1844824"/>
            <a:ext cx="504056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2492897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социальный заказ государства системе образования: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3068960"/>
            <a:ext cx="6696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воспитание инициативного, ответственного человека,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готового самостоятельно принимать решения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ситуации выбора.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199" y="4295436"/>
            <a:ext cx="566737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70" t="38364" r="39102" b="10975"/>
          <a:stretch/>
        </p:blipFill>
        <p:spPr bwMode="auto">
          <a:xfrm>
            <a:off x="3123991" y="4653136"/>
            <a:ext cx="1255293" cy="1873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379284" y="5373216"/>
            <a:ext cx="137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ФГОС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61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332656"/>
            <a:ext cx="727280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1.4</a:t>
            </a:r>
            <a:r>
              <a:rPr lang="ru-RU" sz="20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Основные принципы </a:t>
            </a:r>
            <a:endParaRPr lang="ru-RU" sz="24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дошкольного </a:t>
            </a:r>
            <a:r>
              <a:rPr lang="ru-RU" sz="24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образования:</a:t>
            </a:r>
          </a:p>
          <a:p>
            <a:endParaRPr lang="ru-RU" sz="24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1) полноценное проживание ребенком всех этапов детства (младенческого, раннего и дошкольного возраста), обогащение (амплификация) детского развития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построение образовательной деятельности на основе индивидуальных особенностей каждого ребенка, при котором сам ребенок становится активным в выборе содержания своего образования, становится субъектом образования (далее — индивидуализация дошкольного образования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содействие и сотрудничество детей и взрослых, признание ребенка полноценным участником (субъектом) образовательных отношений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поддержка инициативы детей в различных видах деятельности;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994" y="188640"/>
            <a:ext cx="3065006" cy="122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116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404664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5" name="Picture 1" descr="H:\мешок\скрин вебинары.png"/>
          <p:cNvPicPr>
            <a:picLocks noChangeAspect="1" noChangeArrowheads="1"/>
          </p:cNvPicPr>
          <p:nvPr/>
        </p:nvPicPr>
        <p:blipFill>
          <a:blip r:embed="rId3" cstate="print"/>
          <a:srcRect t="1701" r="16806" b="4213"/>
          <a:stretch>
            <a:fillRect/>
          </a:stretch>
        </p:blipFill>
        <p:spPr bwMode="auto">
          <a:xfrm>
            <a:off x="1187624" y="1484784"/>
            <a:ext cx="7587744" cy="4824537"/>
          </a:xfrm>
          <a:prstGeom prst="rect">
            <a:avLst/>
          </a:prstGeom>
          <a:noFill/>
        </p:spPr>
      </p:pic>
      <p:pic>
        <p:nvPicPr>
          <p:cNvPr id="1026" name="Picture 2" descr="H:\мешок\Безымянный.png"/>
          <p:cNvPicPr>
            <a:picLocks noChangeAspect="1" noChangeArrowheads="1"/>
          </p:cNvPicPr>
          <p:nvPr/>
        </p:nvPicPr>
        <p:blipFill>
          <a:blip r:embed="rId4" cstate="print"/>
          <a:srcRect l="1851" t="17113" r="27863" b="14563"/>
          <a:stretch>
            <a:fillRect/>
          </a:stretch>
        </p:blipFill>
        <p:spPr bwMode="auto">
          <a:xfrm>
            <a:off x="1187624" y="476672"/>
            <a:ext cx="7641726" cy="41764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9860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80"/>
            <a:ext cx="919247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331640" y="2857331"/>
            <a:ext cx="741682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5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332656"/>
            <a:ext cx="781236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Основные сферы инициативы ребенка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творческая инициатива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(включенность в сюжетную игру как основную творческую деятельность ребенка, где развиваются воображение, образное мышление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инициатива как целеполагание и волевое усилие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(включенность в разные виды продуктивной деятельности –рисование, лепку, конструирование, требующие усилий по преодолению «сопротивления» материала, где развиваются произвольность, планирующая функция речи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коммуникативная инициатива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(включенность ребенка во взаимодействие со сверстниками, где развиваются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эмпатия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коммуникативная функция речи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познавательная инициатива –любознательность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(включенность в экспериментирование, простую познавательно-исследовательскую деятельность, где развиваются способности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устанавливатьпространственно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-временные, причинно-следственные и родовидовые отношения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двигательная активность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(инициатива) –это естественная потребность детей в движении, удовлетворение которой является важнейшим условием гармоничного развития ребёнка, состояния его здоровья.</a:t>
            </a:r>
          </a:p>
        </p:txBody>
      </p:sp>
    </p:spTree>
    <p:extLst>
      <p:ext uri="{BB962C8B-B14F-4D97-AF65-F5344CB8AC3E}">
        <p14:creationId xmlns:p14="http://schemas.microsoft.com/office/powerpoint/2010/main" val="133488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47664" y="1052736"/>
            <a:ext cx="705678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Инициативность рассматривается:</a:t>
            </a:r>
          </a:p>
          <a:p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 психологии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– как характеристика деятельности, поведения, один из аспектов  личности человека, позволяющий способность действовать                             по внутреннему побуждению;</a:t>
            </a:r>
          </a:p>
          <a:p>
            <a:pPr algn="ctr"/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педагогике </a:t>
            </a:r>
            <a:r>
              <a:rPr lang="ru-RU" dirty="0" smtClean="0"/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инициативность рассматривается как проявление активной позиции в общении, деятельности, поведении, источником которой является сам ребёнок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1911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260648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Развитие детской инициативы  и самостоятельности </a:t>
            </a:r>
          </a:p>
          <a:p>
            <a:r>
              <a:rPr lang="ru-RU" sz="24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существляется во всех   видах детской деятельности</a:t>
            </a:r>
            <a:endParaRPr lang="ru-RU" sz="24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5656" y="980728"/>
            <a:ext cx="5688632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Игровая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Коммуникативная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Познавательно –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исследовательская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Продуктивная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Музыкальная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Двигательная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Элементарная трудовая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Непосредственно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организованная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Режимные моменты</a:t>
            </a:r>
          </a:p>
          <a:p>
            <a:endParaRPr lang="ru-RU" dirty="0"/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507254626"/>
              </p:ext>
            </p:extLst>
          </p:nvPr>
        </p:nvGraphicFramePr>
        <p:xfrm>
          <a:off x="5436096" y="5011750"/>
          <a:ext cx="4320480" cy="1630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600508"/>
            <a:ext cx="4716524" cy="2411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242229"/>
            <a:ext cx="3312368" cy="2186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145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1323</Words>
  <Application>Microsoft Office PowerPoint</Application>
  <PresentationFormat>Экран (4:3)</PresentationFormat>
  <Paragraphs>159</Paragraphs>
  <Slides>25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35</cp:revision>
  <dcterms:created xsi:type="dcterms:W3CDTF">2020-02-03T07:44:37Z</dcterms:created>
  <dcterms:modified xsi:type="dcterms:W3CDTF">2020-03-11T12:06:10Z</dcterms:modified>
</cp:coreProperties>
</file>