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302" r:id="rId3"/>
    <p:sldId id="301" r:id="rId4"/>
    <p:sldId id="303" r:id="rId5"/>
    <p:sldId id="259" r:id="rId6"/>
    <p:sldId id="293" r:id="rId7"/>
    <p:sldId id="294" r:id="rId8"/>
    <p:sldId id="295" r:id="rId9"/>
    <p:sldId id="287" r:id="rId10"/>
    <p:sldId id="299" r:id="rId11"/>
    <p:sldId id="265" r:id="rId12"/>
    <p:sldId id="274" r:id="rId13"/>
    <p:sldId id="286" r:id="rId14"/>
    <p:sldId id="296" r:id="rId15"/>
    <p:sldId id="297" r:id="rId16"/>
    <p:sldId id="298" r:id="rId17"/>
    <p:sldId id="282" r:id="rId18"/>
    <p:sldId id="283" r:id="rId19"/>
    <p:sldId id="285" r:id="rId20"/>
    <p:sldId id="281" r:id="rId21"/>
    <p:sldId id="292" r:id="rId22"/>
    <p:sldId id="262" r:id="rId23"/>
    <p:sldId id="263" r:id="rId24"/>
    <p:sldId id="275" r:id="rId25"/>
    <p:sldId id="266" r:id="rId26"/>
    <p:sldId id="268" r:id="rId27"/>
    <p:sldId id="270" r:id="rId28"/>
    <p:sldId id="271" r:id="rId29"/>
    <p:sldId id="264" r:id="rId30"/>
    <p:sldId id="272" r:id="rId31"/>
    <p:sldId id="273" r:id="rId32"/>
    <p:sldId id="290" r:id="rId33"/>
    <p:sldId id="276" r:id="rId34"/>
    <p:sldId id="277" r:id="rId35"/>
    <p:sldId id="278" r:id="rId36"/>
    <p:sldId id="279" r:id="rId37"/>
    <p:sldId id="284" r:id="rId38"/>
    <p:sldId id="280" r:id="rId39"/>
    <p:sldId id="267" r:id="rId40"/>
    <p:sldId id="300" r:id="rId41"/>
    <p:sldId id="291" r:id="rId42"/>
    <p:sldId id="289" r:id="rId43"/>
    <p:sldId id="288" r:id="rId44"/>
    <p:sldId id="304"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8" d="100"/>
          <a:sy n="88" d="100"/>
        </p:scale>
        <p:origin x="-14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D2775F-6606-4732-945C-6FF193C3B0F1}" type="datetimeFigureOut">
              <a:rPr lang="ru-RU" smtClean="0"/>
              <a:pPr/>
              <a:t>26.10.2011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D36F1-9202-4C5A-AB9F-12C1BCF81656}"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2C2851D-4DE3-4257-ACC3-F93CEF2F25B6}" type="datetimeFigureOut">
              <a:rPr lang="ru-RU" smtClean="0"/>
              <a:pPr/>
              <a:t>26.10.2011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6178F1-1E82-48BC-8E44-90D5D25A683A}"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2851D-4DE3-4257-ACC3-F93CEF2F25B6}" type="datetimeFigureOut">
              <a:rPr lang="ru-RU" smtClean="0"/>
              <a:pPr/>
              <a:t>26.10.2011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178F1-1E82-48BC-8E44-90D5D25A683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ic.academic.ru/pictures/wiki/files/75/KubanCossacks1945.jpg"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kommersant.ru/Issues.photo/WEEKLY/2010/024/KMO_116071_00008_1_t207.jpg" TargetMode="Externa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hyperlink" Target="http://www.childlib.ru/dep-resourses/images-resources/orden-09-1-OV.gif" TargetMode="Externa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ru.wikipedia.org/w/index.php?title=%D0%A2%D0%BE%D0%BA_(%D0%BC%D0%BE%D0%BB%D0%BE%D1%82%D0%B8%D0%BB%D1%8C%D0%BD%D1%8B%D0%B9)&amp;action=edit&amp;redlink=1" TargetMode="External"/><Relationship Id="rId13" Type="http://schemas.openxmlformats.org/officeDocument/2006/relationships/hyperlink" Target="http://ru.wikipedia.org/wiki/%D0%94%D0%BD%D0%B5%D0%BF%D1%80" TargetMode="External"/><Relationship Id="rId3" Type="http://schemas.openxmlformats.org/officeDocument/2006/relationships/hyperlink" Target="http://ru.wikipedia.org/wiki/1943" TargetMode="External"/><Relationship Id="rId7" Type="http://schemas.openxmlformats.org/officeDocument/2006/relationships/hyperlink" Target="http://ru.wikipedia.org/wiki/%D0%A1%D1%82%D0%B5%D0%BF%D0%B0%D0%BD%D0%BE%D0%B2%D0%B0,_%D0%95%D0%BF%D0%B8%D1%81%D1%82%D0%B8%D0%BD%D0%B8%D1%8F_%D0%A4%D0%B5%D0%B4%D0%BE%D1%80%D0%BE%D0%B2%D0%BD%D0%B0" TargetMode="External"/><Relationship Id="rId12" Type="http://schemas.openxmlformats.org/officeDocument/2006/relationships/hyperlink" Target="http://ru.wikipedia.org/wiki/%D0%94%D0%BE%D0%BB%D0%B6%D0%B8%D0%BA" TargetMode="External"/><Relationship Id="rId2" Type="http://schemas.openxmlformats.org/officeDocument/2006/relationships/hyperlink" Target="http://ru.wikipedia.org/wiki/2_%D0%BE%D0%BA%D1%82%D1%8F%D0%B1%D1%80%D1%8F" TargetMode="External"/><Relationship Id="rId16" Type="http://schemas.openxmlformats.org/officeDocument/2006/relationships/hyperlink" Target="http://ru.wikipedia.org/wiki/%D0%9A%D0%B8%D0%B5%D0%B2" TargetMode="External"/><Relationship Id="rId1" Type="http://schemas.openxmlformats.org/officeDocument/2006/relationships/slideLayout" Target="../slideLayouts/slideLayout7.xml"/><Relationship Id="rId6" Type="http://schemas.openxmlformats.org/officeDocument/2006/relationships/hyperlink" Target="http://ru.wikipedia.org/wiki/%D0%93%D0%B5%D1%80%D0%BE%D0%B9_%D0%A1%D0%BE%D0%B2%D0%B5%D1%82%D1%81%D0%BA%D0%BE%D0%B3%D0%BE_%D0%A1%D0%BE%D1%8E%D0%B7%D0%B0" TargetMode="External"/><Relationship Id="rId11" Type="http://schemas.openxmlformats.org/officeDocument/2006/relationships/hyperlink" Target="http://ru.wikipedia.org/wiki/1943_%D0%B3%D0%BE%D0%B4" TargetMode="External"/><Relationship Id="rId5" Type="http://schemas.openxmlformats.org/officeDocument/2006/relationships/hyperlink" Target="http://ru.wikipedia.org/wiki/%D0%A1%D0%A1%D0%A1%D0%A0" TargetMode="External"/><Relationship Id="rId15" Type="http://schemas.openxmlformats.org/officeDocument/2006/relationships/hyperlink" Target="http://ru.wikipedia.org/w/index.php?title=%D0%91%D0%BE%D0%B1%D1%80%D0%B8%D1%86%D1%8B&amp;action=edit&amp;redlink=1" TargetMode="External"/><Relationship Id="rId10" Type="http://schemas.openxmlformats.org/officeDocument/2006/relationships/hyperlink" Target="http://ru.wikipedia.org/wiki/%D0%A1%D1%82%D0%B0%D0%BB%D0%B8%D0%BD%D0%B3%D1%80%D0%B0%D0%B4" TargetMode="External"/><Relationship Id="rId4" Type="http://schemas.openxmlformats.org/officeDocument/2006/relationships/hyperlink" Target="http://ru.wikipedia.org/wiki/%D0%A3%D0%BA%D1%80%D0%B0%D0%B8%D0%BD%D1%81%D0%BA%D0%B0%D1%8F_%D0%A1%D0%A1%D0%A0" TargetMode="External"/><Relationship Id="rId9" Type="http://schemas.openxmlformats.org/officeDocument/2006/relationships/hyperlink" Target="http://ru.wikipedia.org/w/index.php?title=%D0%9E%D1%80%D0%B4%D0%B6%D0%BE%D0%BD%D0%B8%D0%BA%D0%B8%D0%B4%D0%B7%D0%B5%D0%BD%D1%81%D0%BA%D0%BE%D0%B5_%D0%B2%D0%BE%D0%B5%D0%BD%D0%BD%D0%BE%D0%B5_%D1%83%D1%87%D0%B8%D0%BB%D0%B8%D1%89%D0%B5&amp;action=edit&amp;redlink=1" TargetMode="External"/><Relationship Id="rId14" Type="http://schemas.openxmlformats.org/officeDocument/2006/relationships/hyperlink" Target="http://ru.wikipedia.org/wiki/%D0%A1%D0%B5%D0%BB%D0%B8%D1%89%D0%B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hyperlink" Target="http://upload.wikimedia.org/wikipedia/commons/5/54/Coat_of_Arms_of_Timashevsk_rayon_(Krasnodar_krai).png" TargetMode="External"/><Relationship Id="rId1" Type="http://schemas.openxmlformats.org/officeDocument/2006/relationships/slideLayout" Target="../slideLayouts/slideLayout7.xml"/><Relationship Id="rId6" Type="http://schemas.openxmlformats.org/officeDocument/2006/relationships/hyperlink" Target="http://www.edukuban.ru/obsheeobr/kubanoved/forum_imyakuban/Stepanova/epistiniya.jpg" TargetMode="External"/><Relationship Id="rId5" Type="http://schemas.openxmlformats.org/officeDocument/2006/relationships/image" Target="../media/image35.jpeg"/><Relationship Id="rId4" Type="http://schemas.openxmlformats.org/officeDocument/2006/relationships/hyperlink" Target="http://ru.wikipedia.org/wiki/%D0%A4%D0%B0%D0%B9%D0%BB:Stepanova.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molodguard.ru/monument98.jpg" TargetMode="External"/><Relationship Id="rId1" Type="http://schemas.openxmlformats.org/officeDocument/2006/relationships/slideLayout" Target="../slideLayouts/slideLayout7.xml"/><Relationship Id="rId6" Type="http://schemas.openxmlformats.org/officeDocument/2006/relationships/hyperlink" Target="http://ru.wikipedia.org/wiki/%D0%9A%D0%B8%D0%B5%D0%B2" TargetMode="External"/><Relationship Id="rId5" Type="http://schemas.openxmlformats.org/officeDocument/2006/relationships/hyperlink" Target="http://ru.wikipedia.org/wiki/%D0%94%D0%BD%D0%B5%D0%BF%D1%80" TargetMode="External"/><Relationship Id="rId4" Type="http://schemas.openxmlformats.org/officeDocument/2006/relationships/hyperlink" Target="http://ru.wikipedia.org/wiki/%D0%A2%D0%B8%D0%BC%D0%B0%D1%88%D0%B5%D0%B2%D1%81%D0%B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ru.wikipedia.org/wiki/%D0%A0%D1%8F%D0%B4%D0%BE%D0%B2%D0%BE%D0%B9" TargetMode="External"/><Relationship Id="rId2" Type="http://schemas.openxmlformats.org/officeDocument/2006/relationships/hyperlink" Target="http://ru.wikipedia.org/w/index.php?title=%D0%93%D1%83%D0%B1%D0%B0,_%D0%92%D0%B0%D1%81%D0%B8%D0%BB%D0%B8%D0%B9_%D0%90%D0%BB%D0%B5%D0%BA%D1%81%D0%B0%D0%BD%D0%B4%D1%80%D0%BE%D0%B2%D0%B8%D1%87&amp;action=edit&amp;redlink=1"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az-libr.ru/Persons/AEK/1c59a1d9/index.shtml" TargetMode="External"/><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az-libr.ru/Persons/000/Date/Death/Y1976.shtml" TargetMode="External"/><Relationship Id="rId3" Type="http://schemas.openxmlformats.org/officeDocument/2006/relationships/hyperlink" Target="http://az-libr.ru/Persons/000/FNames/as128/44d29488.shtml" TargetMode="External"/><Relationship Id="rId7" Type="http://schemas.openxmlformats.org/officeDocument/2006/relationships/hyperlink" Target="http://az-libr.ru/Persons/000/Date/Death/0102.shtml" TargetMode="External"/><Relationship Id="rId2" Type="http://schemas.openxmlformats.org/officeDocument/2006/relationships/hyperlink" Target="http://az-libr.ru/Persons/000/SNames/as138/b7b9aadf.shtml" TargetMode="External"/><Relationship Id="rId1" Type="http://schemas.openxmlformats.org/officeDocument/2006/relationships/slideLayout" Target="../slideLayouts/slideLayout7.xml"/><Relationship Id="rId6" Type="http://schemas.openxmlformats.org/officeDocument/2006/relationships/hyperlink" Target="http://az-libr.ru/Persons/000/Date/Birth/Y1912.shtml" TargetMode="External"/><Relationship Id="rId5" Type="http://schemas.openxmlformats.org/officeDocument/2006/relationships/hyperlink" Target="http://az-libr.ru/Persons/000/Date/Birth/1223.shtml" TargetMode="External"/><Relationship Id="rId4" Type="http://schemas.openxmlformats.org/officeDocument/2006/relationships/hyperlink" Target="http://az-libr.ru/Persons/000/MNames/as136/af5f8467.s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az-libr.ru/Persons/000/Date/Birth/Y1922.shtml" TargetMode="External"/><Relationship Id="rId13" Type="http://schemas.openxmlformats.org/officeDocument/2006/relationships/image" Target="../media/image21.jpeg"/><Relationship Id="rId3" Type="http://schemas.openxmlformats.org/officeDocument/2006/relationships/image" Target="../media/image51.gif"/><Relationship Id="rId7" Type="http://schemas.openxmlformats.org/officeDocument/2006/relationships/hyperlink" Target="http://www.az-libr.ru/Persons/000/Date/Birth/0626.shtml" TargetMode="External"/><Relationship Id="rId12" Type="http://schemas.openxmlformats.org/officeDocument/2006/relationships/image" Target="../media/image52.jpeg"/><Relationship Id="rId2" Type="http://schemas.openxmlformats.org/officeDocument/2006/relationships/hyperlink" Target="http://go.mail.ru/frame.html?q=%CC%E8%F0%F3%ED%20%C2%E0%F1%E8%EB%E8%E9%20%D4%B8%E4%EE%F0%EE%E2%E8%F7%20%C3%E5%F0%EE%E8%20%D1%EE%E2%E5%F2%F1%EA%EE%E3%EE%20%D1%EE%FE%E7%E0%20%D2%E8%EC%E0%F8%E5%E2%F1%EA%E0&amp;imsrc=voina-cccp-germaniya.narod.ru/zvezda.gif&amp;rch=l&amp;jsa=1&amp;sf=0&amp;cf=1&amp;is=0&amp;type=all" TargetMode="External"/><Relationship Id="rId1" Type="http://schemas.openxmlformats.org/officeDocument/2006/relationships/slideLayout" Target="../slideLayouts/slideLayout7.xml"/><Relationship Id="rId6" Type="http://schemas.openxmlformats.org/officeDocument/2006/relationships/hyperlink" Target="http://www.az-libr.ru/Persons/000/MNames/as148/926ed862.shtml" TargetMode="External"/><Relationship Id="rId11" Type="http://schemas.openxmlformats.org/officeDocument/2006/relationships/hyperlink" Target="http://gorod1277.org/?q=system/files/users/user25/Mirun.jpg" TargetMode="External"/><Relationship Id="rId5" Type="http://schemas.openxmlformats.org/officeDocument/2006/relationships/hyperlink" Target="http://www.az-libr.ru/Persons/000/FNames/as130/edda15e9.shtml" TargetMode="External"/><Relationship Id="rId10" Type="http://schemas.openxmlformats.org/officeDocument/2006/relationships/hyperlink" Target="http://www.az-libr.ru/Persons/000/Date/Death/Y1973.shtml" TargetMode="External"/><Relationship Id="rId4" Type="http://schemas.openxmlformats.org/officeDocument/2006/relationships/hyperlink" Target="http://www.az-libr.ru/Persons/000/SNames/as140/152446cd.shtml" TargetMode="External"/><Relationship Id="rId9" Type="http://schemas.openxmlformats.org/officeDocument/2006/relationships/hyperlink" Target="http://www.az-libr.ru/Persons/000/Date/Death/1219.s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kubanarchive.ru/content/kuban45/10.jpg" TargetMode="External"/><Relationship Id="rId2" Type="http://schemas.openxmlformats.org/officeDocument/2006/relationships/image" Target="../media/image53.gif"/><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jpeg"/><Relationship Id="rId7" Type="http://schemas.openxmlformats.org/officeDocument/2006/relationships/hyperlink" Target="http://www.zasluga.ru/catalog_photos/orden65pobede1.jpg" TargetMode="External"/><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hyperlink" Target="http://media.bcm.ru/98/8b91bd1d-f78b-413d-8c7e-aa3ded817fed.jpg" TargetMode="Externa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proshkolu.ru/content/media/pic/std/1000000/110000/109817-c3da781f58625513.jpg" TargetMode="External"/><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hyperlink" Target="http://www.business-kuban.ru/i/pic/timashevskiy_rayon.jpg" TargetMode="Externa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66.gif"/><Relationship Id="rId7" Type="http://schemas.openxmlformats.org/officeDocument/2006/relationships/image" Target="../media/image68.gif"/><Relationship Id="rId2" Type="http://schemas.openxmlformats.org/officeDocument/2006/relationships/hyperlink" Target="http://www.rusorden.ru/content/image/su/mu2a.gif" TargetMode="External"/><Relationship Id="rId1" Type="http://schemas.openxmlformats.org/officeDocument/2006/relationships/slideLayout" Target="../slideLayouts/slideLayout7.xml"/><Relationship Id="rId6" Type="http://schemas.openxmlformats.org/officeDocument/2006/relationships/hyperlink" Target="http://www.rusorden.ru/content/image/rf/34a.gif" TargetMode="External"/><Relationship Id="rId11" Type="http://schemas.openxmlformats.org/officeDocument/2006/relationships/image" Target="../media/image71.gif"/><Relationship Id="rId5" Type="http://schemas.openxmlformats.org/officeDocument/2006/relationships/image" Target="../media/image67.gif"/><Relationship Id="rId10" Type="http://schemas.openxmlformats.org/officeDocument/2006/relationships/image" Target="../media/image70.jpeg"/><Relationship Id="rId4" Type="http://schemas.openxmlformats.org/officeDocument/2006/relationships/hyperlink" Target="http://www.rusorden.ru/content/image/su/mu4a.gif" TargetMode="External"/><Relationship Id="rId9" Type="http://schemas.openxmlformats.org/officeDocument/2006/relationships/hyperlink" Target="http://dic.academic.ru/pictures/wiki/files/54/60_years_to_great_patriotic_war.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proshkolu.ru/content/media/pic/std/1000000/110000/109817-c3da781f58625513.jpg" TargetMode="External"/><Relationship Id="rId1" Type="http://schemas.openxmlformats.org/officeDocument/2006/relationships/slideLayout" Target="../slideLayouts/slideLayout7.xml"/><Relationship Id="rId5" Type="http://schemas.openxmlformats.org/officeDocument/2006/relationships/image" Target="../media/image72.gif"/><Relationship Id="rId4" Type="http://schemas.openxmlformats.org/officeDocument/2006/relationships/hyperlink" Target="http://www.rusorden.ru/content/image/su/mw18a.gif"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www.nakarte.ru/" TargetMode="Externa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hyperlink" Target="http://ru.wikipedia.org/w/index.php?title=%D0%A4%D0%B0%D0%B9%D0%BB:MoscowParade2009_3.jpg&amp;filetimestamp=200905091811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kubanoved.kubannet.ru/r18/img1/9.jpg"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c/c3/Hero_of_the_USSR.png"/>
          <p:cNvPicPr>
            <a:picLocks noChangeAspect="1" noChangeArrowheads="1"/>
          </p:cNvPicPr>
          <p:nvPr/>
        </p:nvPicPr>
        <p:blipFill>
          <a:blip r:embed="rId2"/>
          <a:srcRect/>
          <a:stretch>
            <a:fillRect/>
          </a:stretch>
        </p:blipFill>
        <p:spPr bwMode="auto">
          <a:xfrm>
            <a:off x="6453182" y="-142900"/>
            <a:ext cx="2690818" cy="5287457"/>
          </a:xfrm>
          <a:prstGeom prst="rect">
            <a:avLst/>
          </a:prstGeom>
          <a:noFill/>
        </p:spPr>
      </p:pic>
      <p:sp>
        <p:nvSpPr>
          <p:cNvPr id="3" name="Прямоугольник 2"/>
          <p:cNvSpPr/>
          <p:nvPr/>
        </p:nvSpPr>
        <p:spPr>
          <a:xfrm>
            <a:off x="0" y="1571612"/>
            <a:ext cx="7409208"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Тимашевцы</a:t>
            </a: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a:t>
            </a:r>
          </a:p>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Герои Советского Союза</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3794" name="Picture 2" descr="http://dic.academic.ru/pictures/wiki/files/75/KubanCossacks1945.jpg">
            <a:hlinkClick r:id="rId3"/>
          </p:cNvPr>
          <p:cNvPicPr>
            <a:picLocks noChangeAspect="1" noChangeArrowheads="1"/>
          </p:cNvPicPr>
          <p:nvPr/>
        </p:nvPicPr>
        <p:blipFill>
          <a:blip r:embed="rId4"/>
          <a:srcRect/>
          <a:stretch>
            <a:fillRect/>
          </a:stretch>
        </p:blipFill>
        <p:spPr bwMode="auto">
          <a:xfrm>
            <a:off x="910798" y="3251078"/>
            <a:ext cx="5518590" cy="3606922"/>
          </a:xfrm>
          <a:prstGeom prst="rect">
            <a:avLst/>
          </a:prstGeom>
          <a:noFill/>
        </p:spPr>
      </p:pic>
      <p:sp>
        <p:nvSpPr>
          <p:cNvPr id="5" name="Прямоугольник 4"/>
          <p:cNvSpPr/>
          <p:nvPr/>
        </p:nvSpPr>
        <p:spPr>
          <a:xfrm>
            <a:off x="-428660" y="285728"/>
            <a:ext cx="7572428" cy="1200329"/>
          </a:xfrm>
          <a:prstGeom prst="rect">
            <a:avLst/>
          </a:prstGeom>
        </p:spPr>
        <p:txBody>
          <a:bodyPr wrap="square">
            <a:spAutoFit/>
          </a:bodyPr>
          <a:lstStyle/>
          <a:p>
            <a:pPr algn="ctr"/>
            <a:r>
              <a:rPr lang="ru-RU"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СЛАВА ГЕРОЯМ !</a:t>
            </a:r>
            <a:endParaRPr lang="ru-RU"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Мои документы\Мои рисунки\1980_01_01\IMG_4451.JPG"/>
          <p:cNvPicPr>
            <a:picLocks noChangeAspect="1" noChangeArrowheads="1"/>
          </p:cNvPicPr>
          <p:nvPr/>
        </p:nvPicPr>
        <p:blipFill>
          <a:blip r:embed="rId2"/>
          <a:srcRect/>
          <a:stretch>
            <a:fillRect/>
          </a:stretch>
        </p:blipFill>
        <p:spPr bwMode="auto">
          <a:xfrm>
            <a:off x="357158" y="357166"/>
            <a:ext cx="4857784" cy="3643338"/>
          </a:xfrm>
          <a:prstGeom prst="rect">
            <a:avLst/>
          </a:prstGeom>
          <a:noFill/>
        </p:spPr>
      </p:pic>
      <p:pic>
        <p:nvPicPr>
          <p:cNvPr id="1027" name="Picture 3" descr="C:\Documents and Settings\Admin\Мои документы\Мои рисунки\1980_01_01\IMG_4457.JPG"/>
          <p:cNvPicPr>
            <a:picLocks noChangeAspect="1" noChangeArrowheads="1"/>
          </p:cNvPicPr>
          <p:nvPr/>
        </p:nvPicPr>
        <p:blipFill>
          <a:blip r:embed="rId3"/>
          <a:srcRect/>
          <a:stretch>
            <a:fillRect/>
          </a:stretch>
        </p:blipFill>
        <p:spPr bwMode="auto">
          <a:xfrm>
            <a:off x="4762469" y="2071678"/>
            <a:ext cx="4381531" cy="3286148"/>
          </a:xfrm>
          <a:prstGeom prst="rect">
            <a:avLst/>
          </a:prstGeom>
          <a:noFill/>
        </p:spPr>
      </p:pic>
      <p:pic>
        <p:nvPicPr>
          <p:cNvPr id="1028" name="Picture 4" descr="C:\Documents and Settings\Admin\Мои документы\Мои рисунки\1980_01_01\IMG_4446.JPG"/>
          <p:cNvPicPr>
            <a:picLocks noChangeAspect="1" noChangeArrowheads="1"/>
          </p:cNvPicPr>
          <p:nvPr/>
        </p:nvPicPr>
        <p:blipFill>
          <a:blip r:embed="rId4"/>
          <a:srcRect/>
          <a:stretch>
            <a:fillRect/>
          </a:stretch>
        </p:blipFill>
        <p:spPr bwMode="auto">
          <a:xfrm>
            <a:off x="428596" y="3776658"/>
            <a:ext cx="4108456" cy="308134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kubanoved.kubannet.ru/r18/img2/1.jpg"/>
          <p:cNvPicPr>
            <a:picLocks noChangeAspect="1" noChangeArrowheads="1"/>
          </p:cNvPicPr>
          <p:nvPr/>
        </p:nvPicPr>
        <p:blipFill>
          <a:blip r:embed="rId2"/>
          <a:srcRect/>
          <a:stretch>
            <a:fillRect/>
          </a:stretch>
        </p:blipFill>
        <p:spPr bwMode="auto">
          <a:xfrm>
            <a:off x="285720" y="160711"/>
            <a:ext cx="8572560" cy="642942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Нажмите, чтобы посмотреть в полный размер"/>
          <p:cNvPicPr>
            <a:picLocks noChangeAspect="1" noChangeArrowheads="1"/>
          </p:cNvPicPr>
          <p:nvPr/>
        </p:nvPicPr>
        <p:blipFill>
          <a:blip r:embed="rId2"/>
          <a:srcRect/>
          <a:stretch>
            <a:fillRect/>
          </a:stretch>
        </p:blipFill>
        <p:spPr bwMode="auto">
          <a:xfrm>
            <a:off x="1524000" y="1781174"/>
            <a:ext cx="7620000" cy="5076826"/>
          </a:xfrm>
          <a:prstGeom prst="rect">
            <a:avLst/>
          </a:prstGeom>
          <a:noFill/>
        </p:spPr>
      </p:pic>
      <p:pic>
        <p:nvPicPr>
          <p:cNvPr id="3074" name="Picture 2" descr="C:\Documents and Settings\Admin\Мои документы\Мои рисунки\1980_01_01\IMG_4446.JPG"/>
          <p:cNvPicPr>
            <a:picLocks noChangeAspect="1" noChangeArrowheads="1"/>
          </p:cNvPicPr>
          <p:nvPr/>
        </p:nvPicPr>
        <p:blipFill>
          <a:blip r:embed="rId3"/>
          <a:srcRect/>
          <a:stretch>
            <a:fillRect/>
          </a:stretch>
        </p:blipFill>
        <p:spPr bwMode="auto">
          <a:xfrm>
            <a:off x="0" y="-1"/>
            <a:ext cx="4357686" cy="326826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kommersant.ru/Issues.photo/WEEKLY/2010/024/KMO_116071_00008_1_t207.jpg">
            <a:hlinkClick r:id="rId2"/>
          </p:cNvPr>
          <p:cNvPicPr>
            <a:picLocks noChangeAspect="1" noChangeArrowheads="1"/>
          </p:cNvPicPr>
          <p:nvPr/>
        </p:nvPicPr>
        <p:blipFill>
          <a:blip r:embed="rId3"/>
          <a:srcRect/>
          <a:stretch>
            <a:fillRect/>
          </a:stretch>
        </p:blipFill>
        <p:spPr bwMode="auto">
          <a:xfrm>
            <a:off x="6215074" y="2071678"/>
            <a:ext cx="2381250" cy="3638550"/>
          </a:xfrm>
          <a:prstGeom prst="rect">
            <a:avLst/>
          </a:prstGeom>
          <a:noFill/>
        </p:spPr>
      </p:pic>
      <p:pic>
        <p:nvPicPr>
          <p:cNvPr id="21508" name="Picture 4" descr="http://www.connect.ru/images/upload/4500_%D0%9D%D0%BE%D0%B2%D0%BE%D1%80%D0%BE%D1%81%D1%81%D0%B8%D0%B9%D1%81%D0%BA-%D0%B2-%D0%B3%D0%BE%D0%B4%D1%8B-%D0%B2%D0%BE%D0%B9%D0%BD%D1%8B.jpg"/>
          <p:cNvPicPr>
            <a:picLocks noChangeAspect="1" noChangeArrowheads="1"/>
          </p:cNvPicPr>
          <p:nvPr/>
        </p:nvPicPr>
        <p:blipFill>
          <a:blip r:embed="rId4"/>
          <a:srcRect/>
          <a:stretch>
            <a:fillRect/>
          </a:stretch>
        </p:blipFill>
        <p:spPr bwMode="auto">
          <a:xfrm>
            <a:off x="99592" y="4214818"/>
            <a:ext cx="2876946" cy="2114555"/>
          </a:xfrm>
          <a:prstGeom prst="rect">
            <a:avLst/>
          </a:prstGeom>
          <a:noFill/>
        </p:spPr>
      </p:pic>
      <p:pic>
        <p:nvPicPr>
          <p:cNvPr id="21510" name="Picture 6" descr="http://www.childlib.ru/dep-resourses/images-resources/orden-09-1-OV.gif">
            <a:hlinkClick r:id="rId5"/>
          </p:cNvPr>
          <p:cNvPicPr>
            <a:picLocks noChangeAspect="1" noChangeArrowheads="1"/>
          </p:cNvPicPr>
          <p:nvPr/>
        </p:nvPicPr>
        <p:blipFill>
          <a:blip r:embed="rId6"/>
          <a:srcRect/>
          <a:stretch>
            <a:fillRect/>
          </a:stretch>
        </p:blipFill>
        <p:spPr bwMode="auto">
          <a:xfrm>
            <a:off x="1785918" y="285728"/>
            <a:ext cx="3810000" cy="40576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Бойцы Красной Армии на поле боя под Киевом 1941 г. Место съемки: УССР Автор съемки: Рюмкин Яков Ильич РГАКФД ед.хр.4-33754"/>
          <p:cNvPicPr>
            <a:picLocks noChangeAspect="1" noChangeArrowheads="1"/>
          </p:cNvPicPr>
          <p:nvPr/>
        </p:nvPicPr>
        <p:blipFill>
          <a:blip r:embed="rId2"/>
          <a:srcRect/>
          <a:stretch>
            <a:fillRect/>
          </a:stretch>
        </p:blipFill>
        <p:spPr bwMode="auto">
          <a:xfrm>
            <a:off x="3024164" y="2868184"/>
            <a:ext cx="6119836" cy="3989816"/>
          </a:xfrm>
          <a:prstGeom prst="rect">
            <a:avLst/>
          </a:prstGeom>
          <a:noFill/>
        </p:spPr>
      </p:pic>
      <p:pic>
        <p:nvPicPr>
          <p:cNvPr id="1028" name="Picture 4" descr="Участники обороны города Одессы строят баррикады 1941 г. Место съемки: Одесса Автор съемки: Халип Яков Николаевич РГАКФД ед.хр.0-302700"/>
          <p:cNvPicPr>
            <a:picLocks noChangeAspect="1" noChangeArrowheads="1"/>
          </p:cNvPicPr>
          <p:nvPr/>
        </p:nvPicPr>
        <p:blipFill>
          <a:blip r:embed="rId3"/>
          <a:srcRect/>
          <a:stretch>
            <a:fillRect/>
          </a:stretch>
        </p:blipFill>
        <p:spPr bwMode="auto">
          <a:xfrm>
            <a:off x="0" y="-322590"/>
            <a:ext cx="6000760" cy="401349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Пулеметное отделение Лебедева А. на огневой позиции на подступах к Москве 1941 г. Место съемки: Западный фронт Автор съемки: Федоров РГАКФД ед.хр.0-121214"/>
          <p:cNvPicPr>
            <a:picLocks noChangeAspect="1" noChangeArrowheads="1"/>
          </p:cNvPicPr>
          <p:nvPr/>
        </p:nvPicPr>
        <p:blipFill>
          <a:blip r:embed="rId2"/>
          <a:srcRect/>
          <a:stretch>
            <a:fillRect/>
          </a:stretch>
        </p:blipFill>
        <p:spPr bwMode="auto">
          <a:xfrm>
            <a:off x="0" y="0"/>
            <a:ext cx="4857752" cy="3570763"/>
          </a:xfrm>
          <a:prstGeom prst="rect">
            <a:avLst/>
          </a:prstGeom>
          <a:noFill/>
        </p:spPr>
      </p:pic>
      <p:pic>
        <p:nvPicPr>
          <p:cNvPr id="52228" name="Picture 4" descr="Кавалеристы 2-го гвардейского кавалерийского корпуса генерал-майора Доватора Л.М. направляются на передовые позиции 1941 г. Место съемки: Московская область Автор съемки: не установлен РГАКФД ед.хр.0-144442"/>
          <p:cNvPicPr>
            <a:picLocks noChangeAspect="1" noChangeArrowheads="1"/>
          </p:cNvPicPr>
          <p:nvPr/>
        </p:nvPicPr>
        <p:blipFill>
          <a:blip r:embed="rId3"/>
          <a:srcRect/>
          <a:stretch>
            <a:fillRect/>
          </a:stretch>
        </p:blipFill>
        <p:spPr bwMode="auto">
          <a:xfrm>
            <a:off x="3881452" y="2714620"/>
            <a:ext cx="5262548" cy="3977667"/>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На занятиях по штыковому бою во время учебы в лагерях народного ополчения Ленинского района г.Москвы  Место съемки: Москва Автор съемки: не установлен РГАКФД 0-257098"/>
          <p:cNvPicPr>
            <a:picLocks noChangeAspect="1" noChangeArrowheads="1"/>
          </p:cNvPicPr>
          <p:nvPr/>
        </p:nvPicPr>
        <p:blipFill>
          <a:blip r:embed="rId2"/>
          <a:srcRect/>
          <a:stretch>
            <a:fillRect/>
          </a:stretch>
        </p:blipFill>
        <p:spPr bwMode="auto">
          <a:xfrm>
            <a:off x="357158" y="351671"/>
            <a:ext cx="8469370" cy="5863411"/>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571480"/>
            <a:ext cx="8429684" cy="6217087"/>
          </a:xfrm>
          <a:prstGeom prst="rect">
            <a:avLst/>
          </a:prstGeom>
        </p:spPr>
        <p:txBody>
          <a:bodyPr wrap="square">
            <a:spAutoFit/>
          </a:bodyPr>
          <a:lstStyle/>
          <a:p>
            <a:r>
              <a:rPr lang="ru-RU" sz="2000" b="1" dirty="0" err="1" smtClean="0"/>
              <a:t>Степа́нов</a:t>
            </a:r>
            <a:r>
              <a:rPr lang="ru-RU" sz="2000" b="1" dirty="0" smtClean="0"/>
              <a:t>, </a:t>
            </a:r>
            <a:r>
              <a:rPr lang="ru-RU" sz="2000" b="1" dirty="0" err="1" smtClean="0"/>
              <a:t>Алекса́ндр</a:t>
            </a:r>
            <a:r>
              <a:rPr lang="ru-RU" sz="2000" b="1" dirty="0" smtClean="0"/>
              <a:t> </a:t>
            </a:r>
            <a:r>
              <a:rPr lang="ru-RU" sz="2000" b="1" dirty="0" err="1" smtClean="0"/>
              <a:t>Миха́йлович</a:t>
            </a:r>
            <a:r>
              <a:rPr lang="ru-RU" sz="2000" dirty="0" smtClean="0"/>
              <a:t> </a:t>
            </a:r>
          </a:p>
          <a:p>
            <a:r>
              <a:rPr lang="ru-RU" dirty="0" smtClean="0"/>
              <a:t>(1923 — </a:t>
            </a:r>
            <a:r>
              <a:rPr lang="ru-RU" dirty="0" smtClean="0">
                <a:hlinkClick r:id="rId2" action="ppaction://hlinkfile" tooltip="2 октября"/>
              </a:rPr>
              <a:t>2 октября</a:t>
            </a:r>
            <a:r>
              <a:rPr lang="ru-RU" dirty="0" smtClean="0"/>
              <a:t>, - умер </a:t>
            </a:r>
            <a:r>
              <a:rPr lang="ru-RU" dirty="0" smtClean="0">
                <a:hlinkClick r:id="rId3" action="ppaction://hlinkfile" tooltip="1943"/>
              </a:rPr>
              <a:t>1943</a:t>
            </a:r>
            <a:r>
              <a:rPr lang="ru-RU" dirty="0" smtClean="0"/>
              <a:t>, </a:t>
            </a:r>
            <a:r>
              <a:rPr lang="ru-RU" dirty="0" smtClean="0">
                <a:hlinkClick r:id="rId4" action="ppaction://hlinkfile" tooltip="Украинская ССР"/>
              </a:rPr>
              <a:t>Украинская ССР</a:t>
            </a:r>
            <a:r>
              <a:rPr lang="ru-RU" dirty="0" smtClean="0"/>
              <a:t>, </a:t>
            </a:r>
            <a:r>
              <a:rPr lang="ru-RU" dirty="0" smtClean="0">
                <a:hlinkClick r:id="rId5" action="ppaction://hlinkfile" tooltip="СССР"/>
              </a:rPr>
              <a:t>СССР</a:t>
            </a:r>
            <a:r>
              <a:rPr lang="ru-RU" dirty="0" smtClean="0"/>
              <a:t>) — участник Великой Отечественной войны, </a:t>
            </a:r>
            <a:r>
              <a:rPr lang="ru-RU" dirty="0" smtClean="0">
                <a:hlinkClick r:id="rId6" action="ppaction://hlinkfile" tooltip="Герой Советского Союза"/>
              </a:rPr>
              <a:t>Герой Советского Союза</a:t>
            </a:r>
            <a:r>
              <a:rPr lang="ru-RU" dirty="0" smtClean="0"/>
              <a:t>.</a:t>
            </a:r>
          </a:p>
          <a:p>
            <a:r>
              <a:rPr lang="ru-RU" dirty="0" smtClean="0"/>
              <a:t>     Один из сыновей </a:t>
            </a:r>
            <a:r>
              <a:rPr lang="ru-RU" dirty="0" smtClean="0">
                <a:hlinkClick r:id="rId7" action="ppaction://hlinkfile" tooltip="Степанова, Епистиния Федоровна"/>
              </a:rPr>
              <a:t>Степановой </a:t>
            </a:r>
            <a:r>
              <a:rPr lang="ru-RU" dirty="0" err="1" smtClean="0">
                <a:hlinkClick r:id="rId7" action="ppaction://hlinkfile" tooltip="Степанова, Епистиния Федоровна"/>
              </a:rPr>
              <a:t>Епистинии</a:t>
            </a:r>
            <a:r>
              <a:rPr lang="ru-RU" dirty="0" smtClean="0">
                <a:hlinkClick r:id="rId7" action="ppaction://hlinkfile" tooltip="Степанова, Епистиния Федоровна"/>
              </a:rPr>
              <a:t> Федоровны</a:t>
            </a:r>
            <a:r>
              <a:rPr lang="ru-RU" dirty="0" smtClean="0"/>
              <a:t>. </a:t>
            </a:r>
          </a:p>
          <a:p>
            <a:r>
              <a:rPr lang="ru-RU" dirty="0" smtClean="0"/>
              <a:t>    Место рождения х. Первое Мая (Ольховский).  До войны работал в полеводческой бригаде, на </a:t>
            </a:r>
            <a:r>
              <a:rPr lang="ru-RU" dirty="0" smtClean="0">
                <a:hlinkClick r:id="rId8" action="ppaction://hlinkfile" tooltip="Ток (молотильный) (страница отсутствует)"/>
              </a:rPr>
              <a:t>току</a:t>
            </a:r>
            <a:r>
              <a:rPr lang="ru-RU" dirty="0" smtClean="0"/>
              <a:t>. На службу в армию Александр ушел добровольцем. После окончания курсов в </a:t>
            </a:r>
            <a:r>
              <a:rPr lang="ru-RU" dirty="0" err="1" smtClean="0">
                <a:hlinkClick r:id="rId9" action="ppaction://hlinkfile" tooltip="Орджоникидзенское военное училище (страница отсутствует)"/>
              </a:rPr>
              <a:t>Орджоникидзенском</a:t>
            </a:r>
            <a:r>
              <a:rPr lang="ru-RU" dirty="0" smtClean="0">
                <a:hlinkClick r:id="rId9" action="ppaction://hlinkfile" tooltip="Орджоникидзенское военное училище (страница отсутствует)"/>
              </a:rPr>
              <a:t> военном училище</a:t>
            </a:r>
            <a:r>
              <a:rPr lang="ru-RU" dirty="0" smtClean="0"/>
              <a:t> лейтенант Александр Степанов был направлен под </a:t>
            </a:r>
            <a:r>
              <a:rPr lang="ru-RU" dirty="0" smtClean="0">
                <a:hlinkClick r:id="rId10" action="ppaction://hlinkfile" tooltip="Сталинград"/>
              </a:rPr>
              <a:t>Сталинград</a:t>
            </a:r>
            <a:r>
              <a:rPr lang="ru-RU" dirty="0" smtClean="0"/>
              <a:t>.</a:t>
            </a:r>
          </a:p>
          <a:p>
            <a:r>
              <a:rPr lang="ru-RU" dirty="0" smtClean="0"/>
              <a:t>    Летом </a:t>
            </a:r>
            <a:r>
              <a:rPr lang="ru-RU" dirty="0" smtClean="0">
                <a:hlinkClick r:id="rId11" action="ppaction://hlinkfile" tooltip="1943 год"/>
              </a:rPr>
              <a:t>1943 года</a:t>
            </a:r>
            <a:r>
              <a:rPr lang="ru-RU" dirty="0" smtClean="0"/>
              <a:t> в боях на левобережной Украине советским войскам предстояло овладеть сильно укрепленным пунктом противника — селом </a:t>
            </a:r>
            <a:r>
              <a:rPr lang="ru-RU" dirty="0" err="1" smtClean="0">
                <a:hlinkClick r:id="rId12" action="ppaction://hlinkfile" tooltip="Должик"/>
              </a:rPr>
              <a:t>Должик</a:t>
            </a:r>
            <a:r>
              <a:rPr lang="ru-RU" dirty="0" smtClean="0"/>
              <a:t>. В ночь на 9 августа командир взвода инженерно-минной роты в составе 9-й механизированной бригады 3-го гвардейского Сталинградского мех. корпуса гвардии старший лейтенант А. М. Степанов получил приказ — разминировать проходы в минных полях для наступления танков и пехоты. Под огнем врага задание было выполнено, и тем самым был обеспечен успех наступательной операции.</a:t>
            </a:r>
          </a:p>
          <a:p>
            <a:r>
              <a:rPr lang="ru-RU" dirty="0" smtClean="0"/>
              <a:t>    Осенью </a:t>
            </a:r>
            <a:r>
              <a:rPr lang="ru-RU" dirty="0" smtClean="0">
                <a:hlinkClick r:id="rId3" action="ppaction://hlinkfile" tooltip="1943"/>
              </a:rPr>
              <a:t>1943</a:t>
            </a:r>
            <a:r>
              <a:rPr lang="ru-RU" dirty="0" smtClean="0"/>
              <a:t> г. в составе стрелкового подразделения командир роты гвардии старший лейтенант Александр Степанов одним из первых форсировал </a:t>
            </a:r>
            <a:r>
              <a:rPr lang="ru-RU" dirty="0" smtClean="0">
                <a:hlinkClick r:id="rId13" action="ppaction://hlinkfile" tooltip="Днепр"/>
              </a:rPr>
              <a:t>Днепр</a:t>
            </a:r>
            <a:r>
              <a:rPr lang="ru-RU" dirty="0" smtClean="0"/>
              <a:t> и ценой больших усилий вместе со своими бойцами удерживал плацдарм на правом берегу. </a:t>
            </a:r>
            <a:r>
              <a:rPr lang="ru-RU" dirty="0" smtClean="0">
                <a:hlinkClick r:id="rId2" action="ppaction://hlinkfile" tooltip="2 октября"/>
              </a:rPr>
              <a:t>2 октября</a:t>
            </a:r>
            <a:r>
              <a:rPr lang="ru-RU" dirty="0" smtClean="0"/>
              <a:t> </a:t>
            </a:r>
            <a:r>
              <a:rPr lang="ru-RU" dirty="0" smtClean="0">
                <a:hlinkClick r:id="rId11" action="ppaction://hlinkfile" tooltip="1943 год"/>
              </a:rPr>
              <a:t>1943 года</a:t>
            </a:r>
            <a:r>
              <a:rPr lang="ru-RU" dirty="0" smtClean="0"/>
              <a:t> на участке </a:t>
            </a:r>
            <a:r>
              <a:rPr lang="ru-RU" dirty="0" smtClean="0">
                <a:hlinkClick r:id="rId14" action="ppaction://hlinkfile" tooltip="Селище"/>
              </a:rPr>
              <a:t>Селище</a:t>
            </a:r>
            <a:r>
              <a:rPr lang="ru-RU" dirty="0" smtClean="0"/>
              <a:t> — </a:t>
            </a:r>
            <a:r>
              <a:rPr lang="ru-RU" dirty="0" err="1" smtClean="0">
                <a:hlinkClick r:id="rId15" action="ppaction://hlinkfile" tooltip="Бобрицы (страница отсутствует)"/>
              </a:rPr>
              <a:t>Бобрицы</a:t>
            </a:r>
            <a:r>
              <a:rPr lang="ru-RU" dirty="0" smtClean="0"/>
              <a:t>, на подступах к </a:t>
            </a:r>
            <a:r>
              <a:rPr lang="ru-RU" dirty="0" smtClean="0">
                <a:hlinkClick r:id="rId16" action="ppaction://hlinkfile" tooltip="Киев"/>
              </a:rPr>
              <a:t>Киеву</a:t>
            </a:r>
            <a:r>
              <a:rPr lang="ru-RU" dirty="0" smtClean="0"/>
              <a:t>, было отбито шесть мощных атак немцев.        Степанов остался один, один отражал и седьмую атаку. Последней противотанковой гранатой взорвал себя и окруживших его врагов. </a:t>
            </a:r>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Файл:Coat of Arms of Timashevsk rayon (Krasnodar krai).png">
            <a:hlinkClick r:id="rId2"/>
          </p:cNvPr>
          <p:cNvPicPr>
            <a:picLocks noChangeAspect="1" noChangeArrowheads="1"/>
          </p:cNvPicPr>
          <p:nvPr/>
        </p:nvPicPr>
        <p:blipFill>
          <a:blip r:embed="rId3"/>
          <a:srcRect/>
          <a:stretch>
            <a:fillRect/>
          </a:stretch>
        </p:blipFill>
        <p:spPr bwMode="auto">
          <a:xfrm>
            <a:off x="5572132" y="357166"/>
            <a:ext cx="1657350" cy="2095501"/>
          </a:xfrm>
          <a:prstGeom prst="rect">
            <a:avLst/>
          </a:prstGeom>
          <a:noFill/>
        </p:spPr>
      </p:pic>
      <p:pic>
        <p:nvPicPr>
          <p:cNvPr id="39940" name="Picture 4" descr="http://upload.wikimedia.org/wikipedia/ru/thumb/6/64/Stepanova.jpg/600px-Stepanova.jpg">
            <a:hlinkClick r:id="rId4"/>
          </p:cNvPr>
          <p:cNvPicPr>
            <a:picLocks noChangeAspect="1" noChangeArrowheads="1"/>
          </p:cNvPicPr>
          <p:nvPr/>
        </p:nvPicPr>
        <p:blipFill>
          <a:blip r:embed="rId5"/>
          <a:srcRect/>
          <a:stretch>
            <a:fillRect/>
          </a:stretch>
        </p:blipFill>
        <p:spPr bwMode="auto">
          <a:xfrm>
            <a:off x="285720" y="2947976"/>
            <a:ext cx="8643997" cy="3910024"/>
          </a:xfrm>
          <a:prstGeom prst="rect">
            <a:avLst/>
          </a:prstGeom>
          <a:noFill/>
        </p:spPr>
      </p:pic>
      <p:pic>
        <p:nvPicPr>
          <p:cNvPr id="20482" name="Picture 2" descr="http://www.edukuban.ru/obsheeobr/kubanoved/forum_imyakuban/Stepanova/epistiniya.jpg">
            <a:hlinkClick r:id="rId6"/>
          </p:cNvPr>
          <p:cNvPicPr>
            <a:picLocks noChangeAspect="1" noChangeArrowheads="1"/>
          </p:cNvPicPr>
          <p:nvPr/>
        </p:nvPicPr>
        <p:blipFill>
          <a:blip r:embed="rId7"/>
          <a:srcRect/>
          <a:stretch>
            <a:fillRect/>
          </a:stretch>
        </p:blipFill>
        <p:spPr bwMode="auto">
          <a:xfrm>
            <a:off x="1357290" y="0"/>
            <a:ext cx="2419347" cy="288056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http://www.molodguard.ru/monument98.jpg">
            <a:hlinkClick r:id="rId2"/>
          </p:cNvPr>
          <p:cNvPicPr>
            <a:picLocks noChangeAspect="1" noChangeArrowheads="1"/>
          </p:cNvPicPr>
          <p:nvPr/>
        </p:nvPicPr>
        <p:blipFill>
          <a:blip r:embed="rId3"/>
          <a:srcRect/>
          <a:stretch>
            <a:fillRect/>
          </a:stretch>
        </p:blipFill>
        <p:spPr bwMode="auto">
          <a:xfrm>
            <a:off x="4929190" y="285728"/>
            <a:ext cx="3932554" cy="5786454"/>
          </a:xfrm>
          <a:prstGeom prst="rect">
            <a:avLst/>
          </a:prstGeom>
          <a:noFill/>
        </p:spPr>
      </p:pic>
      <p:sp>
        <p:nvSpPr>
          <p:cNvPr id="4" name="Прямоугольник 3"/>
          <p:cNvSpPr/>
          <p:nvPr/>
        </p:nvSpPr>
        <p:spPr>
          <a:xfrm>
            <a:off x="142844" y="214290"/>
            <a:ext cx="4572000" cy="4524315"/>
          </a:xfrm>
          <a:prstGeom prst="rect">
            <a:avLst/>
          </a:prstGeom>
        </p:spPr>
        <p:txBody>
          <a:bodyPr>
            <a:spAutoFit/>
          </a:bodyPr>
          <a:lstStyle/>
          <a:p>
            <a:r>
              <a:rPr lang="ru-RU" dirty="0" smtClean="0"/>
              <a:t>В наградном листе, составленном командованием части после успешно исхода боевой операции, отмечено: </a:t>
            </a:r>
            <a:r>
              <a:rPr lang="ru-RU" i="1" dirty="0" smtClean="0"/>
              <a:t>«Патроны кончились. Тов. Степанов продолжает в упор расстреливать наседающего врага из личного оружия уже свыше 15 солдат и офицеров убиты, враг наседает. Тогда Степанов погибает от взрыва собственной гранаты. Вместе с ним гибнет груда фашистских </a:t>
            </a:r>
            <a:r>
              <a:rPr lang="ru-RU" i="1" dirty="0" err="1" smtClean="0"/>
              <a:t>мерзавцев</a:t>
            </a:r>
            <a:r>
              <a:rPr lang="ru-RU" i="1" dirty="0" smtClean="0"/>
              <a:t>…»</a:t>
            </a:r>
            <a:r>
              <a:rPr lang="ru-RU" dirty="0" smtClean="0"/>
              <a:t> За подвиг Александр Степанов был удостоен звания Героя Советского Союза.</a:t>
            </a:r>
          </a:p>
          <a:p>
            <a:r>
              <a:rPr lang="ru-RU" dirty="0" smtClean="0"/>
              <a:t>       Именем Александра Степанова названа улица в городе </a:t>
            </a:r>
            <a:r>
              <a:rPr lang="ru-RU" dirty="0" smtClean="0">
                <a:hlinkClick r:id="rId4" action="ppaction://hlinkfile" tooltip="Тимашевск"/>
              </a:rPr>
              <a:t>Тимашевске</a:t>
            </a:r>
            <a:r>
              <a:rPr lang="ru-RU" dirty="0" smtClean="0"/>
              <a:t>. Здесь у вечного огня установлен его бюст.</a:t>
            </a:r>
            <a:endParaRPr lang="ru-RU" dirty="0"/>
          </a:p>
        </p:txBody>
      </p:sp>
      <p:sp>
        <p:nvSpPr>
          <p:cNvPr id="5" name="Прямоугольник 4"/>
          <p:cNvSpPr/>
          <p:nvPr/>
        </p:nvSpPr>
        <p:spPr>
          <a:xfrm>
            <a:off x="4572000" y="6072206"/>
            <a:ext cx="4572000" cy="646331"/>
          </a:xfrm>
          <a:prstGeom prst="rect">
            <a:avLst/>
          </a:prstGeom>
        </p:spPr>
        <p:txBody>
          <a:bodyPr>
            <a:spAutoFit/>
          </a:bodyPr>
          <a:lstStyle/>
          <a:p>
            <a:r>
              <a:rPr lang="ru-RU" dirty="0" smtClean="0"/>
              <a:t> Похоронен на берегу </a:t>
            </a:r>
            <a:r>
              <a:rPr lang="ru-RU" dirty="0" smtClean="0">
                <a:hlinkClick r:id="rId5" action="ppaction://hlinkfile" tooltip="Днепр"/>
              </a:rPr>
              <a:t>Днепра</a:t>
            </a:r>
            <a:r>
              <a:rPr lang="ru-RU" dirty="0" smtClean="0"/>
              <a:t>, недалеко от </a:t>
            </a:r>
            <a:r>
              <a:rPr lang="ru-RU" dirty="0" smtClean="0">
                <a:hlinkClick r:id="rId6" action="ppaction://hlinkfile" tooltip="Киев"/>
              </a:rPr>
              <a:t>Киева</a:t>
            </a:r>
            <a:r>
              <a:rPr lang="ru-RU" dirty="0" smtClean="0"/>
              <a:t>. </a:t>
            </a:r>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Documents and Settings\Admin\Мои документы\Мои рисунки\1980_01_01\IMG_4603.JPG"/>
          <p:cNvPicPr>
            <a:picLocks noChangeAspect="1" noChangeArrowheads="1"/>
          </p:cNvPicPr>
          <p:nvPr/>
        </p:nvPicPr>
        <p:blipFill>
          <a:blip r:embed="rId2"/>
          <a:srcRect/>
          <a:stretch>
            <a:fillRect/>
          </a:stretch>
        </p:blipFill>
        <p:spPr bwMode="auto">
          <a:xfrm>
            <a:off x="-1" y="0"/>
            <a:ext cx="4572000" cy="3429000"/>
          </a:xfrm>
          <a:prstGeom prst="rect">
            <a:avLst/>
          </a:prstGeom>
          <a:noFill/>
        </p:spPr>
      </p:pic>
      <p:pic>
        <p:nvPicPr>
          <p:cNvPr id="3077" name="Picture 5" descr="C:\Documents and Settings\Admin\Мои документы\Мои рисунки\1980_01_01\IMG_4604.JPG"/>
          <p:cNvPicPr>
            <a:picLocks noChangeAspect="1" noChangeArrowheads="1"/>
          </p:cNvPicPr>
          <p:nvPr/>
        </p:nvPicPr>
        <p:blipFill>
          <a:blip r:embed="rId3"/>
          <a:srcRect/>
          <a:stretch>
            <a:fillRect/>
          </a:stretch>
        </p:blipFill>
        <p:spPr bwMode="auto">
          <a:xfrm>
            <a:off x="4572000" y="0"/>
            <a:ext cx="4572000" cy="3429000"/>
          </a:xfrm>
          <a:prstGeom prst="rect">
            <a:avLst/>
          </a:prstGeom>
          <a:noFill/>
        </p:spPr>
      </p:pic>
      <p:pic>
        <p:nvPicPr>
          <p:cNvPr id="3079" name="Picture 7" descr="C:\Documents and Settings\Admin\Мои документы\Мои рисунки\1980_01_01\IMG_4606.JPG"/>
          <p:cNvPicPr>
            <a:picLocks noChangeAspect="1" noChangeArrowheads="1"/>
          </p:cNvPicPr>
          <p:nvPr/>
        </p:nvPicPr>
        <p:blipFill>
          <a:blip r:embed="rId4"/>
          <a:srcRect/>
          <a:stretch>
            <a:fillRect/>
          </a:stretch>
        </p:blipFill>
        <p:spPr bwMode="auto">
          <a:xfrm>
            <a:off x="0" y="3429000"/>
            <a:ext cx="4572000" cy="3429000"/>
          </a:xfrm>
          <a:prstGeom prst="rect">
            <a:avLst/>
          </a:prstGeom>
          <a:noFill/>
        </p:spPr>
      </p:pic>
      <p:pic>
        <p:nvPicPr>
          <p:cNvPr id="3080" name="Picture 8" descr="C:\Documents and Settings\Admin\Мои документы\Мои рисунки\1980_01_01\IMG_4607.JPG"/>
          <p:cNvPicPr>
            <a:picLocks noChangeAspect="1" noChangeArrowheads="1"/>
          </p:cNvPicPr>
          <p:nvPr/>
        </p:nvPicPr>
        <p:blipFill>
          <a:blip r:embed="rId5"/>
          <a:srcRect/>
          <a:stretch>
            <a:fillRect/>
          </a:stretch>
        </p:blipFill>
        <p:spPr bwMode="auto">
          <a:xfrm>
            <a:off x="4572000" y="3429000"/>
            <a:ext cx="4572000" cy="3429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00166" y="285728"/>
            <a:ext cx="7358114" cy="1015663"/>
          </a:xfrm>
          <a:prstGeom prst="rect">
            <a:avLst/>
          </a:prstGeom>
        </p:spPr>
        <p:txBody>
          <a:bodyPr wrap="square">
            <a:spAutoFit/>
          </a:bodyPr>
          <a:lstStyle/>
          <a:p>
            <a:r>
              <a:rPr lang="ru-RU" sz="2400" dirty="0" smtClean="0"/>
              <a:t> </a:t>
            </a:r>
            <a:r>
              <a:rPr lang="ru-RU" sz="2400" dirty="0" smtClean="0">
                <a:hlinkClick r:id="rId2" action="ppaction://hlinkfile" tooltip="Губа, Василий Александрович (страница отсутствует)"/>
              </a:rPr>
              <a:t>Губа, Василий Александрович</a:t>
            </a:r>
            <a:r>
              <a:rPr lang="ru-RU" sz="2400" dirty="0" smtClean="0"/>
              <a:t> </a:t>
            </a:r>
            <a:r>
              <a:rPr lang="ru-RU" dirty="0" smtClean="0"/>
              <a:t>16.08.1915 — 17.09.1990 пулеметчик 871-го стрелкового полка (276-я стрелковая дивизия, 9-я армия, </a:t>
            </a:r>
            <a:r>
              <a:rPr lang="ru-RU" dirty="0" err="1" smtClean="0"/>
              <a:t>Северо-Кавказский</a:t>
            </a:r>
            <a:r>
              <a:rPr lang="ru-RU" dirty="0" smtClean="0"/>
              <a:t> фронт), </a:t>
            </a:r>
            <a:r>
              <a:rPr lang="ru-RU" dirty="0" smtClean="0">
                <a:hlinkClick r:id="rId3" action="ppaction://hlinkfile" tooltip="Рядовой"/>
              </a:rPr>
              <a:t>рядовой</a:t>
            </a:r>
            <a:r>
              <a:rPr lang="ru-RU" dirty="0" smtClean="0"/>
              <a:t> 16.05.1944</a:t>
            </a:r>
            <a:endParaRPr lang="ru-RU" dirty="0"/>
          </a:p>
        </p:txBody>
      </p:sp>
      <p:sp>
        <p:nvSpPr>
          <p:cNvPr id="4" name="Прямоугольник 3"/>
          <p:cNvSpPr/>
          <p:nvPr/>
        </p:nvSpPr>
        <p:spPr>
          <a:xfrm>
            <a:off x="357158" y="2214554"/>
            <a:ext cx="8429684" cy="3693319"/>
          </a:xfrm>
          <a:prstGeom prst="rect">
            <a:avLst/>
          </a:prstGeom>
        </p:spPr>
        <p:txBody>
          <a:bodyPr wrap="square">
            <a:spAutoFit/>
          </a:bodyPr>
          <a:lstStyle/>
          <a:p>
            <a:r>
              <a:rPr lang="ru-RU" dirty="0" smtClean="0"/>
              <a:t>     Родился в станице Новокорсунской </a:t>
            </a:r>
            <a:r>
              <a:rPr lang="ru-RU" dirty="0" err="1" smtClean="0"/>
              <a:t>Тимашевского</a:t>
            </a:r>
            <a:r>
              <a:rPr lang="ru-RU" dirty="0" smtClean="0"/>
              <a:t> района. До войны работал в милиции </a:t>
            </a:r>
            <a:r>
              <a:rPr lang="ru-RU" dirty="0" err="1" smtClean="0"/>
              <a:t>Тимашевского</a:t>
            </a:r>
            <a:r>
              <a:rPr lang="ru-RU" dirty="0" smtClean="0"/>
              <a:t> района. </a:t>
            </a:r>
          </a:p>
          <a:p>
            <a:r>
              <a:rPr lang="ru-RU" dirty="0" smtClean="0"/>
              <a:t>    На фронте с июня 1941 года.  Губа В.А. 2 августа 1943 года при проведении разведки боем, с группой товарищей переправился на левый берег реки Кубань, огнём из ручного пулемёта помог группе отразить три контратаки, подавив 4 пулемётных точки врага. Был ранен, но остался в строю. Израсходовав патроны, гранатой подорвал блиндаж противника. После войны жил и работал в совхозе «Луговой» </a:t>
            </a:r>
            <a:r>
              <a:rPr lang="ru-RU" dirty="0" err="1" smtClean="0"/>
              <a:t>Аксайского</a:t>
            </a:r>
            <a:r>
              <a:rPr lang="ru-RU" dirty="0" smtClean="0"/>
              <a:t> района Ростовской области.</a:t>
            </a:r>
          </a:p>
          <a:p>
            <a:r>
              <a:rPr lang="ru-RU" dirty="0" smtClean="0"/>
              <a:t>      Примерно в конце 60-х в Ростове и его пригородах большинство любителей голубей были увлечены николаевскими. Бойными голубями занимались единицы. В ст. </a:t>
            </a:r>
            <a:r>
              <a:rPr lang="ru-RU" dirty="0" err="1" smtClean="0"/>
              <a:t>Ольгинской</a:t>
            </a:r>
            <a:r>
              <a:rPr lang="ru-RU" dirty="0" smtClean="0"/>
              <a:t> держал </a:t>
            </a:r>
            <a:r>
              <a:rPr lang="ru-RU" dirty="0" err="1" smtClean="0"/>
              <a:t>короткоклювых</a:t>
            </a:r>
            <a:r>
              <a:rPr lang="ru-RU" dirty="0" smtClean="0"/>
              <a:t> бойных </a:t>
            </a:r>
            <a:r>
              <a:rPr lang="ru-RU" dirty="0" err="1" smtClean="0"/>
              <a:t>Чубин</a:t>
            </a:r>
            <a:r>
              <a:rPr lang="ru-RU" dirty="0" smtClean="0"/>
              <a:t> Иван, а в совхозе «Луговой» </a:t>
            </a:r>
            <a:r>
              <a:rPr lang="ru-RU" b="1" dirty="0" smtClean="0"/>
              <a:t>Губа Василий Александрович, Герой Советского Союза</a:t>
            </a:r>
            <a:r>
              <a:rPr lang="ru-RU" dirty="0" smtClean="0"/>
              <a:t>, держал много разных пород, в т.ч. и бойных.</a:t>
            </a:r>
            <a:endParaRPr lang="ru-RU"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I:\2009_02_05\IMG_0428.JPG"/>
          <p:cNvPicPr>
            <a:picLocks noChangeAspect="1" noChangeArrowheads="1"/>
          </p:cNvPicPr>
          <p:nvPr/>
        </p:nvPicPr>
        <p:blipFill>
          <a:blip r:embed="rId2" cstate="print"/>
          <a:srcRect/>
          <a:stretch>
            <a:fillRect/>
          </a:stretch>
        </p:blipFill>
        <p:spPr bwMode="auto">
          <a:xfrm>
            <a:off x="714348" y="2881265"/>
            <a:ext cx="2982551" cy="3976735"/>
          </a:xfrm>
          <a:prstGeom prst="rect">
            <a:avLst/>
          </a:prstGeom>
          <a:noFill/>
        </p:spPr>
      </p:pic>
      <p:pic>
        <p:nvPicPr>
          <p:cNvPr id="3" name="Picture 2" descr="I:\2009_02_05\IMG_0416.JPG"/>
          <p:cNvPicPr>
            <a:picLocks noChangeAspect="1" noChangeArrowheads="1"/>
          </p:cNvPicPr>
          <p:nvPr/>
        </p:nvPicPr>
        <p:blipFill>
          <a:blip r:embed="rId3" cstate="print"/>
          <a:srcRect/>
          <a:stretch>
            <a:fillRect/>
          </a:stretch>
        </p:blipFill>
        <p:spPr bwMode="auto">
          <a:xfrm>
            <a:off x="4571999" y="3429000"/>
            <a:ext cx="4572000" cy="3429000"/>
          </a:xfrm>
          <a:prstGeom prst="rect">
            <a:avLst/>
          </a:prstGeom>
          <a:noFill/>
        </p:spPr>
      </p:pic>
      <p:pic>
        <p:nvPicPr>
          <p:cNvPr id="1026" name="Picture 2" descr="C:\Documents and Settings\Admin\Мои документы\фото 185.jpg"/>
          <p:cNvPicPr>
            <a:picLocks noChangeAspect="1" noChangeArrowheads="1"/>
          </p:cNvPicPr>
          <p:nvPr/>
        </p:nvPicPr>
        <p:blipFill>
          <a:blip r:embed="rId4" cstate="print"/>
          <a:srcRect/>
          <a:stretch>
            <a:fillRect/>
          </a:stretch>
        </p:blipFill>
        <p:spPr bwMode="auto">
          <a:xfrm>
            <a:off x="4571762" y="0"/>
            <a:ext cx="4572238" cy="3429000"/>
          </a:xfrm>
          <a:prstGeom prst="rect">
            <a:avLst/>
          </a:prstGeom>
          <a:noFill/>
        </p:spPr>
      </p:pic>
      <p:pic>
        <p:nvPicPr>
          <p:cNvPr id="5" name="Picture 3" descr="I:\2009_02_05\IMG_0417.JPG"/>
          <p:cNvPicPr>
            <a:picLocks noChangeAspect="1" noChangeArrowheads="1"/>
          </p:cNvPicPr>
          <p:nvPr/>
        </p:nvPicPr>
        <p:blipFill>
          <a:blip r:embed="rId5" cstate="print"/>
          <a:srcRect/>
          <a:stretch>
            <a:fillRect/>
          </a:stretch>
        </p:blipFill>
        <p:spPr bwMode="auto">
          <a:xfrm>
            <a:off x="214282" y="0"/>
            <a:ext cx="4302127" cy="3226595"/>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0"/>
            <a:ext cx="8643966" cy="7386638"/>
          </a:xfrm>
          <a:prstGeom prst="rect">
            <a:avLst/>
          </a:prstGeom>
        </p:spPr>
        <p:txBody>
          <a:bodyPr wrap="square">
            <a:spAutoFit/>
          </a:bodyPr>
          <a:lstStyle/>
          <a:p>
            <a:r>
              <a:rPr lang="ru-RU" b="1" dirty="0" smtClean="0"/>
              <a:t>                           </a:t>
            </a:r>
            <a:r>
              <a:rPr lang="ru-RU" sz="2400" b="1" dirty="0" smtClean="0"/>
              <a:t>Т</a:t>
            </a:r>
            <a:r>
              <a:rPr lang="ru-RU" sz="2400" dirty="0" smtClean="0"/>
              <a:t>анцюра Иван </a:t>
            </a:r>
            <a:r>
              <a:rPr lang="ru-RU" sz="2400" dirty="0" err="1" smtClean="0"/>
              <a:t>Лазаревич</a:t>
            </a:r>
            <a:r>
              <a:rPr lang="ru-RU" sz="2400" dirty="0" smtClean="0"/>
              <a:t> </a:t>
            </a:r>
            <a:r>
              <a:rPr lang="ru-RU" dirty="0" smtClean="0"/>
              <a:t>–</a:t>
            </a:r>
          </a:p>
          <a:p>
            <a:r>
              <a:rPr lang="ru-RU" dirty="0"/>
              <a:t> </a:t>
            </a:r>
            <a:r>
              <a:rPr lang="ru-RU" dirty="0" smtClean="0"/>
              <a:t>                                  командир стрелкового батальона 948-го стрелкового полка </a:t>
            </a:r>
          </a:p>
          <a:p>
            <a:r>
              <a:rPr lang="ru-RU" dirty="0"/>
              <a:t> </a:t>
            </a:r>
            <a:r>
              <a:rPr lang="ru-RU" dirty="0" smtClean="0"/>
              <a:t>                       (257-я   стрелковая дивизия, 51-я армия, 4-й Украинский фронт), капитан.                           </a:t>
            </a:r>
            <a:br>
              <a:rPr lang="ru-RU" dirty="0" smtClean="0"/>
            </a:br>
            <a:r>
              <a:rPr lang="ru-RU" dirty="0" smtClean="0"/>
              <a:t/>
            </a:r>
            <a:br>
              <a:rPr lang="ru-RU" dirty="0" smtClean="0"/>
            </a:br>
            <a:r>
              <a:rPr lang="ru-RU" dirty="0" smtClean="0"/>
              <a:t>                           Родился 22 июня 1920 года в селе Добрая ныне </a:t>
            </a:r>
            <a:r>
              <a:rPr lang="ru-RU" dirty="0" err="1" smtClean="0"/>
              <a:t>Маньковского</a:t>
            </a:r>
            <a:r>
              <a:rPr lang="ru-RU" dirty="0" smtClean="0"/>
              <a:t> района             </a:t>
            </a:r>
          </a:p>
          <a:p>
            <a:r>
              <a:rPr lang="ru-RU" dirty="0" smtClean="0"/>
              <a:t>                         Черкасской области в семье крестьянина. Украинец. Член ВКП(б)КПСС с    </a:t>
            </a:r>
          </a:p>
          <a:p>
            <a:r>
              <a:rPr lang="ru-RU" dirty="0" smtClean="0"/>
              <a:t>                         1944 года. В 1934 году окончил семилетнюю школу, работал машинистом врубовой машины на шахте в городе Красный Луч (Луганская область).</a:t>
            </a:r>
            <a:br>
              <a:rPr lang="ru-RU" dirty="0" smtClean="0"/>
            </a:br>
            <a:r>
              <a:rPr lang="ru-RU" dirty="0" smtClean="0"/>
              <a:t>          В Красной Армии с 1939 года. Служил в Средней Азии. Участвовал в боях с басмачами. В 1941-м году окончил курсы младших лейтенантов. На фронте в Великую Отечественную войну с января 1942 года. Сражался в составе Южного, </a:t>
            </a:r>
            <a:r>
              <a:rPr lang="ru-RU" dirty="0" err="1" smtClean="0"/>
              <a:t>Северо-Кавказского</a:t>
            </a:r>
            <a:r>
              <a:rPr lang="ru-RU" dirty="0" smtClean="0"/>
              <a:t>, 4-го Украинского фронтов. В боях на Кубани был тяжело ранен. Вернулся из госпиталя в период начала боёв за Крым.</a:t>
            </a:r>
            <a:br>
              <a:rPr lang="ru-RU" dirty="0" smtClean="0"/>
            </a:br>
            <a:r>
              <a:rPr lang="ru-RU" dirty="0" smtClean="0"/>
              <a:t>          В условиях </a:t>
            </a:r>
            <a:r>
              <a:rPr lang="ru-RU" dirty="0" err="1" smtClean="0"/>
              <a:t>многоозёрной</a:t>
            </a:r>
            <a:r>
              <a:rPr lang="ru-RU" dirty="0" smtClean="0"/>
              <a:t> местности во главе группы провёл разведку озера Сиваш.</a:t>
            </a:r>
            <a:br>
              <a:rPr lang="ru-RU" dirty="0" smtClean="0"/>
            </a:br>
            <a:r>
              <a:rPr lang="ru-RU" dirty="0" smtClean="0"/>
              <a:t>          7 апреля 1944 года во время завершения разгрома </a:t>
            </a:r>
            <a:r>
              <a:rPr lang="ru-RU" dirty="0" err="1" smtClean="0"/>
              <a:t>сивашской</a:t>
            </a:r>
            <a:r>
              <a:rPr lang="ru-RU" dirty="0" smtClean="0"/>
              <a:t> и </a:t>
            </a:r>
            <a:r>
              <a:rPr lang="ru-RU" dirty="0" err="1" smtClean="0"/>
              <a:t>перекопской</a:t>
            </a:r>
            <a:r>
              <a:rPr lang="ru-RU" dirty="0" smtClean="0"/>
              <a:t> группировок гитлеровцев, погиб командир батальона. Капитан Танцюра взял на себя командование батальоном. Подразделение успешно преодолело глубоко эшелонированную оборону противника и выполнило боевую задачу.</a:t>
            </a:r>
            <a:br>
              <a:rPr lang="ru-RU" dirty="0" smtClean="0"/>
            </a:br>
            <a:r>
              <a:rPr lang="ru-RU" dirty="0" smtClean="0"/>
              <a:t>          Командир стрелкового батальона 948-го стрелкового полка (257-я стрелковая дивизия, 51-я армия, 4-й Украинский фронт) капитан Танцюра особо отличился 7-9 мая 1944 года при штурме обороны противника на Сапун-горе (юго-восточнее Севастополя).</a:t>
            </a:r>
            <a:br>
              <a:rPr lang="ru-RU" dirty="0" smtClean="0"/>
            </a:br>
            <a:r>
              <a:rPr lang="ru-RU" dirty="0" smtClean="0"/>
              <a:t/>
            </a:r>
            <a:br>
              <a:rPr lang="ru-RU" dirty="0" smtClean="0"/>
            </a:br>
            <a:endParaRPr lang="ru-RU" dirty="0"/>
          </a:p>
        </p:txBody>
      </p:sp>
      <p:pic>
        <p:nvPicPr>
          <p:cNvPr id="3" name="Picture 3" descr="ТанцюраИван Лазаревич"/>
          <p:cNvPicPr>
            <a:picLocks noChangeAspect="1" noChangeArrowheads="1"/>
          </p:cNvPicPr>
          <p:nvPr/>
        </p:nvPicPr>
        <p:blipFill>
          <a:blip r:embed="rId2"/>
          <a:srcRect/>
          <a:stretch>
            <a:fillRect/>
          </a:stretch>
        </p:blipFill>
        <p:spPr bwMode="auto">
          <a:xfrm>
            <a:off x="0" y="0"/>
            <a:ext cx="1467231" cy="211933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85728"/>
            <a:ext cx="8501122" cy="5909310"/>
          </a:xfrm>
          <a:prstGeom prst="rect">
            <a:avLst/>
          </a:prstGeom>
        </p:spPr>
        <p:txBody>
          <a:bodyPr wrap="square">
            <a:spAutoFit/>
          </a:bodyPr>
          <a:lstStyle/>
          <a:p>
            <a:r>
              <a:rPr lang="ru-RU" dirty="0" smtClean="0"/>
              <a:t>       Танцюра со своим батальоном находился в резерве командующего 51-й армии и готовил для взятия Сапун-горы штурмовые группы. В назначенное время батальон начал штурм. Он успешно прорвал оборону противника и прошёл несколько линий обороны. За ночь 8 мая 1944 года на высоту 1727, которую занял батальон Танцюры, фашисты четырнадцать раз бросались в контратаки и каждый раз вынуждены были отступать. Возглавляя одну из штурмовых групп, командир батальона действовал с ней на самых опасных участках. Раненый ещё в начале боя, он не оставил батальон. Бойцы Танцюры подорвали шесть дзотов. Первым с четырьмя бойцами достиг вершины горы. а так же в числе первых ворвался в Севастополь со стороны Южной бухты. С боями дошёл до последней линии сопротивления врага на мысе Херсонес.</a:t>
            </a:r>
            <a:br>
              <a:rPr lang="ru-RU" dirty="0" smtClean="0"/>
            </a:br>
            <a:r>
              <a:rPr lang="ru-RU" dirty="0" smtClean="0"/>
              <a:t>       </a:t>
            </a:r>
            <a:r>
              <a:rPr lang="ru-RU" b="1" dirty="0" smtClean="0"/>
              <a:t>У</a:t>
            </a:r>
            <a:r>
              <a:rPr lang="ru-RU" dirty="0" smtClean="0"/>
              <a:t>казом Президиума Верховного Совета СССР от 24 марта 1945 года за мужество, отвагу и героизм, проявленные в борьбе с немецко-фашистскими захватчиками, капитану </a:t>
            </a:r>
            <a:r>
              <a:rPr lang="ru-RU" b="1" dirty="0" smtClean="0"/>
              <a:t>Танцюре Ивану </a:t>
            </a:r>
            <a:r>
              <a:rPr lang="ru-RU" b="1" dirty="0" err="1" smtClean="0"/>
              <a:t>Лазаревичу</a:t>
            </a:r>
            <a:r>
              <a:rPr lang="ru-RU" dirty="0" smtClean="0"/>
              <a:t> присвоено звание Героя Советского Союза с вручением ордена Ленина и медали «Золотая Звезда» (№ 6375).</a:t>
            </a:r>
            <a:br>
              <a:rPr lang="ru-RU" dirty="0" smtClean="0"/>
            </a:br>
            <a:r>
              <a:rPr lang="ru-RU" dirty="0" smtClean="0"/>
              <a:t>       Участник Парада Победы на Красной площади 24 июня 1945 года. С 1946 года майор Танцюра — в запасе. В 1951 году окончил Краснодарскую краевую партийную школу. Работал заместителем директора совхоза «</a:t>
            </a:r>
            <a:r>
              <a:rPr lang="ru-RU" dirty="0" err="1" smtClean="0"/>
              <a:t>Красносельский</a:t>
            </a:r>
            <a:r>
              <a:rPr lang="ru-RU" dirty="0" smtClean="0"/>
              <a:t>». Жил в посёлке Советский </a:t>
            </a:r>
            <a:r>
              <a:rPr lang="ru-RU" dirty="0" err="1" smtClean="0"/>
              <a:t>Тимашевского</a:t>
            </a:r>
            <a:r>
              <a:rPr lang="ru-RU" dirty="0" smtClean="0"/>
              <a:t> района Краснодарского края.</a:t>
            </a:r>
            <a:br>
              <a:rPr lang="ru-RU" dirty="0" smtClean="0"/>
            </a:br>
            <a:r>
              <a:rPr lang="ru-RU" dirty="0" smtClean="0"/>
              <a:t>       Награждён орденами Ленина, Красного Знамени, Александра Невского, Отечественной войны 1-й степени, медалями.</a:t>
            </a:r>
            <a:br>
              <a:rPr lang="ru-RU" dirty="0" smtClean="0"/>
            </a:br>
            <a:r>
              <a:rPr lang="ru-RU" dirty="0" smtClean="0"/>
              <a:t>       Умер 8 ноября 1993 года. Бюст Героя установлен в городе Тимашевск.</a:t>
            </a:r>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G_1580"/>
          <p:cNvPicPr>
            <a:picLocks noChangeAspect="1" noChangeArrowheads="1"/>
          </p:cNvPicPr>
          <p:nvPr/>
        </p:nvPicPr>
        <p:blipFill>
          <a:blip r:embed="rId2"/>
          <a:srcRect/>
          <a:stretch>
            <a:fillRect/>
          </a:stretch>
        </p:blipFill>
        <p:spPr bwMode="auto">
          <a:xfrm>
            <a:off x="4143372" y="0"/>
            <a:ext cx="5000628" cy="6912869"/>
          </a:xfrm>
          <a:prstGeom prst="rect">
            <a:avLst/>
          </a:prstGeom>
          <a:noFill/>
          <a:ln w="9525">
            <a:noFill/>
            <a:miter lim="800000"/>
            <a:headEnd/>
            <a:tailEnd/>
          </a:ln>
        </p:spPr>
      </p:pic>
      <p:sp>
        <p:nvSpPr>
          <p:cNvPr id="1028" name="Rectangle 4"/>
          <p:cNvSpPr>
            <a:spLocks noChangeArrowheads="1"/>
          </p:cNvSpPr>
          <p:nvPr/>
        </p:nvSpPr>
        <p:spPr bwMode="auto">
          <a:xfrm>
            <a:off x="5214942" y="0"/>
            <a:ext cx="5929354" cy="14619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42975" algn="l"/>
              </a:tabLst>
            </a:pPr>
            <a:r>
              <a:rPr kumimoji="0" lang="ru-RU" sz="1600" b="1" i="0" u="none" strike="noStrike" cap="none" normalizeH="0" baseline="0" dirty="0" smtClean="0">
                <a:ln>
                  <a:noFill/>
                </a:ln>
                <a:solidFill>
                  <a:srgbClr val="FF0000"/>
                </a:solidFill>
                <a:effectLst/>
                <a:latin typeface="Arial" pitchFamily="34" charset="0"/>
                <a:ea typeface="Times New Roman" pitchFamily="18" charset="0"/>
              </a:rPr>
              <a:t>Бюст Героя Советского Союза </a:t>
            </a:r>
          </a:p>
          <a:p>
            <a:pPr marL="0" marR="0" lvl="0" indent="0" algn="l" defTabSz="914400" rtl="0" eaLnBrk="1" fontAlgn="base" latinLnBrk="0" hangingPunct="1">
              <a:lnSpc>
                <a:spcPct val="100000"/>
              </a:lnSpc>
              <a:spcBef>
                <a:spcPct val="0"/>
              </a:spcBef>
              <a:spcAft>
                <a:spcPct val="0"/>
              </a:spcAft>
              <a:buClrTx/>
              <a:buSzTx/>
              <a:buFontTx/>
              <a:buNone/>
              <a:tabLst>
                <a:tab pos="942975" algn="l"/>
              </a:tabLst>
            </a:pPr>
            <a:r>
              <a:rPr kumimoji="0" lang="ru-RU" sz="1600" b="1" i="0" u="none" strike="noStrike" cap="none" normalizeH="0" baseline="0" dirty="0" smtClean="0">
                <a:ln>
                  <a:noFill/>
                </a:ln>
                <a:solidFill>
                  <a:srgbClr val="FF0000"/>
                </a:solidFill>
                <a:effectLst/>
                <a:latin typeface="Arial" pitchFamily="34" charset="0"/>
                <a:ea typeface="Times New Roman" pitchFamily="18" charset="0"/>
              </a:rPr>
              <a:t>Ивана </a:t>
            </a:r>
            <a:r>
              <a:rPr kumimoji="0" lang="ru-RU" sz="1600" b="1" i="0" u="none" strike="noStrike" cap="none" normalizeH="0" baseline="0" dirty="0" err="1" smtClean="0">
                <a:ln>
                  <a:noFill/>
                </a:ln>
                <a:solidFill>
                  <a:srgbClr val="FF0000"/>
                </a:solidFill>
                <a:effectLst/>
                <a:latin typeface="Arial" pitchFamily="34" charset="0"/>
                <a:ea typeface="Times New Roman" pitchFamily="18" charset="0"/>
              </a:rPr>
              <a:t>Лазаревича</a:t>
            </a:r>
            <a:r>
              <a:rPr kumimoji="0" lang="ru-RU" sz="1600" b="1" i="0" u="none" strike="noStrike" cap="none" normalizeH="0" baseline="0" dirty="0" smtClean="0">
                <a:ln>
                  <a:noFill/>
                </a:ln>
                <a:solidFill>
                  <a:srgbClr val="FF0000"/>
                </a:solidFill>
                <a:effectLst/>
                <a:latin typeface="Arial" pitchFamily="34" charset="0"/>
                <a:ea typeface="Times New Roman" pitchFamily="18" charset="0"/>
              </a:rPr>
              <a:t> Танцюры.</a:t>
            </a:r>
          </a:p>
          <a:p>
            <a:pPr marL="0" marR="0" lvl="0" indent="0" algn="l" defTabSz="914400" rtl="0" eaLnBrk="1" fontAlgn="base" latinLnBrk="0" hangingPunct="1">
              <a:lnSpc>
                <a:spcPct val="100000"/>
              </a:lnSpc>
              <a:spcBef>
                <a:spcPct val="0"/>
              </a:spcBef>
              <a:spcAft>
                <a:spcPct val="0"/>
              </a:spcAft>
              <a:buClrTx/>
              <a:buSzTx/>
              <a:buFontTx/>
              <a:buNone/>
              <a:tabLst>
                <a:tab pos="942975" algn="l"/>
              </a:tabLst>
            </a:pPr>
            <a:endParaRPr kumimoji="0" lang="ru-RU" sz="700" b="0" i="0" u="none" strike="noStrike" cap="none" normalizeH="0" baseline="0" dirty="0" smtClean="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42975" algn="l"/>
              </a:tabLst>
            </a:pPr>
            <a:r>
              <a:rPr kumimoji="0" lang="ru-RU" sz="1600" b="1" i="0" u="none" strike="noStrike" cap="none" normalizeH="0" baseline="0" dirty="0" smtClean="0">
                <a:ln>
                  <a:noFill/>
                </a:ln>
                <a:solidFill>
                  <a:srgbClr val="FF0000"/>
                </a:solidFill>
                <a:effectLst/>
                <a:latin typeface="Arial" pitchFamily="34" charset="0"/>
                <a:ea typeface="Times New Roman" pitchFamily="18" charset="0"/>
              </a:rPr>
              <a:t>После войны он жил и работал </a:t>
            </a:r>
          </a:p>
          <a:p>
            <a:pPr marL="0" marR="0" lvl="0" indent="0" algn="l" defTabSz="914400" rtl="0" eaLnBrk="0" fontAlgn="base" latinLnBrk="0" hangingPunct="0">
              <a:lnSpc>
                <a:spcPct val="100000"/>
              </a:lnSpc>
              <a:spcBef>
                <a:spcPct val="0"/>
              </a:spcBef>
              <a:spcAft>
                <a:spcPct val="0"/>
              </a:spcAft>
              <a:buClrTx/>
              <a:buSzTx/>
              <a:buFontTx/>
              <a:buNone/>
              <a:tabLst>
                <a:tab pos="942975" algn="l"/>
              </a:tabLst>
            </a:pPr>
            <a:r>
              <a:rPr kumimoji="0" lang="ru-RU" sz="1600" b="1" i="0" u="none" strike="noStrike" cap="none" normalizeH="0" baseline="0" dirty="0" smtClean="0">
                <a:ln>
                  <a:noFill/>
                </a:ln>
                <a:solidFill>
                  <a:srgbClr val="FF0000"/>
                </a:solidFill>
                <a:effectLst/>
                <a:latin typeface="Arial" pitchFamily="34" charset="0"/>
                <a:ea typeface="Times New Roman" pitchFamily="18" charset="0"/>
              </a:rPr>
              <a:t>в посёлке Советском.</a:t>
            </a:r>
            <a:endParaRPr kumimoji="0" lang="ru-RU" sz="700" b="0" i="0" u="none" strike="noStrike" cap="none" normalizeH="0" baseline="0" dirty="0" smtClean="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42975" algn="l"/>
              </a:tabLst>
            </a:pPr>
            <a:endParaRPr kumimoji="0" lang="ru-RU" b="0" i="0" u="none" strike="noStrike" cap="none" normalizeH="0" baseline="0" dirty="0" smtClean="0">
              <a:ln>
                <a:noFill/>
              </a:ln>
              <a:solidFill>
                <a:srgbClr val="FF0000"/>
              </a:solidFill>
              <a:effectLst/>
              <a:latin typeface="Arial" pitchFamily="34" charset="0"/>
            </a:endParaRPr>
          </a:p>
        </p:txBody>
      </p:sp>
      <p:pic>
        <p:nvPicPr>
          <p:cNvPr id="1027" name="Picture 3" descr="IMG_1581"/>
          <p:cNvPicPr>
            <a:picLocks noChangeAspect="1" noChangeArrowheads="1"/>
          </p:cNvPicPr>
          <p:nvPr/>
        </p:nvPicPr>
        <p:blipFill>
          <a:blip r:embed="rId3" cstate="print"/>
          <a:srcRect/>
          <a:stretch>
            <a:fillRect/>
          </a:stretch>
        </p:blipFill>
        <p:spPr bwMode="auto">
          <a:xfrm>
            <a:off x="1" y="2643182"/>
            <a:ext cx="5499502" cy="421481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857232"/>
            <a:ext cx="9144000" cy="5632311"/>
          </a:xfrm>
          <a:prstGeom prst="rect">
            <a:avLst/>
          </a:prstGeom>
        </p:spPr>
        <p:txBody>
          <a:bodyPr wrap="square">
            <a:spAutoFit/>
          </a:bodyPr>
          <a:lstStyle/>
          <a:p>
            <a:r>
              <a:rPr lang="ru-RU" sz="2000" b="1" dirty="0" smtClean="0"/>
              <a:t>Гвардии старшему лейтенанту Николаю Тимофеевичу Пуха </a:t>
            </a:r>
            <a:r>
              <a:rPr lang="ru-RU" sz="2000" dirty="0" smtClean="0"/>
              <a:t>присвоено звание Героя Советского Союза при форсировании реки Дуная. В наградном листе есть описание подвига гвардии старшего лейтенанта. «Форсировав с передовыми подразделениями реку Дунай и выдвинувшись с орудиями на западный берег в район села </a:t>
            </a:r>
            <a:r>
              <a:rPr lang="ru-RU" sz="2000" dirty="0" err="1" smtClean="0"/>
              <a:t>Батина</a:t>
            </a:r>
            <a:r>
              <a:rPr lang="ru-RU" sz="2000" dirty="0" smtClean="0"/>
              <a:t>, с ходу развернув орудия, организовал отражения контратаки противника. 15 ноября 1944 г. на его батареи двигалось два самоходных орудия и около роты немцев. Подпустив их на близкое расстояние, обрушил огонь по самоходным орудиям. Однако самоходка загорелась. Тогда Пуха перенес огонь по пехоте, шквальным огнем прижал ее к земле и заставил отойти на прежние рубежи. Через пять дней – другой бой. Уничтожив четыре пулемета противника, Пуха обеспечил нашей пехоте продвижение вперед и под прикрытием своего же орудия выводит на высоту и вновь ведет огонь по немцам. В ночь с 22 на 23 ноября 1944 года, невзирая на сильный обстрел со стороны противника, стремительным броском врывается с пехотой в село </a:t>
            </a:r>
            <a:r>
              <a:rPr lang="ru-RU" sz="2000" dirty="0" err="1" smtClean="0"/>
              <a:t>Змаевац</a:t>
            </a:r>
            <a:r>
              <a:rPr lang="ru-RU" sz="2000" dirty="0" smtClean="0"/>
              <a:t> и занимает его. С 25 по 26 ноября, повторив атаку, расчистил путь пехоте, уничтожив при этом 2 пулеметные точки и до 60 немцев, а затем достиг села </a:t>
            </a:r>
            <a:r>
              <a:rPr lang="ru-RU" sz="2000" dirty="0" err="1" smtClean="0"/>
              <a:t>Каранац</a:t>
            </a:r>
            <a:r>
              <a:rPr lang="ru-RU" sz="2000" dirty="0" smtClean="0"/>
              <a:t> и в районе железнодорожной станции закрепил свои орудия».</a:t>
            </a:r>
            <a:br>
              <a:rPr lang="ru-RU" sz="2000" dirty="0" smtClean="0"/>
            </a:br>
            <a:endParaRPr lang="ru-RU"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kras.rzd.ru/isvp/download?vp=18&amp;load=y&amp;col_id=121&amp;id=2779"/>
          <p:cNvPicPr>
            <a:picLocks noChangeAspect="1" noChangeArrowheads="1"/>
          </p:cNvPicPr>
          <p:nvPr/>
        </p:nvPicPr>
        <p:blipFill>
          <a:blip r:embed="rId2"/>
          <a:srcRect/>
          <a:stretch>
            <a:fillRect/>
          </a:stretch>
        </p:blipFill>
        <p:spPr bwMode="auto">
          <a:xfrm>
            <a:off x="166776" y="571480"/>
            <a:ext cx="2323987" cy="3119446"/>
          </a:xfrm>
          <a:prstGeom prst="rect">
            <a:avLst/>
          </a:prstGeom>
          <a:noFill/>
        </p:spPr>
      </p:pic>
      <p:sp>
        <p:nvSpPr>
          <p:cNvPr id="3" name="Прямоугольник 2"/>
          <p:cNvSpPr/>
          <p:nvPr/>
        </p:nvSpPr>
        <p:spPr>
          <a:xfrm>
            <a:off x="3000364" y="285728"/>
            <a:ext cx="5643602" cy="1138773"/>
          </a:xfrm>
          <a:prstGeom prst="rect">
            <a:avLst/>
          </a:prstGeom>
        </p:spPr>
        <p:txBody>
          <a:bodyPr wrap="square">
            <a:spAutoFit/>
          </a:bodyPr>
          <a:lstStyle/>
          <a:p>
            <a:r>
              <a:rPr lang="ru-RU" dirty="0" smtClean="0"/>
              <a:t> -- </a:t>
            </a:r>
            <a:r>
              <a:rPr lang="ru-RU" b="1" dirty="0" smtClean="0">
                <a:hlinkClick r:id="rId3"/>
              </a:rPr>
              <a:t>Котляр Иван Фёдорович [22.09.1916-04.08.1944]</a:t>
            </a:r>
            <a:r>
              <a:rPr lang="ru-RU" b="1" dirty="0" smtClean="0"/>
              <a:t> - </a:t>
            </a:r>
            <a:r>
              <a:rPr lang="ru-RU" sz="3200" b="1" dirty="0" smtClean="0"/>
              <a:t>Герой Советского Союза</a:t>
            </a:r>
            <a:r>
              <a:rPr lang="ru-RU" sz="2400" b="1" dirty="0" smtClean="0"/>
              <a:t/>
            </a:r>
            <a:br>
              <a:rPr lang="ru-RU" sz="2400" b="1" dirty="0" smtClean="0"/>
            </a:br>
            <a:endParaRPr lang="ru-RU" dirty="0"/>
          </a:p>
        </p:txBody>
      </p:sp>
      <p:sp>
        <p:nvSpPr>
          <p:cNvPr id="4" name="Прямоугольник 3"/>
          <p:cNvSpPr/>
          <p:nvPr/>
        </p:nvSpPr>
        <p:spPr>
          <a:xfrm>
            <a:off x="2571736" y="1285860"/>
            <a:ext cx="6357950" cy="5632311"/>
          </a:xfrm>
          <a:prstGeom prst="rect">
            <a:avLst/>
          </a:prstGeom>
        </p:spPr>
        <p:txBody>
          <a:bodyPr wrap="square">
            <a:spAutoFit/>
          </a:bodyPr>
          <a:lstStyle/>
          <a:p>
            <a:r>
              <a:rPr lang="ru-RU" sz="2400" dirty="0" smtClean="0"/>
              <a:t>КОТЛЯР Иван Федорович</a:t>
            </a:r>
          </a:p>
          <a:p>
            <a:r>
              <a:rPr lang="ru-RU" sz="2400" dirty="0" smtClean="0"/>
              <a:t>Родился 22.09.1916  г. Тимашевск,  Краснодарский край</a:t>
            </a:r>
          </a:p>
          <a:p>
            <a:r>
              <a:rPr lang="ru-RU" sz="2400" dirty="0" smtClean="0"/>
              <a:t>Призван в Красную Армию 1936 г.  Минусинский РВК   Красноярского  края</a:t>
            </a:r>
          </a:p>
          <a:p>
            <a:r>
              <a:rPr lang="ru-RU" sz="2400" dirty="0" smtClean="0"/>
              <a:t>гвардии старший лейтенант</a:t>
            </a:r>
            <a:br>
              <a:rPr lang="ru-RU" sz="2400" dirty="0" smtClean="0"/>
            </a:br>
            <a:r>
              <a:rPr lang="ru-RU" sz="2400" dirty="0" smtClean="0"/>
              <a:t>Указ ПВС СССР от 24.03.45 о присвоении Звания Героя Советского Союза</a:t>
            </a:r>
            <a:br>
              <a:rPr lang="ru-RU" sz="2400" dirty="0" smtClean="0"/>
            </a:br>
            <a:r>
              <a:rPr lang="ru-RU" sz="2400" dirty="0" smtClean="0"/>
              <a:t>   </a:t>
            </a:r>
            <a:r>
              <a:rPr lang="ru-RU" sz="2400" dirty="0" smtClean="0">
                <a:solidFill>
                  <a:srgbClr val="FF0000"/>
                </a:solidFill>
              </a:rPr>
              <a:t>01.08.44</a:t>
            </a:r>
            <a:r>
              <a:rPr lang="ru-RU" sz="2400" dirty="0" smtClean="0"/>
              <a:t> отличился при форсировании реки     Вислы в районе г. </a:t>
            </a:r>
            <a:r>
              <a:rPr lang="ru-RU" sz="2400" dirty="0" err="1" smtClean="0"/>
              <a:t>Магнушева</a:t>
            </a:r>
            <a:r>
              <a:rPr lang="ru-RU" sz="2400" dirty="0" smtClean="0"/>
              <a:t> (посмертно)</a:t>
            </a:r>
          </a:p>
          <a:p>
            <a:r>
              <a:rPr lang="ru-RU" sz="2400" dirty="0" smtClean="0"/>
              <a:t>    </a:t>
            </a:r>
            <a:r>
              <a:rPr lang="ru-RU" sz="2400" dirty="0" smtClean="0">
                <a:solidFill>
                  <a:srgbClr val="FF0000"/>
                </a:solidFill>
              </a:rPr>
              <a:t>04.08.44 </a:t>
            </a:r>
            <a:r>
              <a:rPr lang="ru-RU" sz="2400" dirty="0" smtClean="0"/>
              <a:t>умер от ран,  Польша</a:t>
            </a:r>
          </a:p>
          <a:p>
            <a:r>
              <a:rPr lang="ru-RU" sz="2400" dirty="0" smtClean="0"/>
              <a:t>    Именем Героя названа улица в г. Тимашевске и установлен бюст. </a:t>
            </a:r>
          </a:p>
          <a:p>
            <a:r>
              <a:rPr lang="ru-RU" sz="2400" dirty="0" smtClean="0"/>
              <a:t> В г. Канске Красноярского края именем Героя названа улица.</a:t>
            </a:r>
            <a:endParaRPr lang="ru-RU" sz="2400" dirty="0"/>
          </a:p>
        </p:txBody>
      </p:sp>
      <p:pic>
        <p:nvPicPr>
          <p:cNvPr id="5" name="Picture 2" descr="C:\Documents and Settings\Admin\Мои документы\Мои рисунки\1980_01_01\IMG_4451.JPG"/>
          <p:cNvPicPr>
            <a:picLocks noChangeAspect="1" noChangeArrowheads="1"/>
          </p:cNvPicPr>
          <p:nvPr/>
        </p:nvPicPr>
        <p:blipFill>
          <a:blip r:embed="rId4"/>
          <a:srcRect/>
          <a:stretch>
            <a:fillRect/>
          </a:stretch>
        </p:blipFill>
        <p:spPr bwMode="auto">
          <a:xfrm>
            <a:off x="-23845" y="4572008"/>
            <a:ext cx="2667019" cy="200026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85794"/>
            <a:ext cx="9144000" cy="6278642"/>
          </a:xfrm>
          <a:prstGeom prst="rect">
            <a:avLst/>
          </a:prstGeom>
        </p:spPr>
        <p:txBody>
          <a:bodyPr wrap="square">
            <a:spAutoFit/>
          </a:bodyPr>
          <a:lstStyle/>
          <a:p>
            <a:r>
              <a:rPr lang="ru-RU" b="1" dirty="0" smtClean="0"/>
              <a:t>                                        </a:t>
            </a:r>
            <a:r>
              <a:rPr lang="ru-RU" sz="2400" b="1" dirty="0" smtClean="0">
                <a:solidFill>
                  <a:srgbClr val="FF0000"/>
                </a:solidFill>
              </a:rPr>
              <a:t>Б</a:t>
            </a:r>
            <a:r>
              <a:rPr lang="ru-RU" sz="2400" dirty="0" smtClean="0">
                <a:solidFill>
                  <a:srgbClr val="FF0000"/>
                </a:solidFill>
              </a:rPr>
              <a:t>ойченко Виктор Кузьмич </a:t>
            </a:r>
            <a:r>
              <a:rPr lang="ru-RU" dirty="0" smtClean="0"/>
              <a:t>– разведчик 496-й отдельной                                 </a:t>
            </a:r>
          </a:p>
          <a:p>
            <a:r>
              <a:rPr lang="ru-RU" dirty="0" smtClean="0"/>
              <a:t>                                        разведывательной роты 236-й стрелковой дивизии 46-й армии</a:t>
            </a:r>
          </a:p>
          <a:p>
            <a:r>
              <a:rPr lang="ru-RU" dirty="0" smtClean="0"/>
              <a:t>                                         Юго-Западного фронта,     ефрейтор.</a:t>
            </a:r>
          </a:p>
          <a:p>
            <a:r>
              <a:rPr lang="ru-RU" dirty="0" smtClean="0"/>
              <a:t/>
            </a:r>
            <a:br>
              <a:rPr lang="ru-RU" dirty="0" smtClean="0"/>
            </a:br>
            <a:r>
              <a:rPr lang="ru-RU" dirty="0" smtClean="0"/>
              <a:t>                                         Родился 21 июля 1925 года в городе Актюбинск (Казахстан) в семье </a:t>
            </a:r>
          </a:p>
          <a:p>
            <a:r>
              <a:rPr lang="ru-RU" dirty="0" smtClean="0"/>
              <a:t>                                         рабочего. Русский. Получил среднее образование. В Красной Армии </a:t>
            </a:r>
          </a:p>
          <a:p>
            <a:r>
              <a:rPr lang="ru-RU" dirty="0" smtClean="0"/>
              <a:t>                                         с 1942 года. С того же года на фронте.</a:t>
            </a:r>
            <a:br>
              <a:rPr lang="ru-RU" dirty="0" smtClean="0"/>
            </a:br>
            <a:r>
              <a:rPr lang="ru-RU" dirty="0" smtClean="0"/>
              <a:t>    Разведчик 496-й отдельной разведывательной роты (236-я стрелковая дивизия, 46-я армия, Юго-Западный фронт) кандидат в члены ВКП(б) ефрейтор Бойченко в ночь на 26 сентября 1943 года в составе группы разведчиков переправился через реку Днепр в районе города Днепропетровск и захватил плацдарм. В течение ночи группа отбила несколько контратак противника, в ходе которых огнём и в рукопашной схватке лично уничтожил до десятка фашистов. В боях за расширение плацдарма неоднократно ходил в тыл врага и добывал о нём ценные данные.</a:t>
            </a:r>
            <a:br>
              <a:rPr lang="ru-RU" dirty="0" smtClean="0"/>
            </a:br>
            <a:r>
              <a:rPr lang="ru-RU" dirty="0" smtClean="0"/>
              <a:t/>
            </a:r>
            <a:br>
              <a:rPr lang="ru-RU" dirty="0" smtClean="0"/>
            </a:br>
            <a:r>
              <a:rPr lang="ru-RU" b="1" dirty="0" smtClean="0"/>
              <a:t>У</a:t>
            </a:r>
            <a:r>
              <a:rPr lang="ru-RU" dirty="0" smtClean="0"/>
              <a:t>казом Президиума Верховного Совета СССР от 1 ноября 1943 года за образцовое выполнение боевых заданий командования на фронте борьбы с немецко-фашистскими захватчиками и проявленные при этом мужество и героизм, ефрейтору Бойченко Виктору Кузьмичу присвоено звание Героя Советского Союза с вручением ордена Ленина и медали «Золотая Звезда» (№ 1938).</a:t>
            </a:r>
          </a:p>
          <a:p>
            <a:r>
              <a:rPr lang="ru-RU" dirty="0" smtClean="0"/>
              <a:t/>
            </a:r>
            <a:br>
              <a:rPr lang="ru-RU" dirty="0" smtClean="0"/>
            </a:br>
            <a:r>
              <a:rPr lang="ru-RU" dirty="0" smtClean="0"/>
              <a:t> </a:t>
            </a:r>
            <a:endParaRPr lang="ru-RU" dirty="0"/>
          </a:p>
        </p:txBody>
      </p:sp>
      <p:pic>
        <p:nvPicPr>
          <p:cNvPr id="6146" name="Picture 2" descr="БойченкоВиктор Кузьмич"/>
          <p:cNvPicPr>
            <a:picLocks noChangeAspect="1" noChangeArrowheads="1"/>
          </p:cNvPicPr>
          <p:nvPr/>
        </p:nvPicPr>
        <p:blipFill>
          <a:blip r:embed="rId2"/>
          <a:srcRect/>
          <a:stretch>
            <a:fillRect/>
          </a:stretch>
        </p:blipFill>
        <p:spPr bwMode="auto">
          <a:xfrm>
            <a:off x="285720" y="357166"/>
            <a:ext cx="1752630" cy="229316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71480"/>
            <a:ext cx="9144000" cy="5909310"/>
          </a:xfrm>
          <a:prstGeom prst="rect">
            <a:avLst/>
          </a:prstGeom>
        </p:spPr>
        <p:txBody>
          <a:bodyPr wrap="square">
            <a:spAutoFit/>
          </a:bodyPr>
          <a:lstStyle/>
          <a:p>
            <a:r>
              <a:rPr lang="ru-RU" dirty="0" smtClean="0"/>
              <a:t>         В 1944 году окончил Курсы усовершенствования офицерского состава. С 1946 года старший лейтенант Бойченко – в запасе.</a:t>
            </a:r>
            <a:br>
              <a:rPr lang="ru-RU" dirty="0" smtClean="0"/>
            </a:br>
            <a:r>
              <a:rPr lang="ru-RU" dirty="0" smtClean="0"/>
              <a:t>         В 1951 году окончил Институт внешней торговли. В 1980-е годы работал заместителем председателя Государственного комитета СССР по иностранному туризму. В разные годы был членом Советского комитета защиты Мира, членом Союза советских обществ дружбы с зарубежными странами, членом Советского комитета ветеранов войны.</a:t>
            </a:r>
            <a:br>
              <a:rPr lang="ru-RU" dirty="0" smtClean="0"/>
            </a:br>
            <a:r>
              <a:rPr lang="ru-RU" dirty="0" smtClean="0"/>
              <a:t>         Живёт в городе-герое Москве.</a:t>
            </a:r>
            <a:br>
              <a:rPr lang="ru-RU" dirty="0" smtClean="0"/>
            </a:br>
            <a:r>
              <a:rPr lang="ru-RU" dirty="0" smtClean="0"/>
              <a:t>         Награждён орденом Ленина, орденом Отечественной войны 1-й и 2-й степени, орденом Трудового Красного Знамени, двумя орденами Дружбы народов, орденом Красной Звезды, двумя орденами «Знак Почёта», медалями.</a:t>
            </a:r>
            <a:br>
              <a:rPr lang="ru-RU" dirty="0" smtClean="0"/>
            </a:br>
            <a:r>
              <a:rPr lang="ru-RU" dirty="0" smtClean="0"/>
              <a:t/>
            </a:r>
            <a:br>
              <a:rPr lang="ru-RU" dirty="0" smtClean="0"/>
            </a:br>
            <a:r>
              <a:rPr lang="ru-RU" dirty="0" smtClean="0"/>
              <a:t>                Почётный гражданин Кишинёва (Молдавия) и Днепродзержинска (Украина). Почётный житель внутригородского муниципального образования </a:t>
            </a:r>
            <a:r>
              <a:rPr lang="ru-RU" dirty="0" err="1" smtClean="0"/>
              <a:t>Гагаринское</a:t>
            </a:r>
            <a:r>
              <a:rPr lang="ru-RU" dirty="0" smtClean="0"/>
              <a:t> в городе Москве (19.02.2009). </a:t>
            </a:r>
          </a:p>
          <a:p>
            <a:r>
              <a:rPr lang="ru-RU" dirty="0" smtClean="0"/>
              <a:t>              Участник  юбилейного Парада Победы в 1995 году на Поклонной горе в Москве.</a:t>
            </a:r>
            <a:br>
              <a:rPr lang="ru-RU" dirty="0" smtClean="0"/>
            </a:br>
            <a:r>
              <a:rPr lang="ru-RU" dirty="0" smtClean="0"/>
              <a:t> </a:t>
            </a:r>
          </a:p>
          <a:p>
            <a:endParaRPr lang="ru-RU" dirty="0" smtClean="0"/>
          </a:p>
          <a:p>
            <a:endParaRPr lang="ru-RU" dirty="0" smtClean="0"/>
          </a:p>
          <a:p>
            <a:r>
              <a:rPr lang="ru-RU" dirty="0" smtClean="0"/>
              <a:t/>
            </a:r>
            <a:br>
              <a:rPr lang="ru-RU" dirty="0" smtClean="0"/>
            </a:b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
            </a:r>
            <a:br>
              <a:rPr kumimoji="0" lang="ru-RU" sz="1800" b="0" i="0" u="none" strike="noStrike" cap="none" normalizeH="0" baseline="0" smtClean="0">
                <a:ln>
                  <a:noFill/>
                </a:ln>
                <a:solidFill>
                  <a:schemeClr val="tx1"/>
                </a:solidFill>
                <a:effectLst/>
                <a:latin typeface="Arial" pitchFamily="34" charset="0"/>
              </a:rPr>
            </a:br>
            <a:endParaRPr kumimoji="0" lang="ru-RU" sz="1800" b="0" i="0" u="none" strike="noStrike" cap="none" normalizeH="0" baseline="0" smtClean="0">
              <a:ln>
                <a:noFill/>
              </a:ln>
              <a:solidFill>
                <a:schemeClr val="tx1"/>
              </a:solidFill>
              <a:effectLst/>
              <a:latin typeface="Arial" pitchFamily="34" charset="0"/>
            </a:endParaRPr>
          </a:p>
        </p:txBody>
      </p:sp>
      <p:pic>
        <p:nvPicPr>
          <p:cNvPr id="33797" name="Picture 5" descr="http://www.kubanoved.kubannet.ru/r18/img1/3%5d.jpg"/>
          <p:cNvPicPr>
            <a:picLocks noChangeAspect="1" noChangeArrowheads="1"/>
          </p:cNvPicPr>
          <p:nvPr/>
        </p:nvPicPr>
        <p:blipFill>
          <a:blip r:embed="rId2"/>
          <a:srcRect/>
          <a:stretch>
            <a:fillRect/>
          </a:stretch>
        </p:blipFill>
        <p:spPr bwMode="auto">
          <a:xfrm>
            <a:off x="428597" y="357166"/>
            <a:ext cx="8286808" cy="621510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dmin\Мои документы\Мои рисунки\1980_01_01\IMG_4596.JPG"/>
          <p:cNvPicPr>
            <a:picLocks noChangeAspect="1" noChangeArrowheads="1"/>
          </p:cNvPicPr>
          <p:nvPr/>
        </p:nvPicPr>
        <p:blipFill>
          <a:blip r:embed="rId2"/>
          <a:srcRect/>
          <a:stretch>
            <a:fillRect/>
          </a:stretch>
        </p:blipFill>
        <p:spPr bwMode="auto">
          <a:xfrm>
            <a:off x="-1" y="0"/>
            <a:ext cx="4572000" cy="3429000"/>
          </a:xfrm>
          <a:prstGeom prst="rect">
            <a:avLst/>
          </a:prstGeom>
          <a:noFill/>
        </p:spPr>
      </p:pic>
      <p:pic>
        <p:nvPicPr>
          <p:cNvPr id="2051" name="Picture 3" descr="C:\Documents and Settings\Admin\Мои документы\Мои рисунки\1980_01_01\IMG_4598.JPG"/>
          <p:cNvPicPr>
            <a:picLocks noChangeAspect="1" noChangeArrowheads="1"/>
          </p:cNvPicPr>
          <p:nvPr/>
        </p:nvPicPr>
        <p:blipFill>
          <a:blip r:embed="rId3"/>
          <a:srcRect/>
          <a:stretch>
            <a:fillRect/>
          </a:stretch>
        </p:blipFill>
        <p:spPr bwMode="auto">
          <a:xfrm>
            <a:off x="4572001" y="0"/>
            <a:ext cx="4571999" cy="3429000"/>
          </a:xfrm>
          <a:prstGeom prst="rect">
            <a:avLst/>
          </a:prstGeom>
          <a:noFill/>
        </p:spPr>
      </p:pic>
      <p:pic>
        <p:nvPicPr>
          <p:cNvPr id="2052" name="Picture 4" descr="C:\Documents and Settings\Admin\Мои документы\Мои рисунки\1980_01_01\IMG_4599.JPG"/>
          <p:cNvPicPr>
            <a:picLocks noChangeAspect="1" noChangeArrowheads="1"/>
          </p:cNvPicPr>
          <p:nvPr/>
        </p:nvPicPr>
        <p:blipFill>
          <a:blip r:embed="rId4"/>
          <a:srcRect/>
          <a:stretch>
            <a:fillRect/>
          </a:stretch>
        </p:blipFill>
        <p:spPr bwMode="auto">
          <a:xfrm>
            <a:off x="0" y="3429000"/>
            <a:ext cx="4572000" cy="3429000"/>
          </a:xfrm>
          <a:prstGeom prst="rect">
            <a:avLst/>
          </a:prstGeom>
          <a:noFill/>
        </p:spPr>
      </p:pic>
      <p:pic>
        <p:nvPicPr>
          <p:cNvPr id="2053" name="Picture 5" descr="C:\Documents and Settings\Admin\Мои документы\Мои рисунки\1980_01_01\IMG_4600.JPG"/>
          <p:cNvPicPr>
            <a:picLocks noChangeAspect="1" noChangeArrowheads="1"/>
          </p:cNvPicPr>
          <p:nvPr/>
        </p:nvPicPr>
        <p:blipFill>
          <a:blip r:embed="rId5"/>
          <a:srcRect/>
          <a:stretch>
            <a:fillRect/>
          </a:stretch>
        </p:blipFill>
        <p:spPr bwMode="auto">
          <a:xfrm>
            <a:off x="4572000" y="3429000"/>
            <a:ext cx="4572000" cy="3429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056686"/>
            <a:ext cx="9144000" cy="4893647"/>
          </a:xfrm>
          <a:prstGeom prst="rect">
            <a:avLst/>
          </a:prstGeom>
        </p:spPr>
        <p:txBody>
          <a:bodyPr wrap="square">
            <a:spAutoFit/>
          </a:bodyPr>
          <a:lstStyle/>
          <a:p>
            <a:r>
              <a:rPr lang="ru-RU" sz="2400" b="1" dirty="0" smtClean="0"/>
              <a:t>Н</a:t>
            </a:r>
            <a:r>
              <a:rPr lang="ru-RU" sz="2400" dirty="0" smtClean="0"/>
              <a:t>иколаев Георгий Георгиевич </a:t>
            </a:r>
            <a:r>
              <a:rPr lang="ru-RU" dirty="0" smtClean="0"/>
              <a:t>- командир звена 288-го ближнебомбардировочного авиационного полка 21-й смешанной авиационной дивизии Южного фронта, младший лейтенант.</a:t>
            </a:r>
            <a:br>
              <a:rPr lang="ru-RU" dirty="0" smtClean="0"/>
            </a:br>
            <a:r>
              <a:rPr lang="ru-RU" dirty="0" smtClean="0"/>
              <a:t/>
            </a:r>
            <a:br>
              <a:rPr lang="ru-RU" dirty="0" smtClean="0"/>
            </a:br>
            <a:r>
              <a:rPr lang="ru-RU" dirty="0" smtClean="0"/>
              <a:t>Родился 3 марта 1919 года в селе </a:t>
            </a:r>
            <a:r>
              <a:rPr lang="ru-RU" dirty="0" err="1" smtClean="0"/>
              <a:t>Сотино</a:t>
            </a:r>
            <a:r>
              <a:rPr lang="ru-RU" dirty="0" smtClean="0"/>
              <a:t> ныне Алексинского района Тульской области в крестьянской семье. Русский. Член ВКП(б) с 1941 года. Окончил Калужский педагогический техникум. Работал учителем.</a:t>
            </a:r>
            <a:br>
              <a:rPr lang="ru-RU" dirty="0" smtClean="0"/>
            </a:br>
            <a:r>
              <a:rPr lang="ru-RU" dirty="0" smtClean="0"/>
              <a:t/>
            </a:r>
            <a:br>
              <a:rPr lang="ru-RU" dirty="0" smtClean="0"/>
            </a:br>
            <a:r>
              <a:rPr lang="ru-RU" dirty="0" smtClean="0"/>
              <a:t>В Красной Армии с 1937 года. В 1941 году окончил </a:t>
            </a:r>
            <a:r>
              <a:rPr lang="ru-RU" dirty="0" err="1" smtClean="0"/>
              <a:t>Энгельсское</a:t>
            </a:r>
            <a:r>
              <a:rPr lang="ru-RU" dirty="0" smtClean="0"/>
              <a:t> военное авиационное училище. На фронтах Великой Отечественной войны с сентября 1941 года.</a:t>
            </a:r>
            <a:br>
              <a:rPr lang="ru-RU" dirty="0" smtClean="0"/>
            </a:br>
            <a:r>
              <a:rPr lang="ru-RU" dirty="0" smtClean="0"/>
              <a:t/>
            </a:r>
            <a:br>
              <a:rPr lang="ru-RU" dirty="0" smtClean="0"/>
            </a:br>
            <a:r>
              <a:rPr lang="ru-RU" dirty="0" smtClean="0"/>
              <a:t>Командир звена 288-го ближнебомбардировочного авиационного полка (21-я смешанная авиационная дивизия, Южный фронт) младший лейтенант Георгий Николаев к февралю 1942 года совершил сорок шесть успешных боевых вылетов, уничтожил четыре танка, семьдесят пять автомашин с пехотой и грузами, подавил зенитную батарею противника.</a:t>
            </a:r>
            <a:br>
              <a:rPr lang="ru-RU" dirty="0" smtClean="0"/>
            </a:br>
            <a:r>
              <a:rPr lang="ru-RU" dirty="0" smtClean="0"/>
              <a:t/>
            </a:r>
            <a:br>
              <a:rPr lang="ru-RU" dirty="0" smtClean="0"/>
            </a:br>
            <a:endParaRPr lang="ru-RU" dirty="0"/>
          </a:p>
        </p:txBody>
      </p:sp>
      <p:pic>
        <p:nvPicPr>
          <p:cNvPr id="4098" name="Picture 2" descr="НиколаевГеоргий Георгиевич"/>
          <p:cNvPicPr>
            <a:picLocks noChangeAspect="1" noChangeArrowheads="1"/>
          </p:cNvPicPr>
          <p:nvPr/>
        </p:nvPicPr>
        <p:blipFill>
          <a:blip r:embed="rId2"/>
          <a:srcRect/>
          <a:stretch>
            <a:fillRect/>
          </a:stretch>
        </p:blipFill>
        <p:spPr bwMode="auto">
          <a:xfrm>
            <a:off x="154322" y="0"/>
            <a:ext cx="1560177" cy="2166912"/>
          </a:xfrm>
          <a:prstGeom prst="rect">
            <a:avLst/>
          </a:prstGeom>
          <a:noFill/>
        </p:spPr>
      </p:pic>
      <p:sp>
        <p:nvSpPr>
          <p:cNvPr id="4099" name="Rectangle 3"/>
          <p:cNvSpPr>
            <a:spLocks noChangeArrowheads="1"/>
          </p:cNvSpPr>
          <p:nvPr/>
        </p:nvSpPr>
        <p:spPr bwMode="auto">
          <a:xfrm>
            <a:off x="3571868" y="357166"/>
            <a:ext cx="4021678" cy="150810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cs typeface="Arial" pitchFamily="34" charset="0"/>
              </a:rPr>
              <a:t>Николаев Георгий Георгиевич</a:t>
            </a:r>
            <a:r>
              <a:rPr kumimoji="0" lang="ru-RU" sz="700" b="0" i="0" u="none" strike="noStrike" cap="none" normalizeH="0" baseline="0" dirty="0" smtClean="0">
                <a:ln>
                  <a:noFill/>
                </a:ln>
                <a:solidFill>
                  <a:schemeClr val="tx1"/>
                </a:solidFill>
                <a:effectLst/>
                <a:latin typeface="Arial" pitchFamily="34" charset="0"/>
              </a:rPr>
              <a:t/>
            </a:r>
            <a:br>
              <a:rPr kumimoji="0" lang="ru-RU" sz="700" b="0" i="0" u="none" strike="noStrike" cap="none" normalizeH="0" baseline="0" dirty="0" smtClean="0">
                <a:ln>
                  <a:noFill/>
                </a:ln>
                <a:solidFill>
                  <a:schemeClr val="tx1"/>
                </a:solidFill>
                <a:effectLst/>
                <a:latin typeface="Arial" pitchFamily="34" charset="0"/>
              </a:rPr>
            </a:br>
            <a:r>
              <a:rPr kumimoji="0" lang="ru-RU" sz="1800" b="1" i="0" u="none" strike="noStrike" cap="none" normalizeH="0" baseline="0" dirty="0" smtClean="0">
                <a:ln>
                  <a:noFill/>
                </a:ln>
                <a:solidFill>
                  <a:schemeClr val="tx1"/>
                </a:solidFill>
                <a:effectLst/>
                <a:latin typeface="Arial" pitchFamily="34" charset="0"/>
              </a:rPr>
              <a:t>3. 3. 1919 - 2. 6. 1943</a:t>
            </a:r>
            <a:br>
              <a:rPr kumimoji="0" lang="ru-RU" sz="1800" b="1" i="0" u="none" strike="noStrike" cap="none" normalizeH="0" baseline="0" dirty="0" smtClean="0">
                <a:ln>
                  <a:noFill/>
                </a:ln>
                <a:solidFill>
                  <a:schemeClr val="tx1"/>
                </a:solidFill>
                <a:effectLst/>
                <a:latin typeface="Arial" pitchFamily="34" charset="0"/>
              </a:rPr>
            </a:br>
            <a:r>
              <a:rPr kumimoji="0" lang="ru-RU" sz="1800" b="1" i="0" u="none" strike="noStrike" cap="none" normalizeH="0" baseline="0" dirty="0" smtClean="0">
                <a:ln>
                  <a:noFill/>
                </a:ln>
                <a:solidFill>
                  <a:schemeClr val="tx1"/>
                </a:solidFill>
                <a:effectLst/>
                <a:latin typeface="Arial" pitchFamily="34" charset="0"/>
              </a:rPr>
              <a:t>Герой Советского Союза</a:t>
            </a:r>
            <a:r>
              <a:rPr kumimoji="0" lang="ru-RU" sz="1800" b="0" i="0" u="none" strike="noStrike" cap="none" normalizeH="0" baseline="0" dirty="0" smtClean="0">
                <a:ln>
                  <a:noFill/>
                </a:ln>
                <a:solidFill>
                  <a:schemeClr val="tx1"/>
                </a:solidFill>
                <a:effectLst/>
                <a:latin typeface="Arial" pitchFamily="34" charset="0"/>
              </a:rPr>
              <a:t/>
            </a:r>
            <a:br>
              <a:rPr kumimoji="0" lang="ru-RU" sz="1800" b="0" i="0" u="none" strike="noStrike" cap="none" normalizeH="0" baseline="0" dirty="0" smtClean="0">
                <a:ln>
                  <a:noFill/>
                </a:ln>
                <a:solidFill>
                  <a:schemeClr val="tx1"/>
                </a:solidFill>
                <a:effectLst/>
                <a:latin typeface="Arial" pitchFamily="34" charset="0"/>
              </a:rPr>
            </a:br>
            <a:r>
              <a:rPr kumimoji="0" lang="ru-RU" sz="1800" b="0" i="0" u="none" strike="noStrike" cap="none" normalizeH="0" baseline="0" dirty="0" smtClean="0">
                <a:ln>
                  <a:noFill/>
                </a:ln>
                <a:solidFill>
                  <a:schemeClr val="tx1"/>
                </a:solidFill>
                <a:effectLst/>
                <a:latin typeface="Arial" pitchFamily="34" charset="0"/>
              </a:rPr>
              <a:t/>
            </a:r>
            <a:br>
              <a:rPr kumimoji="0" lang="ru-RU" sz="1800" b="0" i="0" u="none" strike="noStrike" cap="none" normalizeH="0" baseline="0" dirty="0" smtClean="0">
                <a:ln>
                  <a:noFill/>
                </a:ln>
                <a:solidFill>
                  <a:schemeClr val="tx1"/>
                </a:solidFill>
                <a:effectLst/>
                <a:latin typeface="Arial" pitchFamily="34" charset="0"/>
              </a:rPr>
            </a:br>
            <a:r>
              <a:rPr kumimoji="0" lang="ru-RU" sz="1800" b="0" i="0" u="none" strike="noStrike" cap="none" normalizeH="0" baseline="0" dirty="0" smtClean="0">
                <a:ln>
                  <a:noFill/>
                </a:ln>
                <a:solidFill>
                  <a:schemeClr val="tx1"/>
                </a:solidFill>
                <a:effectLst/>
                <a:latin typeface="Arial" pitchFamily="34" charset="0"/>
              </a:rPr>
              <a:t>  </a:t>
            </a:r>
            <a:r>
              <a:rPr kumimoji="0" lang="ru-RU" b="0" i="0" u="none" strike="noStrike" cap="none" normalizeH="0" baseline="0" dirty="0" smtClean="0">
                <a:ln>
                  <a:noFill/>
                </a:ln>
                <a:solidFill>
                  <a:schemeClr val="tx1"/>
                </a:solidFill>
                <a:effectLst/>
                <a:latin typeface="Arial" pitchFamily="34" charset="0"/>
              </a:rPr>
              <a:t> </a:t>
            </a:r>
            <a:r>
              <a:rPr kumimoji="0" lang="ru-RU" sz="1800" b="0" i="0" u="none" strike="noStrike" cap="none" normalizeH="0" baseline="0" dirty="0" smtClean="0">
                <a:ln>
                  <a:noFill/>
                </a:ln>
                <a:solidFill>
                  <a:schemeClr val="tx1"/>
                </a:solidFill>
                <a:effectLst/>
                <a:latin typeface="Arial" pitchFamily="34" charset="0"/>
              </a:rPr>
              <a:t>                                        </a:t>
            </a:r>
            <a:endParaRPr kumimoji="0" lang="ru-RU" b="0" i="0" u="none" strike="noStrike" cap="none" normalizeH="0" baseline="0" dirty="0" smtClean="0">
              <a:ln>
                <a:noFill/>
              </a:ln>
              <a:solidFill>
                <a:schemeClr val="tx1"/>
              </a:solidFill>
              <a:effectLst/>
              <a:latin typeface="Verdana" pitchFamily="34" charset="0"/>
            </a:endParaRPr>
          </a:p>
        </p:txBody>
      </p:sp>
      <p:pic>
        <p:nvPicPr>
          <p:cNvPr id="4100" name="Picture 4" descr="http://www.warheroes.ru/img1/0.gif"/>
          <p:cNvPicPr>
            <a:picLocks noChangeAspect="1" noChangeArrowheads="1"/>
          </p:cNvPicPr>
          <p:nvPr/>
        </p:nvPicPr>
        <p:blipFill>
          <a:blip r:embed="rId3"/>
          <a:srcRect/>
          <a:stretch>
            <a:fillRect/>
          </a:stretch>
        </p:blipFill>
        <p:spPr bwMode="auto">
          <a:xfrm>
            <a:off x="0" y="366713"/>
            <a:ext cx="9525" cy="285750"/>
          </a:xfrm>
          <a:prstGeom prst="rect">
            <a:avLst/>
          </a:prstGeom>
          <a:noFill/>
        </p:spPr>
      </p:pic>
      <p:pic>
        <p:nvPicPr>
          <p:cNvPr id="4101" name="Picture 5" descr="http://www.warheroes.ru/img1/0.gif"/>
          <p:cNvPicPr>
            <a:picLocks noChangeAspect="1" noChangeArrowheads="1"/>
          </p:cNvPicPr>
          <p:nvPr/>
        </p:nvPicPr>
        <p:blipFill>
          <a:blip r:embed="rId3"/>
          <a:srcRect/>
          <a:stretch>
            <a:fillRect/>
          </a:stretch>
        </p:blipFill>
        <p:spPr bwMode="auto">
          <a:xfrm>
            <a:off x="63500" y="366713"/>
            <a:ext cx="2552700" cy="9525"/>
          </a:xfrm>
          <a:prstGeom prst="rect">
            <a:avLst/>
          </a:prstGeom>
          <a:noFill/>
        </p:spPr>
      </p:pic>
      <p:pic>
        <p:nvPicPr>
          <p:cNvPr id="4102" name="Picture 6" descr="http://www.warheroes.ru/img1/0.gif"/>
          <p:cNvPicPr>
            <a:picLocks noChangeAspect="1" noChangeArrowheads="1"/>
          </p:cNvPicPr>
          <p:nvPr/>
        </p:nvPicPr>
        <p:blipFill>
          <a:blip r:embed="rId3"/>
          <a:srcRect/>
          <a:stretch>
            <a:fillRect/>
          </a:stretch>
        </p:blipFill>
        <p:spPr bwMode="auto">
          <a:xfrm>
            <a:off x="2603500" y="366713"/>
            <a:ext cx="47625" cy="952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285860"/>
            <a:ext cx="9144000" cy="5324535"/>
          </a:xfrm>
          <a:prstGeom prst="rect">
            <a:avLst/>
          </a:prstGeom>
        </p:spPr>
        <p:txBody>
          <a:bodyPr wrap="square">
            <a:spAutoFit/>
          </a:bodyPr>
          <a:lstStyle/>
          <a:p>
            <a:r>
              <a:rPr lang="ru-RU" sz="2000" b="1" dirty="0" smtClean="0"/>
              <a:t>У</a:t>
            </a:r>
            <a:r>
              <a:rPr lang="ru-RU" sz="2000" dirty="0" smtClean="0"/>
              <a:t>казом Президиума Верховного Совета СССР от 6 июня 1942 года за образцовое выполнение боевых заданий командования на фронте борьбы с немецко-фашистским захватчиками и проявленные при этом мужество и героизм младшему лейтенанту Николаеву Георгию Георгиевичу присвоено звание Героя Советского Союза с вручением ордена Ленина и медали «Золотая Звезда» (№ 772).</a:t>
            </a:r>
            <a:br>
              <a:rPr lang="ru-RU" sz="2000" dirty="0" smtClean="0"/>
            </a:br>
            <a:r>
              <a:rPr lang="ru-RU" sz="2000" dirty="0" smtClean="0"/>
              <a:t/>
            </a:r>
            <a:br>
              <a:rPr lang="ru-RU" sz="2000" dirty="0" smtClean="0"/>
            </a:br>
            <a:r>
              <a:rPr lang="ru-RU" sz="2000" dirty="0" smtClean="0"/>
              <a:t>Отважный лётчик пал смертью храбрых в воздушном бою над Кубанью 2 июня 1943 года. Похоронен в парке города Тимашевска Краснодарского края.</a:t>
            </a:r>
            <a:br>
              <a:rPr lang="ru-RU" sz="2000" dirty="0" smtClean="0"/>
            </a:br>
            <a:r>
              <a:rPr lang="ru-RU" sz="2000" dirty="0" smtClean="0"/>
              <a:t/>
            </a:r>
            <a:br>
              <a:rPr lang="ru-RU" sz="2000" dirty="0" smtClean="0"/>
            </a:br>
            <a:r>
              <a:rPr lang="ru-RU" sz="2000" dirty="0" smtClean="0"/>
              <a:t>Награждён орденом Ленина, орденом Красного Знамени, медалями.</a:t>
            </a:r>
            <a:br>
              <a:rPr lang="ru-RU" sz="2000" dirty="0" smtClean="0"/>
            </a:br>
            <a:r>
              <a:rPr lang="ru-RU" sz="2000" dirty="0" smtClean="0"/>
              <a:t/>
            </a:r>
            <a:br>
              <a:rPr lang="ru-RU" sz="2000" dirty="0" smtClean="0"/>
            </a:br>
            <a:r>
              <a:rPr lang="ru-RU" sz="2000" dirty="0" smtClean="0"/>
              <a:t>В городе Алексине Тульской области в память о славном земляке установлена стела, а на здании городского военкомата – мемориальная доска. В деревне </a:t>
            </a:r>
            <a:r>
              <a:rPr lang="ru-RU" sz="2000" dirty="0" err="1" smtClean="0"/>
              <a:t>Сотино</a:t>
            </a:r>
            <a:r>
              <a:rPr lang="ru-RU" sz="2000" dirty="0" smtClean="0"/>
              <a:t> Алексинского района Тульской области установлена мемориальная доска на доме, в котором родился и вырос Герой Советского Союза Георгий Николаев. </a:t>
            </a:r>
            <a:br>
              <a:rPr lang="ru-RU" sz="2000" dirty="0" smtClean="0"/>
            </a:br>
            <a:endParaRPr lang="ru-RU"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2009_02_05\IMG_0416.JPG"/>
          <p:cNvPicPr>
            <a:picLocks noChangeAspect="1" noChangeArrowheads="1"/>
          </p:cNvPicPr>
          <p:nvPr/>
        </p:nvPicPr>
        <p:blipFill>
          <a:blip r:embed="rId2" cstate="print"/>
          <a:srcRect/>
          <a:stretch>
            <a:fillRect/>
          </a:stretch>
        </p:blipFill>
        <p:spPr bwMode="auto">
          <a:xfrm>
            <a:off x="3762337" y="0"/>
            <a:ext cx="5381663" cy="4036247"/>
          </a:xfrm>
          <a:prstGeom prst="rect">
            <a:avLst/>
          </a:prstGeom>
          <a:noFill/>
        </p:spPr>
      </p:pic>
      <p:pic>
        <p:nvPicPr>
          <p:cNvPr id="5" name="Picture 2" descr="C:\Documents and Settings\Admin\Мои документы\Мои рисунки\1980_01_01\IMG_4462.JPG"/>
          <p:cNvPicPr>
            <a:picLocks noChangeAspect="1" noChangeArrowheads="1"/>
          </p:cNvPicPr>
          <p:nvPr/>
        </p:nvPicPr>
        <p:blipFill>
          <a:blip r:embed="rId3"/>
          <a:srcRect/>
          <a:stretch>
            <a:fillRect/>
          </a:stretch>
        </p:blipFill>
        <p:spPr bwMode="auto">
          <a:xfrm>
            <a:off x="0" y="1238252"/>
            <a:ext cx="4214810" cy="561974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10136"/>
            <a:ext cx="9144000" cy="6247864"/>
          </a:xfrm>
          <a:prstGeom prst="rect">
            <a:avLst/>
          </a:prstGeom>
        </p:spPr>
        <p:txBody>
          <a:bodyPr wrap="square">
            <a:spAutoFit/>
          </a:bodyPr>
          <a:lstStyle/>
          <a:p>
            <a:r>
              <a:rPr lang="ru-RU" sz="2000" dirty="0" smtClean="0"/>
              <a:t>  род. 23.12.1912 на хуторе </a:t>
            </a:r>
            <a:r>
              <a:rPr lang="ru-RU" sz="2000" dirty="0" err="1" smtClean="0"/>
              <a:t>Малинино</a:t>
            </a:r>
            <a:r>
              <a:rPr lang="ru-RU" sz="2000" dirty="0" smtClean="0"/>
              <a:t>, ныне им.Крупской </a:t>
            </a:r>
            <a:r>
              <a:rPr lang="ru-RU" sz="2000" dirty="0" err="1" smtClean="0"/>
              <a:t>Тимашевского</a:t>
            </a:r>
            <a:r>
              <a:rPr lang="ru-RU" sz="2000" dirty="0" smtClean="0"/>
              <a:t> р-на Краснодарского края, в семье крестьянина. </a:t>
            </a:r>
            <a:br>
              <a:rPr lang="ru-RU" sz="2000" dirty="0" smtClean="0"/>
            </a:br>
            <a:r>
              <a:rPr lang="ru-RU" sz="2000" dirty="0" smtClean="0"/>
              <a:t>       Украинец. Член КПСС с 1944. </a:t>
            </a:r>
            <a:br>
              <a:rPr lang="ru-RU" sz="2000" dirty="0" smtClean="0"/>
            </a:br>
            <a:r>
              <a:rPr lang="ru-RU" sz="2000" dirty="0" smtClean="0"/>
              <a:t>       Окончил 6 классов, работал трактористом. В Советской Армии в 1931-37 и с 1938. В 1937 окончил КУКС. </a:t>
            </a:r>
            <a:br>
              <a:rPr lang="ru-RU" sz="2000" dirty="0" smtClean="0"/>
            </a:br>
            <a:r>
              <a:rPr lang="ru-RU" sz="2000" dirty="0" smtClean="0"/>
              <a:t>       Участник Великой Отечественной войны с июня 1941. </a:t>
            </a:r>
            <a:br>
              <a:rPr lang="ru-RU" sz="2000" dirty="0" smtClean="0"/>
            </a:br>
            <a:r>
              <a:rPr lang="ru-RU" sz="2000" dirty="0" smtClean="0"/>
              <a:t>       В 1942 окончил Военную академию им. М.В.Фрунзе. Командир 286-го гвардейского стрелкового полка (94-я гвардейская стрелковая дивизия, 5-я ударная армия, 1-й Белорусский фронт) гвардии подполковник Кравченко отличился в </a:t>
            </a:r>
            <a:r>
              <a:rPr lang="ru-RU" sz="2000" dirty="0" err="1" smtClean="0"/>
              <a:t>Висло-Одерской</a:t>
            </a:r>
            <a:r>
              <a:rPr lang="ru-RU" sz="2000" dirty="0" smtClean="0"/>
              <a:t> операции в янв. 1945. После артподготовки его полк прорвал сильно укрепленную оборону противника на </a:t>
            </a:r>
            <a:r>
              <a:rPr lang="ru-RU" sz="2000" dirty="0" err="1" smtClean="0"/>
              <a:t>магнушевском</a:t>
            </a:r>
            <a:r>
              <a:rPr lang="ru-RU" sz="2000" dirty="0" smtClean="0"/>
              <a:t> плацдарме, овладел 4 линиями траншей и обеспечил развитие наступления дивизии. </a:t>
            </a:r>
            <a:br>
              <a:rPr lang="ru-RU" sz="2000" dirty="0" smtClean="0"/>
            </a:br>
            <a:r>
              <a:rPr lang="ru-RU" sz="2000" dirty="0" smtClean="0"/>
              <a:t>       19 янв. 1945 форсировал Вислу, захватил мост и обеспечил по нему движение армии. </a:t>
            </a:r>
            <a:br>
              <a:rPr lang="ru-RU" sz="2000" dirty="0" smtClean="0"/>
            </a:br>
            <a:r>
              <a:rPr lang="ru-RU" sz="2000" dirty="0" smtClean="0"/>
              <a:t>       Звание Героя Советского Союза присвоено 27.02.1945. </a:t>
            </a:r>
            <a:br>
              <a:rPr lang="ru-RU" sz="2000" dirty="0" smtClean="0"/>
            </a:br>
            <a:r>
              <a:rPr lang="ru-RU" sz="2000" dirty="0" smtClean="0"/>
              <a:t>       С янв. 1956 полковник Кравченко - в запасе. Жил в Краснодаре, Тимашевске. Работал председателем. горсовета. В 1971 переехал в Волгоград. </a:t>
            </a:r>
            <a:br>
              <a:rPr lang="ru-RU" sz="2000" dirty="0" smtClean="0"/>
            </a:br>
            <a:r>
              <a:rPr lang="ru-RU" sz="2000" dirty="0" smtClean="0"/>
              <a:t>       Награжден орденом Ленина, 3 орденами Красного Знамени, орденом Отечественной войны 2 ст., Красной Звезды, медалями. </a:t>
            </a:r>
            <a:br>
              <a:rPr lang="ru-RU" sz="2000" dirty="0" smtClean="0"/>
            </a:br>
            <a:r>
              <a:rPr lang="ru-RU" sz="2000" dirty="0" smtClean="0"/>
              <a:t>       Умер 2.01.1976. Похоронен в Волгограде. </a:t>
            </a:r>
            <a:endParaRPr lang="ru-RU" sz="2000" dirty="0"/>
          </a:p>
        </p:txBody>
      </p:sp>
      <p:sp>
        <p:nvSpPr>
          <p:cNvPr id="3" name="Прямоугольник 2"/>
          <p:cNvSpPr/>
          <p:nvPr/>
        </p:nvSpPr>
        <p:spPr>
          <a:xfrm>
            <a:off x="2500298" y="0"/>
            <a:ext cx="4572000" cy="800219"/>
          </a:xfrm>
          <a:prstGeom prst="rect">
            <a:avLst/>
          </a:prstGeom>
        </p:spPr>
        <p:txBody>
          <a:bodyPr>
            <a:spAutoFit/>
          </a:bodyPr>
          <a:lstStyle/>
          <a:p>
            <a:r>
              <a:rPr lang="ru-RU" sz="2800" b="1" i="1" dirty="0" smtClean="0">
                <a:hlinkClick r:id="rId2" action="ppaction://hlinkfile"/>
              </a:rPr>
              <a:t>Кравченко</a:t>
            </a:r>
            <a:r>
              <a:rPr lang="ru-RU" sz="2800" b="1" i="1" dirty="0" smtClean="0"/>
              <a:t> </a:t>
            </a:r>
            <a:r>
              <a:rPr lang="ru-RU" sz="2800" b="1" i="1" dirty="0" smtClean="0">
                <a:hlinkClick r:id="rId3" action="ppaction://hlinkfile"/>
              </a:rPr>
              <a:t>Андрей</a:t>
            </a:r>
            <a:r>
              <a:rPr lang="ru-RU" sz="2800" b="1" i="1" dirty="0" smtClean="0"/>
              <a:t> </a:t>
            </a:r>
            <a:r>
              <a:rPr lang="ru-RU" sz="2800" b="1" i="1" dirty="0" smtClean="0">
                <a:hlinkClick r:id="rId4" action="ppaction://hlinkfile"/>
              </a:rPr>
              <a:t>Ильич</a:t>
            </a:r>
            <a:r>
              <a:rPr lang="ru-RU" sz="2800" b="1" i="1" dirty="0" smtClean="0"/>
              <a:t> </a:t>
            </a:r>
            <a:r>
              <a:rPr lang="ru-RU" sz="2800" b="1" dirty="0" smtClean="0"/>
              <a:t/>
            </a:r>
            <a:br>
              <a:rPr lang="ru-RU" sz="2800" b="1" dirty="0" smtClean="0"/>
            </a:br>
            <a:r>
              <a:rPr lang="ru-RU" b="1" dirty="0" smtClean="0"/>
              <a:t>[</a:t>
            </a:r>
            <a:r>
              <a:rPr lang="ru-RU" b="1" dirty="0" smtClean="0">
                <a:hlinkClick r:id="rId5" action="ppaction://hlinkfile"/>
              </a:rPr>
              <a:t>23.12</a:t>
            </a:r>
            <a:r>
              <a:rPr lang="ru-RU" b="1" dirty="0" smtClean="0">
                <a:hlinkClick r:id="rId6" action="ppaction://hlinkfile"/>
              </a:rPr>
              <a:t>.1912</a:t>
            </a:r>
            <a:r>
              <a:rPr lang="ru-RU" b="1" dirty="0" smtClean="0"/>
              <a:t>-</a:t>
            </a:r>
            <a:r>
              <a:rPr lang="ru-RU" b="1" dirty="0" smtClean="0">
                <a:hlinkClick r:id="rId7" action="ppaction://hlinkfile"/>
              </a:rPr>
              <a:t>02.01</a:t>
            </a:r>
            <a:r>
              <a:rPr lang="ru-RU" b="1" dirty="0" smtClean="0">
                <a:hlinkClick r:id="rId8" action="ppaction://hlinkfile"/>
              </a:rPr>
              <a:t>.1976</a:t>
            </a:r>
            <a:r>
              <a:rPr lang="ru-RU" b="1" dirty="0" smtClean="0"/>
              <a:t>] </a:t>
            </a:r>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go.imgsmail.ru/imgpreview?u=voina-cccp-germaniya.narod.ru/zvezda.gif">
            <a:hlinkClick r:id="rId2"/>
          </p:cNvPr>
          <p:cNvPicPr>
            <a:picLocks noChangeAspect="1" noChangeArrowheads="1"/>
          </p:cNvPicPr>
          <p:nvPr/>
        </p:nvPicPr>
        <p:blipFill>
          <a:blip r:embed="rId3"/>
          <a:srcRect/>
          <a:stretch>
            <a:fillRect/>
          </a:stretch>
        </p:blipFill>
        <p:spPr bwMode="auto">
          <a:xfrm>
            <a:off x="2932113" y="-6134100"/>
            <a:ext cx="1514475" cy="1524000"/>
          </a:xfrm>
          <a:prstGeom prst="rect">
            <a:avLst/>
          </a:prstGeom>
          <a:noFill/>
        </p:spPr>
      </p:pic>
      <p:sp>
        <p:nvSpPr>
          <p:cNvPr id="4" name="Прямоугольник 3"/>
          <p:cNvSpPr/>
          <p:nvPr/>
        </p:nvSpPr>
        <p:spPr>
          <a:xfrm>
            <a:off x="785754" y="2000240"/>
            <a:ext cx="8358246" cy="4708981"/>
          </a:xfrm>
          <a:prstGeom prst="rect">
            <a:avLst/>
          </a:prstGeom>
        </p:spPr>
        <p:txBody>
          <a:bodyPr wrap="square">
            <a:spAutoFit/>
          </a:bodyPr>
          <a:lstStyle/>
          <a:p>
            <a:r>
              <a:rPr lang="ru-RU" sz="2000" dirty="0" smtClean="0"/>
              <a:t>                                     род. 26.6.1922 в с. </a:t>
            </a:r>
            <a:r>
              <a:rPr lang="ru-RU" sz="2000" dirty="0" err="1" smtClean="0"/>
              <a:t>Остапье</a:t>
            </a:r>
            <a:r>
              <a:rPr lang="ru-RU" sz="2000" dirty="0" smtClean="0"/>
              <a:t> ныне </a:t>
            </a:r>
            <a:r>
              <a:rPr lang="ru-RU" sz="2000" dirty="0" err="1" smtClean="0"/>
              <a:t>Великобагачанского</a:t>
            </a:r>
            <a:r>
              <a:rPr lang="ru-RU" sz="2000" dirty="0" smtClean="0"/>
              <a:t>                                              района        </a:t>
            </a:r>
            <a:r>
              <a:rPr lang="ru-RU" sz="2000" dirty="0" err="1" smtClean="0"/>
              <a:t>района</a:t>
            </a:r>
            <a:r>
              <a:rPr lang="ru-RU" sz="2000" dirty="0" smtClean="0"/>
              <a:t> Полтавской обл. в семье крестьянина.                                                    </a:t>
            </a:r>
            <a:br>
              <a:rPr lang="ru-RU" sz="2000" dirty="0" smtClean="0"/>
            </a:br>
            <a:r>
              <a:rPr lang="ru-RU" sz="2000" dirty="0" smtClean="0"/>
              <a:t>       Украинец. Член КПСС с 1944. </a:t>
            </a:r>
            <a:br>
              <a:rPr lang="ru-RU" sz="2000" dirty="0" smtClean="0"/>
            </a:br>
            <a:r>
              <a:rPr lang="ru-RU" sz="2000" dirty="0" smtClean="0"/>
              <a:t>       Окончил 5 классов, работал в колхозе. В Советской Армии с 1941. </a:t>
            </a:r>
            <a:br>
              <a:rPr lang="ru-RU" sz="2000" dirty="0" smtClean="0"/>
            </a:br>
            <a:r>
              <a:rPr lang="ru-RU" sz="2000" dirty="0" smtClean="0"/>
              <a:t>       В действующей армии с июня 1941. </a:t>
            </a:r>
            <a:br>
              <a:rPr lang="ru-RU" sz="2000" dirty="0" smtClean="0"/>
            </a:br>
            <a:r>
              <a:rPr lang="ru-RU" sz="2000" dirty="0" smtClean="0"/>
              <a:t>       Командир отделения 249-го отдельного сапёрного батальона (134-я стрелковая дивизия, 69-я армия, 1-й Белорусский фронт) старший сержант </a:t>
            </a:r>
            <a:r>
              <a:rPr lang="ru-RU" sz="2000" dirty="0" err="1" smtClean="0"/>
              <a:t>Мирун</a:t>
            </a:r>
            <a:r>
              <a:rPr lang="ru-RU" sz="2000" dirty="0" smtClean="0"/>
              <a:t> одним из первых 28.7.1944 форсировал Вислу в р-не </a:t>
            </a:r>
            <a:r>
              <a:rPr lang="ru-RU" sz="2000" dirty="0" err="1" smtClean="0"/>
              <a:t>г.Пулавы</a:t>
            </a:r>
            <a:r>
              <a:rPr lang="ru-RU" sz="2000" dirty="0" smtClean="0"/>
              <a:t> (Польша) и высадил группу захвата на левый берег. За 3 дня переправил через реку под огнём противника более 900 бойцов. Участвовал в отражении контратак противника на плацдарме. </a:t>
            </a:r>
            <a:br>
              <a:rPr lang="ru-RU" sz="2000" dirty="0" smtClean="0"/>
            </a:br>
            <a:r>
              <a:rPr lang="ru-RU" sz="2000" dirty="0" smtClean="0"/>
              <a:t>       Звание Героя Советского Союза присвоено 24.3.1945. </a:t>
            </a:r>
            <a:br>
              <a:rPr lang="ru-RU" sz="2000" dirty="0" smtClean="0"/>
            </a:br>
            <a:r>
              <a:rPr lang="ru-RU" sz="2000" dirty="0" smtClean="0"/>
              <a:t>       С 1946 лейтенант </a:t>
            </a:r>
            <a:r>
              <a:rPr lang="ru-RU" sz="2000" dirty="0" err="1" smtClean="0"/>
              <a:t>Мирун</a:t>
            </a:r>
            <a:r>
              <a:rPr lang="ru-RU" sz="2000" dirty="0" smtClean="0"/>
              <a:t> — в запасе. Жил и работал в </a:t>
            </a:r>
            <a:r>
              <a:rPr lang="ru-RU" sz="2000" dirty="0" err="1" smtClean="0"/>
              <a:t>пос.Незаймановский</a:t>
            </a:r>
            <a:r>
              <a:rPr lang="ru-RU" sz="2000" dirty="0" smtClean="0"/>
              <a:t> </a:t>
            </a:r>
            <a:r>
              <a:rPr lang="ru-RU" sz="2000" dirty="0" err="1" smtClean="0"/>
              <a:t>Тимашевского</a:t>
            </a:r>
            <a:r>
              <a:rPr lang="ru-RU" sz="2000" dirty="0" smtClean="0"/>
              <a:t> р-на Краснодарского края. </a:t>
            </a:r>
            <a:br>
              <a:rPr lang="ru-RU" sz="2000" dirty="0" smtClean="0"/>
            </a:br>
            <a:r>
              <a:rPr lang="ru-RU" sz="2000" dirty="0" smtClean="0"/>
              <a:t>       Награжден орденом Ленина, Красной Звезды, медалями. </a:t>
            </a:r>
            <a:endParaRPr lang="ru-RU" sz="2000" dirty="0"/>
          </a:p>
        </p:txBody>
      </p:sp>
      <p:sp>
        <p:nvSpPr>
          <p:cNvPr id="5" name="Прямоугольник 4"/>
          <p:cNvSpPr/>
          <p:nvPr/>
        </p:nvSpPr>
        <p:spPr>
          <a:xfrm>
            <a:off x="1857356" y="357166"/>
            <a:ext cx="4572000" cy="800219"/>
          </a:xfrm>
          <a:prstGeom prst="rect">
            <a:avLst/>
          </a:prstGeom>
        </p:spPr>
        <p:txBody>
          <a:bodyPr>
            <a:spAutoFit/>
          </a:bodyPr>
          <a:lstStyle/>
          <a:p>
            <a:r>
              <a:rPr lang="ru-RU" sz="2800" b="1" i="1" dirty="0" err="1" smtClean="0">
                <a:hlinkClick r:id="rId4" action="ppaction://hlinkfile"/>
              </a:rPr>
              <a:t>Мирун</a:t>
            </a:r>
            <a:r>
              <a:rPr lang="ru-RU" sz="2800" b="1" i="1" dirty="0" smtClean="0"/>
              <a:t> </a:t>
            </a:r>
            <a:r>
              <a:rPr lang="ru-RU" sz="2800" b="1" i="1" dirty="0" smtClean="0">
                <a:hlinkClick r:id="rId5" action="ppaction://hlinkfile"/>
              </a:rPr>
              <a:t>Василий</a:t>
            </a:r>
            <a:r>
              <a:rPr lang="ru-RU" sz="2800" b="1" i="1" dirty="0" smtClean="0"/>
              <a:t> </a:t>
            </a:r>
            <a:r>
              <a:rPr lang="ru-RU" sz="2800" b="1" i="1" dirty="0" smtClean="0">
                <a:hlinkClick r:id="rId6" action="ppaction://hlinkfile"/>
              </a:rPr>
              <a:t>Фёдорович</a:t>
            </a:r>
            <a:r>
              <a:rPr lang="ru-RU" sz="2800" b="1" i="1" dirty="0" smtClean="0"/>
              <a:t> </a:t>
            </a:r>
            <a:r>
              <a:rPr lang="ru-RU" sz="2800" b="1" dirty="0" smtClean="0"/>
              <a:t/>
            </a:r>
            <a:br>
              <a:rPr lang="ru-RU" sz="2800" b="1" dirty="0" smtClean="0"/>
            </a:br>
            <a:r>
              <a:rPr lang="ru-RU" b="1" dirty="0" smtClean="0"/>
              <a:t>[</a:t>
            </a:r>
            <a:r>
              <a:rPr lang="ru-RU" b="1" dirty="0" smtClean="0">
                <a:hlinkClick r:id="rId7" action="ppaction://hlinkfile"/>
              </a:rPr>
              <a:t>26.06</a:t>
            </a:r>
            <a:r>
              <a:rPr lang="ru-RU" b="1" dirty="0" smtClean="0">
                <a:hlinkClick r:id="rId8" action="ppaction://hlinkfile"/>
              </a:rPr>
              <a:t>.1922</a:t>
            </a:r>
            <a:r>
              <a:rPr lang="ru-RU" b="1" dirty="0" smtClean="0"/>
              <a:t>-</a:t>
            </a:r>
            <a:r>
              <a:rPr lang="ru-RU" b="1" dirty="0" smtClean="0">
                <a:hlinkClick r:id="rId9" action="ppaction://hlinkfile"/>
              </a:rPr>
              <a:t>19.12</a:t>
            </a:r>
            <a:r>
              <a:rPr lang="ru-RU" b="1" dirty="0" smtClean="0">
                <a:hlinkClick r:id="rId10" action="ppaction://hlinkfile"/>
              </a:rPr>
              <a:t>.1973</a:t>
            </a:r>
            <a:r>
              <a:rPr lang="ru-RU" b="1" dirty="0" smtClean="0"/>
              <a:t>] </a:t>
            </a:r>
            <a:endParaRPr lang="ru-RU" dirty="0"/>
          </a:p>
        </p:txBody>
      </p:sp>
      <p:sp>
        <p:nvSpPr>
          <p:cNvPr id="9217" name="Rectangle 1"/>
          <p:cNvSpPr>
            <a:spLocks noChangeArrowheads="1"/>
          </p:cNvSpPr>
          <p:nvPr/>
        </p:nvSpPr>
        <p:spPr bwMode="auto">
          <a:xfrm>
            <a:off x="0" y="0"/>
            <a:ext cx="666831" cy="2816131"/>
          </a:xfrm>
          <a:prstGeom prst="rect">
            <a:avLst/>
          </a:prstGeom>
          <a:noFill/>
          <a:ln w="9525">
            <a:noFill/>
            <a:miter lim="800000"/>
            <a:headEnd/>
            <a:tailEnd/>
          </a:ln>
          <a:effectLst/>
        </p:spPr>
        <p:txBody>
          <a:bodyPr vert="horz" wrap="none" lIns="28566" tIns="38088" rIns="28566"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700" b="0" i="0" u="none" strike="noStrike" cap="none" normalizeH="0" baseline="0" dirty="0" smtClean="0">
                <a:ln>
                  <a:noFill/>
                </a:ln>
                <a:solidFill>
                  <a:schemeClr val="tx1"/>
                </a:solidFill>
                <a:effectLst/>
                <a:latin typeface="Arial" pitchFamily="34" charset="0"/>
                <a:hlinkClick r:id="rId11"/>
              </a:rPr>
              <a:t>  </a:t>
            </a:r>
            <a:endParaRPr kumimoji="0" lang="ru-RU" sz="17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7100" b="0" i="0" u="none" strike="noStrike" cap="none" normalizeH="0" baseline="0" dirty="0" smtClean="0">
                <a:ln>
                  <a:noFill/>
                </a:ln>
                <a:solidFill>
                  <a:schemeClr val="tx1"/>
                </a:solidFill>
                <a:effectLst/>
                <a:latin typeface="Arial" pitchFamily="34" charset="0"/>
              </a:rPr>
              <a:t> </a:t>
            </a:r>
          </a:p>
        </p:txBody>
      </p:sp>
      <p:pic>
        <p:nvPicPr>
          <p:cNvPr id="9218" name="Picture 2" descr="Мирун Василий Фёдорович">
            <a:hlinkClick r:id="rId11"/>
          </p:cNvPr>
          <p:cNvPicPr>
            <a:picLocks noChangeAspect="1" noChangeArrowheads="1"/>
          </p:cNvPicPr>
          <p:nvPr/>
        </p:nvPicPr>
        <p:blipFill>
          <a:blip r:embed="rId12"/>
          <a:srcRect/>
          <a:stretch>
            <a:fillRect/>
          </a:stretch>
        </p:blipFill>
        <p:spPr bwMode="auto">
          <a:xfrm>
            <a:off x="53975" y="-35890200"/>
            <a:ext cx="1714500" cy="2714625"/>
          </a:xfrm>
          <a:prstGeom prst="rect">
            <a:avLst/>
          </a:prstGeom>
          <a:noFill/>
        </p:spPr>
      </p:pic>
      <p:pic>
        <p:nvPicPr>
          <p:cNvPr id="9220" name="Picture 4" descr="Мирун Василий Фёдорович">
            <a:hlinkClick r:id="rId11"/>
          </p:cNvPr>
          <p:cNvPicPr>
            <a:picLocks noChangeAspect="1" noChangeArrowheads="1"/>
          </p:cNvPicPr>
          <p:nvPr/>
        </p:nvPicPr>
        <p:blipFill>
          <a:blip r:embed="rId12"/>
          <a:srcRect/>
          <a:stretch>
            <a:fillRect/>
          </a:stretch>
        </p:blipFill>
        <p:spPr bwMode="auto">
          <a:xfrm>
            <a:off x="0" y="0"/>
            <a:ext cx="1714500" cy="2714626"/>
          </a:xfrm>
          <a:prstGeom prst="rect">
            <a:avLst/>
          </a:prstGeom>
          <a:noFill/>
        </p:spPr>
      </p:pic>
      <p:pic>
        <p:nvPicPr>
          <p:cNvPr id="8" name="Picture 2" descr="C:\Documents and Settings\Admin\Мои документы\Мои рисунки\1980_01_01\IMG_4451.JPG"/>
          <p:cNvPicPr>
            <a:picLocks noChangeAspect="1" noChangeArrowheads="1"/>
          </p:cNvPicPr>
          <p:nvPr/>
        </p:nvPicPr>
        <p:blipFill>
          <a:blip r:embed="rId13"/>
          <a:srcRect/>
          <a:stretch>
            <a:fillRect/>
          </a:stretch>
        </p:blipFill>
        <p:spPr bwMode="auto">
          <a:xfrm>
            <a:off x="6357950" y="0"/>
            <a:ext cx="2786050" cy="208953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voina-cccp-germaniya.narod.ru/zvezda.gif"/>
          <p:cNvPicPr>
            <a:picLocks noChangeAspect="1" noChangeArrowheads="1"/>
          </p:cNvPicPr>
          <p:nvPr/>
        </p:nvPicPr>
        <p:blipFill>
          <a:blip r:embed="rId2"/>
          <a:srcRect/>
          <a:stretch>
            <a:fillRect/>
          </a:stretch>
        </p:blipFill>
        <p:spPr bwMode="auto">
          <a:xfrm>
            <a:off x="5143504" y="0"/>
            <a:ext cx="3368680" cy="3389737"/>
          </a:xfrm>
          <a:prstGeom prst="rect">
            <a:avLst/>
          </a:prstGeom>
          <a:noFill/>
        </p:spPr>
      </p:pic>
      <p:pic>
        <p:nvPicPr>
          <p:cNvPr id="3" name="Picture 2" descr="http://www.kubanarchive.ru/content/kuban45/10.jpg">
            <a:hlinkClick r:id="rId3"/>
          </p:cNvPr>
          <p:cNvPicPr>
            <a:picLocks noChangeAspect="1" noChangeArrowheads="1"/>
          </p:cNvPicPr>
          <p:nvPr/>
        </p:nvPicPr>
        <p:blipFill>
          <a:blip r:embed="rId4"/>
          <a:srcRect/>
          <a:stretch>
            <a:fillRect/>
          </a:stretch>
        </p:blipFill>
        <p:spPr bwMode="auto">
          <a:xfrm>
            <a:off x="0" y="142852"/>
            <a:ext cx="4362477" cy="6547809"/>
          </a:xfrm>
          <a:prstGeom prst="rect">
            <a:avLst/>
          </a:prstGeom>
          <a:noFill/>
        </p:spPr>
      </p:pic>
      <p:pic>
        <p:nvPicPr>
          <p:cNvPr id="7170" name="Picture 2" descr="http://poisk.coinss.ru/Bronetehnika/bronepoezd/bronepoezd.jpg"/>
          <p:cNvPicPr>
            <a:picLocks noChangeAspect="1" noChangeArrowheads="1"/>
          </p:cNvPicPr>
          <p:nvPr/>
        </p:nvPicPr>
        <p:blipFill>
          <a:blip r:embed="rId5"/>
          <a:srcRect/>
          <a:stretch>
            <a:fillRect/>
          </a:stretch>
        </p:blipFill>
        <p:spPr bwMode="auto">
          <a:xfrm>
            <a:off x="4381500" y="3352800"/>
            <a:ext cx="4762500" cy="35052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500174"/>
            <a:ext cx="9144000" cy="5078313"/>
          </a:xfrm>
          <a:prstGeom prst="rect">
            <a:avLst/>
          </a:prstGeom>
        </p:spPr>
        <p:txBody>
          <a:bodyPr wrap="square">
            <a:spAutoFit/>
          </a:bodyPr>
          <a:lstStyle/>
          <a:p>
            <a:r>
              <a:rPr lang="ru-RU" dirty="0" smtClean="0"/>
              <a:t>род. 30.3.1916 в станице Новокорсунская ныне </a:t>
            </a:r>
            <a:r>
              <a:rPr lang="ru-RU" dirty="0" err="1" smtClean="0"/>
              <a:t>Тимашевского</a:t>
            </a:r>
            <a:r>
              <a:rPr lang="ru-RU" dirty="0" smtClean="0"/>
              <a:t> р-на Краснодарского края в семье крестьянина. </a:t>
            </a:r>
            <a:br>
              <a:rPr lang="ru-RU" dirty="0" smtClean="0"/>
            </a:br>
            <a:r>
              <a:rPr lang="ru-RU" dirty="0" smtClean="0"/>
              <a:t>       Русский. Член КПСС с 1943. </a:t>
            </a:r>
            <a:br>
              <a:rPr lang="ru-RU" dirty="0" smtClean="0"/>
            </a:br>
            <a:r>
              <a:rPr lang="ru-RU" dirty="0" smtClean="0"/>
              <a:t>       Образование </a:t>
            </a:r>
            <a:r>
              <a:rPr lang="ru-RU" dirty="0" err="1" smtClean="0"/>
              <a:t>н</a:t>
            </a:r>
            <a:r>
              <a:rPr lang="ru-RU" dirty="0" smtClean="0"/>
              <a:t>/среднее. Работал учетчиком в колхозе. В Советской Армии в 1937—41 и с июня 1941. </a:t>
            </a:r>
            <a:br>
              <a:rPr lang="ru-RU" dirty="0" smtClean="0"/>
            </a:br>
            <a:r>
              <a:rPr lang="ru-RU" dirty="0" smtClean="0"/>
              <a:t>       В действующей армии с 1941. Окончил курсы младших лейтенантов в 1942. </a:t>
            </a:r>
            <a:br>
              <a:rPr lang="ru-RU" dirty="0" smtClean="0"/>
            </a:br>
            <a:r>
              <a:rPr lang="ru-RU" dirty="0" smtClean="0"/>
              <a:t>       Командир минометного взвода 667-ю стрелкового полка (218-я стрелковая дивизия, 47-я армия, Воронежский фронт) лейтенант Ситник в числе первых в полку 24.9.1943 форсировал Днепр южнее с.Пекари (</a:t>
            </a:r>
            <a:r>
              <a:rPr lang="ru-RU" dirty="0" err="1" smtClean="0"/>
              <a:t>Каневский</a:t>
            </a:r>
            <a:r>
              <a:rPr lang="ru-RU" dirty="0" smtClean="0"/>
              <a:t> р-н Черкасской обл.), с ходу вступил в бой, подавил огневые точки противника и захватил рубеж. </a:t>
            </a:r>
            <a:br>
              <a:rPr lang="ru-RU" dirty="0" smtClean="0"/>
            </a:br>
            <a:r>
              <a:rPr lang="ru-RU" dirty="0" smtClean="0"/>
              <a:t>       26—27.9.1943 взвод отражал в день 6—8 контратак, обеспечивая переправу других подразделений. </a:t>
            </a:r>
            <a:br>
              <a:rPr lang="ru-RU" dirty="0" smtClean="0"/>
            </a:br>
            <a:r>
              <a:rPr lang="ru-RU" dirty="0" smtClean="0"/>
              <a:t>       Звание Героя Советского Союза присвоено 3.6.1944. </a:t>
            </a:r>
            <a:br>
              <a:rPr lang="ru-RU" dirty="0" smtClean="0"/>
            </a:br>
            <a:r>
              <a:rPr lang="ru-RU" dirty="0" smtClean="0"/>
              <a:t>       В 1945 окончил курсы «Выстрел». С 1960 майор Ситник — в запасе. Живет в Краснодаре. Работал начальником пожарно-сторожевой службы в Краснодарском краевом драмтеатре. </a:t>
            </a:r>
            <a:br>
              <a:rPr lang="ru-RU" dirty="0" smtClean="0"/>
            </a:br>
            <a:r>
              <a:rPr lang="ru-RU" dirty="0" smtClean="0"/>
              <a:t>       Награжден орденом Ленина, 2 орденами Отечественной войны 1 ст., 2 орденами Красной Звезды, медалями. </a:t>
            </a:r>
            <a:endParaRPr lang="ru-RU" dirty="0"/>
          </a:p>
        </p:txBody>
      </p:sp>
      <p:sp>
        <p:nvSpPr>
          <p:cNvPr id="3" name="Прямоугольник 2"/>
          <p:cNvSpPr/>
          <p:nvPr/>
        </p:nvSpPr>
        <p:spPr>
          <a:xfrm>
            <a:off x="2357422" y="571480"/>
            <a:ext cx="5740226" cy="461665"/>
          </a:xfrm>
          <a:prstGeom prst="rect">
            <a:avLst/>
          </a:prstGeom>
        </p:spPr>
        <p:txBody>
          <a:bodyPr wrap="none">
            <a:spAutoFit/>
          </a:bodyPr>
          <a:lstStyle/>
          <a:p>
            <a:r>
              <a:rPr lang="ru-RU" sz="2400" b="1" dirty="0" smtClean="0"/>
              <a:t>Ситник Григорий Степанович [30.03.1916]</a:t>
            </a:r>
            <a:endParaRPr lang="ru-RU"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2" name="Picture 14" descr="http://images-partners.google.com/images?q=tbn:mxFyx3_M6Ix_lM::http://img1.liveinternet.ru/images/attach/b/2/24/577/24577050_1210333696_9maystar.jpg">
            <a:hlinkClick r:id=""/>
          </p:cNvPr>
          <p:cNvPicPr>
            <a:picLocks noChangeAspect="1" noChangeArrowheads="1"/>
          </p:cNvPicPr>
          <p:nvPr/>
        </p:nvPicPr>
        <p:blipFill>
          <a:blip r:embed="rId2"/>
          <a:srcRect/>
          <a:stretch>
            <a:fillRect/>
          </a:stretch>
        </p:blipFill>
        <p:spPr bwMode="auto">
          <a:xfrm>
            <a:off x="3643306" y="4214818"/>
            <a:ext cx="1643074" cy="2190765"/>
          </a:xfrm>
          <a:prstGeom prst="rect">
            <a:avLst/>
          </a:prstGeom>
          <a:noFill/>
        </p:spPr>
      </p:pic>
      <p:pic>
        <p:nvPicPr>
          <p:cNvPr id="5" name="Picture 2" descr="http://images-partners.google.com/images?q=tbn:rBchzfKufP4CiM::http://img.beta.rian.ru/images/10690/20/106902079.jpg">
            <a:hlinkClick r:id=""/>
          </p:cNvPr>
          <p:cNvPicPr>
            <a:picLocks noChangeAspect="1" noChangeArrowheads="1"/>
          </p:cNvPicPr>
          <p:nvPr/>
        </p:nvPicPr>
        <p:blipFill>
          <a:blip r:embed="rId3"/>
          <a:srcRect/>
          <a:stretch>
            <a:fillRect/>
          </a:stretch>
        </p:blipFill>
        <p:spPr bwMode="auto">
          <a:xfrm>
            <a:off x="6072198" y="285728"/>
            <a:ext cx="2775849" cy="2428868"/>
          </a:xfrm>
          <a:prstGeom prst="rect">
            <a:avLst/>
          </a:prstGeom>
          <a:noFill/>
        </p:spPr>
      </p:pic>
      <p:pic>
        <p:nvPicPr>
          <p:cNvPr id="23554" name="Picture 2" descr="http://www.connect.ru/images/upload/4501_%D1%81-%D0%BF%D0%B5%D1%80%D0%B2%D1%8B%D1%85-%D0%B4%D0%BD%D0%B5%D0%B9-%D0%B2%D0%BE%D0%B9%D0%BD%D1%8B-%D0%9D%D0%BE%D0%B2%D0%BE%D1%80%D0%BE%D1%81.jpg"/>
          <p:cNvPicPr>
            <a:picLocks noChangeAspect="1" noChangeArrowheads="1"/>
          </p:cNvPicPr>
          <p:nvPr/>
        </p:nvPicPr>
        <p:blipFill>
          <a:blip r:embed="rId4"/>
          <a:srcRect/>
          <a:stretch>
            <a:fillRect/>
          </a:stretch>
        </p:blipFill>
        <p:spPr bwMode="auto">
          <a:xfrm>
            <a:off x="142844" y="3714752"/>
            <a:ext cx="3214711" cy="2411033"/>
          </a:xfrm>
          <a:prstGeom prst="rect">
            <a:avLst/>
          </a:prstGeom>
          <a:noFill/>
        </p:spPr>
      </p:pic>
      <p:pic>
        <p:nvPicPr>
          <p:cNvPr id="23558" name="Picture 6" descr="http://media.bcm.ru/98/8b91bd1d-f78b-413d-8c7e-aa3ded817fed.jpg">
            <a:hlinkClick r:id="rId5"/>
          </p:cNvPr>
          <p:cNvPicPr>
            <a:picLocks noChangeAspect="1" noChangeArrowheads="1"/>
          </p:cNvPicPr>
          <p:nvPr/>
        </p:nvPicPr>
        <p:blipFill>
          <a:blip r:embed="rId6"/>
          <a:srcRect/>
          <a:stretch>
            <a:fillRect/>
          </a:stretch>
        </p:blipFill>
        <p:spPr bwMode="auto">
          <a:xfrm>
            <a:off x="0" y="0"/>
            <a:ext cx="4967276" cy="3548054"/>
          </a:xfrm>
          <a:prstGeom prst="rect">
            <a:avLst/>
          </a:prstGeom>
          <a:noFill/>
        </p:spPr>
      </p:pic>
      <p:pic>
        <p:nvPicPr>
          <p:cNvPr id="23560" name="Picture 8" descr="http://www.zasluga.ru/catalog_photos/orden65pobede1.jpg">
            <a:hlinkClick r:id="rId7"/>
          </p:cNvPr>
          <p:cNvPicPr>
            <a:picLocks noChangeAspect="1" noChangeArrowheads="1"/>
          </p:cNvPicPr>
          <p:nvPr/>
        </p:nvPicPr>
        <p:blipFill>
          <a:blip r:embed="rId8"/>
          <a:srcRect/>
          <a:stretch>
            <a:fillRect/>
          </a:stretch>
        </p:blipFill>
        <p:spPr bwMode="auto">
          <a:xfrm>
            <a:off x="5497337" y="3167046"/>
            <a:ext cx="3646663" cy="3690954"/>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000240"/>
            <a:ext cx="9144000" cy="4401205"/>
          </a:xfrm>
          <a:prstGeom prst="rect">
            <a:avLst/>
          </a:prstGeom>
        </p:spPr>
        <p:txBody>
          <a:bodyPr wrap="square">
            <a:spAutoFit/>
          </a:bodyPr>
          <a:lstStyle/>
          <a:p>
            <a:r>
              <a:rPr lang="ru-RU" sz="2000" dirty="0" smtClean="0"/>
              <a:t>Родился  22.10.1912 в селе Великая Камышеваха ныне </a:t>
            </a:r>
            <a:r>
              <a:rPr lang="ru-RU" sz="2000" dirty="0" err="1" smtClean="0"/>
              <a:t>Барвенковского</a:t>
            </a:r>
            <a:r>
              <a:rPr lang="ru-RU" sz="2000" dirty="0" smtClean="0"/>
              <a:t> района Харьковской области в семье крестьянина. </a:t>
            </a:r>
            <a:br>
              <a:rPr lang="ru-RU" sz="2000" dirty="0" smtClean="0"/>
            </a:br>
            <a:r>
              <a:rPr lang="ru-RU" sz="2000" dirty="0" smtClean="0"/>
              <a:t>       Русский. </a:t>
            </a:r>
            <a:br>
              <a:rPr lang="ru-RU" sz="2000" dirty="0" smtClean="0"/>
            </a:br>
            <a:r>
              <a:rPr lang="ru-RU" sz="2000" dirty="0" smtClean="0"/>
              <a:t>       В 1925 окончил 4 класса в станице Медведовская Краснодарского края. Работал в совхозе «</a:t>
            </a:r>
            <a:r>
              <a:rPr lang="ru-RU" sz="2000" dirty="0" err="1" smtClean="0"/>
              <a:t>Тимашевский</a:t>
            </a:r>
            <a:r>
              <a:rPr lang="ru-RU" sz="2000" dirty="0" smtClean="0"/>
              <a:t>». В Советской Армии с июля 1941. </a:t>
            </a:r>
            <a:br>
              <a:rPr lang="ru-RU" sz="2000" dirty="0" smtClean="0"/>
            </a:br>
            <a:r>
              <a:rPr lang="ru-RU" sz="2000" dirty="0" smtClean="0"/>
              <a:t>       Участник Великой Отечественной войны с 1941 года. </a:t>
            </a:r>
            <a:br>
              <a:rPr lang="ru-RU" sz="2000" dirty="0" smtClean="0"/>
            </a:br>
            <a:r>
              <a:rPr lang="ru-RU" sz="2000" dirty="0" smtClean="0"/>
              <a:t>       Командир взвода 104-го гвардейского стрелкового полка (36-я гвардейская стрелковая дивизия, 7-я гвардейская армия, 2-й Украинский фронт) гвардии старший сержант Кулик в янв. 1945 в уличных боях в Будапеште умело управлял взводом. </a:t>
            </a:r>
            <a:br>
              <a:rPr lang="ru-RU" sz="2000" dirty="0" smtClean="0"/>
            </a:br>
            <a:r>
              <a:rPr lang="ru-RU" sz="2000" dirty="0" smtClean="0"/>
              <a:t>       Звание Героя Советского Союза присвоено 28.4.1945. </a:t>
            </a:r>
            <a:br>
              <a:rPr lang="ru-RU" sz="2000" dirty="0" smtClean="0"/>
            </a:br>
            <a:r>
              <a:rPr lang="ru-RU" sz="2000" dirty="0" smtClean="0"/>
              <a:t>       В 1946 гвардии старшина Кулик демобилизован. </a:t>
            </a:r>
            <a:r>
              <a:rPr lang="ru-RU" sz="2000" smtClean="0"/>
              <a:t>Жил </a:t>
            </a:r>
            <a:r>
              <a:rPr lang="ru-RU" sz="2000" dirty="0" smtClean="0"/>
              <a:t>в станице Медведовская. Работал в колхозе. </a:t>
            </a:r>
            <a:br>
              <a:rPr lang="ru-RU" sz="2000" dirty="0" smtClean="0"/>
            </a:br>
            <a:r>
              <a:rPr lang="ru-RU" sz="2000" dirty="0" smtClean="0"/>
              <a:t>       Награжден орденом Ленина, Отечественной войны 1 ст., медалями. </a:t>
            </a:r>
            <a:endParaRPr lang="ru-RU" sz="2000" dirty="0"/>
          </a:p>
        </p:txBody>
      </p:sp>
      <p:sp>
        <p:nvSpPr>
          <p:cNvPr id="3" name="Прямоугольник 2"/>
          <p:cNvSpPr/>
          <p:nvPr/>
        </p:nvSpPr>
        <p:spPr>
          <a:xfrm>
            <a:off x="2928926" y="714356"/>
            <a:ext cx="4293996" cy="523220"/>
          </a:xfrm>
          <a:prstGeom prst="rect">
            <a:avLst/>
          </a:prstGeom>
        </p:spPr>
        <p:txBody>
          <a:bodyPr wrap="none">
            <a:spAutoFit/>
          </a:bodyPr>
          <a:lstStyle/>
          <a:p>
            <a:r>
              <a:rPr lang="ru-RU" sz="2800" b="1" dirty="0" smtClean="0"/>
              <a:t>Кулик Григорий </a:t>
            </a:r>
            <a:r>
              <a:rPr lang="ru-RU" sz="2800" b="1" dirty="0" err="1" smtClean="0"/>
              <a:t>Карпович</a:t>
            </a:r>
            <a:r>
              <a:rPr lang="ru-RU" sz="2800" b="1" dirty="0" smtClean="0"/>
              <a:t> </a:t>
            </a:r>
            <a:endParaRPr lang="ru-RU" sz="2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8.blog.ru/lr/0a0d1ca97db6fb1374354ff1c8592021"/>
          <p:cNvPicPr>
            <a:picLocks noChangeAspect="1" noChangeArrowheads="1"/>
          </p:cNvPicPr>
          <p:nvPr/>
        </p:nvPicPr>
        <p:blipFill>
          <a:blip r:embed="rId2"/>
          <a:srcRect/>
          <a:stretch>
            <a:fillRect/>
          </a:stretch>
        </p:blipFill>
        <p:spPr bwMode="auto">
          <a:xfrm>
            <a:off x="4009377" y="0"/>
            <a:ext cx="5134623" cy="6572272"/>
          </a:xfrm>
          <a:prstGeom prst="rect">
            <a:avLst/>
          </a:prstGeom>
          <a:noFill/>
        </p:spPr>
      </p:pic>
      <p:pic>
        <p:nvPicPr>
          <p:cNvPr id="2" name="Picture 2" descr="http://www.proshkolu.ru/content/media/pic/std/1000000/110000/109817-c3da781f58625513.jpg">
            <a:hlinkClick r:id="rId3"/>
          </p:cNvPr>
          <p:cNvPicPr>
            <a:picLocks noChangeAspect="1" noChangeArrowheads="1"/>
          </p:cNvPicPr>
          <p:nvPr/>
        </p:nvPicPr>
        <p:blipFill>
          <a:blip r:embed="rId4"/>
          <a:srcRect/>
          <a:stretch>
            <a:fillRect/>
          </a:stretch>
        </p:blipFill>
        <p:spPr bwMode="auto">
          <a:xfrm>
            <a:off x="0" y="3592395"/>
            <a:ext cx="5277746" cy="3265605"/>
          </a:xfrm>
          <a:prstGeom prst="rect">
            <a:avLst/>
          </a:prstGeom>
          <a:noFill/>
        </p:spPr>
      </p:pic>
      <p:pic>
        <p:nvPicPr>
          <p:cNvPr id="13316" name="Picture 4" descr="http://www.business-kuban.ru/i/pic/timashevskiy_rayon.jpg">
            <a:hlinkClick r:id="rId5"/>
          </p:cNvPr>
          <p:cNvPicPr>
            <a:picLocks noChangeAspect="1" noChangeArrowheads="1"/>
          </p:cNvPicPr>
          <p:nvPr/>
        </p:nvPicPr>
        <p:blipFill>
          <a:blip r:embed="rId6"/>
          <a:srcRect/>
          <a:stretch>
            <a:fillRect/>
          </a:stretch>
        </p:blipFill>
        <p:spPr bwMode="auto">
          <a:xfrm>
            <a:off x="0" y="0"/>
            <a:ext cx="4786314" cy="3589736"/>
          </a:xfrm>
          <a:prstGeom prst="rect">
            <a:avLst/>
          </a:prstGeom>
          <a:noFill/>
        </p:spPr>
      </p:pic>
      <p:sp>
        <p:nvSpPr>
          <p:cNvPr id="5" name="Прямоугольник 4"/>
          <p:cNvSpPr/>
          <p:nvPr/>
        </p:nvSpPr>
        <p:spPr>
          <a:xfrm>
            <a:off x="1214414" y="2714620"/>
            <a:ext cx="6146554" cy="1754326"/>
          </a:xfrm>
          <a:prstGeom prst="rect">
            <a:avLst/>
          </a:prstGeom>
          <a:noFill/>
        </p:spPr>
        <p:txBody>
          <a:bodyPr wrap="none" lIns="91440" tIns="45720" rIns="91440" bIns="45720">
            <a:spAutoFit/>
          </a:bodyPr>
          <a:lstStyle/>
          <a:p>
            <a:pPr algn="ct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Тимашевск помнит </a:t>
            </a:r>
          </a:p>
          <a:p>
            <a:pPr algn="ct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своих героев</a:t>
            </a: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Admin\Мои документы\Мои рисунки\1980_01_01\IMG_4608.JPG"/>
          <p:cNvPicPr>
            <a:picLocks noChangeAspect="1" noChangeArrowheads="1"/>
          </p:cNvPicPr>
          <p:nvPr/>
        </p:nvPicPr>
        <p:blipFill>
          <a:blip r:embed="rId2"/>
          <a:srcRect/>
          <a:stretch>
            <a:fillRect/>
          </a:stretch>
        </p:blipFill>
        <p:spPr bwMode="auto">
          <a:xfrm>
            <a:off x="-1" y="0"/>
            <a:ext cx="4572000" cy="3429000"/>
          </a:xfrm>
          <a:prstGeom prst="rect">
            <a:avLst/>
          </a:prstGeom>
          <a:noFill/>
        </p:spPr>
      </p:pic>
      <p:pic>
        <p:nvPicPr>
          <p:cNvPr id="4099" name="Picture 3" descr="C:\Documents and Settings\Admin\Мои документы\Мои рисунки\1980_01_01\IMG_4609.JPG"/>
          <p:cNvPicPr>
            <a:picLocks noChangeAspect="1" noChangeArrowheads="1"/>
          </p:cNvPicPr>
          <p:nvPr/>
        </p:nvPicPr>
        <p:blipFill>
          <a:blip r:embed="rId3"/>
          <a:srcRect/>
          <a:stretch>
            <a:fillRect/>
          </a:stretch>
        </p:blipFill>
        <p:spPr bwMode="auto">
          <a:xfrm>
            <a:off x="4572000" y="0"/>
            <a:ext cx="4572000" cy="3429000"/>
          </a:xfrm>
          <a:prstGeom prst="rect">
            <a:avLst/>
          </a:prstGeom>
          <a:noFill/>
        </p:spPr>
      </p:pic>
      <p:pic>
        <p:nvPicPr>
          <p:cNvPr id="4101" name="Picture 5" descr="C:\Documents and Settings\Admin\Мои документы\Мои рисунки\1980_01_01\IMG_4611.JPG"/>
          <p:cNvPicPr>
            <a:picLocks noChangeAspect="1" noChangeArrowheads="1"/>
          </p:cNvPicPr>
          <p:nvPr/>
        </p:nvPicPr>
        <p:blipFill>
          <a:blip r:embed="rId4"/>
          <a:srcRect/>
          <a:stretch>
            <a:fillRect/>
          </a:stretch>
        </p:blipFill>
        <p:spPr bwMode="auto">
          <a:xfrm>
            <a:off x="4571999" y="3429000"/>
            <a:ext cx="4572000" cy="3429000"/>
          </a:xfrm>
          <a:prstGeom prst="rect">
            <a:avLst/>
          </a:prstGeom>
          <a:noFill/>
        </p:spPr>
      </p:pic>
      <p:pic>
        <p:nvPicPr>
          <p:cNvPr id="4103" name="Picture 7" descr="C:\Documents and Settings\Admin\Мои документы\Мои рисунки\1980_01_01\IMG_4595.JPG"/>
          <p:cNvPicPr>
            <a:picLocks noChangeAspect="1" noChangeArrowheads="1"/>
          </p:cNvPicPr>
          <p:nvPr/>
        </p:nvPicPr>
        <p:blipFill>
          <a:blip r:embed="rId5"/>
          <a:srcRect/>
          <a:stretch>
            <a:fillRect/>
          </a:stretch>
        </p:blipFill>
        <p:spPr bwMode="auto">
          <a:xfrm>
            <a:off x="0" y="3429000"/>
            <a:ext cx="4572000" cy="3429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Мои документы\Мои рисунки\1980_01_01\IMG_4594.JPG"/>
          <p:cNvPicPr>
            <a:picLocks noChangeAspect="1" noChangeArrowheads="1"/>
          </p:cNvPicPr>
          <p:nvPr/>
        </p:nvPicPr>
        <p:blipFill>
          <a:blip r:embed="rId2"/>
          <a:srcRect/>
          <a:stretch>
            <a:fillRect/>
          </a:stretch>
        </p:blipFill>
        <p:spPr bwMode="auto">
          <a:xfrm>
            <a:off x="214282" y="214290"/>
            <a:ext cx="8667810" cy="6500858"/>
          </a:xfrm>
          <a:prstGeom prst="rect">
            <a:avLst/>
          </a:prstGeom>
          <a:noFill/>
        </p:spPr>
      </p:pic>
      <p:sp>
        <p:nvSpPr>
          <p:cNvPr id="3" name="Прямоугольник 2"/>
          <p:cNvSpPr/>
          <p:nvPr/>
        </p:nvSpPr>
        <p:spPr>
          <a:xfrm>
            <a:off x="500034" y="4500570"/>
            <a:ext cx="7912614" cy="1754326"/>
          </a:xfrm>
          <a:prstGeom prst="rect">
            <a:avLst/>
          </a:prstGeom>
          <a:noFill/>
        </p:spPr>
        <p:txBody>
          <a:bodyPr wrap="none" lIns="91440" tIns="45720" rIns="91440" bIns="45720">
            <a:spAutoFit/>
          </a:bodyPr>
          <a:lstStyle/>
          <a:p>
            <a:pPr algn="ctr"/>
            <a:r>
              <a:rPr lang="ru-RU"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Аллея Героев </a:t>
            </a:r>
          </a:p>
          <a:p>
            <a:pPr algn="ctr"/>
            <a:r>
              <a:rPr lang="ru-RU"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 сквере </a:t>
            </a:r>
            <a:r>
              <a:rPr lang="ru-RU" sz="5400" b="1" cap="none"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гор.Тимашевска</a:t>
            </a:r>
            <a:endParaRPr lang="ru-RU"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G_0516"/>
          <p:cNvPicPr>
            <a:picLocks noChangeAspect="1" noChangeArrowheads="1"/>
          </p:cNvPicPr>
          <p:nvPr/>
        </p:nvPicPr>
        <p:blipFill>
          <a:blip r:embed="rId2"/>
          <a:srcRect/>
          <a:stretch>
            <a:fillRect/>
          </a:stretch>
        </p:blipFill>
        <p:spPr bwMode="auto">
          <a:xfrm>
            <a:off x="1" y="403948"/>
            <a:ext cx="9144000" cy="6106076"/>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rusorden.ru/content/image/su/mu2a.gif">
            <a:hlinkClick r:id="rId2"/>
          </p:cNvPr>
          <p:cNvPicPr>
            <a:picLocks noChangeAspect="1" noChangeArrowheads="1"/>
          </p:cNvPicPr>
          <p:nvPr/>
        </p:nvPicPr>
        <p:blipFill>
          <a:blip r:embed="rId3"/>
          <a:srcRect/>
          <a:stretch>
            <a:fillRect/>
          </a:stretch>
        </p:blipFill>
        <p:spPr bwMode="auto">
          <a:xfrm>
            <a:off x="0" y="0"/>
            <a:ext cx="3167058" cy="3657952"/>
          </a:xfrm>
          <a:prstGeom prst="rect">
            <a:avLst/>
          </a:prstGeom>
          <a:noFill/>
        </p:spPr>
      </p:pic>
      <p:pic>
        <p:nvPicPr>
          <p:cNvPr id="43012" name="Picture 4" descr="http://www.rusorden.ru/content/image/su/mu4a.gif">
            <a:hlinkClick r:id="rId4"/>
          </p:cNvPr>
          <p:cNvPicPr>
            <a:picLocks noChangeAspect="1" noChangeArrowheads="1"/>
          </p:cNvPicPr>
          <p:nvPr/>
        </p:nvPicPr>
        <p:blipFill>
          <a:blip r:embed="rId5"/>
          <a:srcRect/>
          <a:stretch>
            <a:fillRect/>
          </a:stretch>
        </p:blipFill>
        <p:spPr bwMode="auto">
          <a:xfrm>
            <a:off x="5976942" y="0"/>
            <a:ext cx="3167058" cy="3650034"/>
          </a:xfrm>
          <a:prstGeom prst="rect">
            <a:avLst/>
          </a:prstGeom>
          <a:noFill/>
        </p:spPr>
      </p:pic>
      <p:pic>
        <p:nvPicPr>
          <p:cNvPr id="43014" name="Picture 6" descr="http://www.rusorden.ru/content/image/rf/34a.gif">
            <a:hlinkClick r:id="rId6"/>
          </p:cNvPr>
          <p:cNvPicPr>
            <a:picLocks noChangeAspect="1" noChangeArrowheads="1"/>
          </p:cNvPicPr>
          <p:nvPr/>
        </p:nvPicPr>
        <p:blipFill>
          <a:blip r:embed="rId7"/>
          <a:srcRect/>
          <a:stretch>
            <a:fillRect/>
          </a:stretch>
        </p:blipFill>
        <p:spPr bwMode="auto">
          <a:xfrm>
            <a:off x="0" y="3357562"/>
            <a:ext cx="1902412" cy="3500438"/>
          </a:xfrm>
          <a:prstGeom prst="rect">
            <a:avLst/>
          </a:prstGeom>
          <a:noFill/>
        </p:spPr>
      </p:pic>
      <p:pic>
        <p:nvPicPr>
          <p:cNvPr id="43016" name="Picture 8" descr="http://images.vector-images.com/129/55letpobedy_medal_n5992.gif"/>
          <p:cNvPicPr>
            <a:picLocks noChangeAspect="1" noChangeArrowheads="1"/>
          </p:cNvPicPr>
          <p:nvPr/>
        </p:nvPicPr>
        <p:blipFill>
          <a:blip r:embed="rId8"/>
          <a:srcRect/>
          <a:stretch>
            <a:fillRect/>
          </a:stretch>
        </p:blipFill>
        <p:spPr bwMode="auto">
          <a:xfrm>
            <a:off x="2143108" y="3429000"/>
            <a:ext cx="1787979" cy="3429000"/>
          </a:xfrm>
          <a:prstGeom prst="rect">
            <a:avLst/>
          </a:prstGeom>
          <a:noFill/>
        </p:spPr>
      </p:pic>
      <p:pic>
        <p:nvPicPr>
          <p:cNvPr id="43018" name="Picture 10" descr="http://dic.academic.ru/pictures/wiki/files/54/60_years_to_great_patriotic_war.jpg">
            <a:hlinkClick r:id="rId9"/>
          </p:cNvPr>
          <p:cNvPicPr>
            <a:picLocks noChangeAspect="1" noChangeArrowheads="1"/>
          </p:cNvPicPr>
          <p:nvPr/>
        </p:nvPicPr>
        <p:blipFill>
          <a:blip r:embed="rId10"/>
          <a:srcRect/>
          <a:stretch>
            <a:fillRect/>
          </a:stretch>
        </p:blipFill>
        <p:spPr bwMode="auto">
          <a:xfrm>
            <a:off x="4000496" y="3429000"/>
            <a:ext cx="1959429" cy="3429000"/>
          </a:xfrm>
          <a:prstGeom prst="rect">
            <a:avLst/>
          </a:prstGeom>
          <a:noFill/>
        </p:spPr>
      </p:pic>
      <p:pic>
        <p:nvPicPr>
          <p:cNvPr id="43020" name="Picture 12" descr="http://libserv.tspu.edu.ru/files/vistavka/_46.gif"/>
          <p:cNvPicPr>
            <a:picLocks noChangeAspect="1" noChangeArrowheads="1"/>
          </p:cNvPicPr>
          <p:nvPr/>
        </p:nvPicPr>
        <p:blipFill>
          <a:blip r:embed="rId11"/>
          <a:srcRect/>
          <a:stretch>
            <a:fillRect/>
          </a:stretch>
        </p:blipFill>
        <p:spPr bwMode="auto">
          <a:xfrm>
            <a:off x="3071802" y="1"/>
            <a:ext cx="1765936" cy="3429000"/>
          </a:xfrm>
          <a:prstGeom prst="rect">
            <a:avLst/>
          </a:prstGeom>
          <a:noFill/>
        </p:spPr>
      </p:pic>
      <p:sp>
        <p:nvSpPr>
          <p:cNvPr id="8" name="Прямоугольник 7"/>
          <p:cNvSpPr/>
          <p:nvPr/>
        </p:nvSpPr>
        <p:spPr>
          <a:xfrm>
            <a:off x="5857884" y="4143380"/>
            <a:ext cx="3286116" cy="1754326"/>
          </a:xfrm>
          <a:prstGeom prst="rect">
            <a:avLst/>
          </a:prstGeom>
          <a:noFill/>
        </p:spPr>
        <p:txBody>
          <a:bodyPr wrap="square" lIns="91440" tIns="45720" rIns="91440" bIns="45720">
            <a:spAutoFit/>
          </a:bodyPr>
          <a:lstStyle/>
          <a:p>
            <a:pPr algn="ctr"/>
            <a:r>
              <a:rPr lang="ru-RU"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Медали </a:t>
            </a:r>
          </a:p>
          <a:p>
            <a:pPr algn="ctr"/>
            <a:r>
              <a:rPr lang="ru-RU"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Победы</a:t>
            </a:r>
            <a:endParaRPr lang="ru-RU" sz="54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proshkolu.ru/content/media/pic/std/1000000/110000/109817-c3da781f58625513.jpg">
            <a:hlinkClick r:id="rId2"/>
          </p:cNvPr>
          <p:cNvPicPr>
            <a:picLocks noChangeAspect="1" noChangeArrowheads="1"/>
          </p:cNvPicPr>
          <p:nvPr/>
        </p:nvPicPr>
        <p:blipFill>
          <a:blip r:embed="rId3"/>
          <a:srcRect/>
          <a:stretch>
            <a:fillRect/>
          </a:stretch>
        </p:blipFill>
        <p:spPr bwMode="auto">
          <a:xfrm>
            <a:off x="23066" y="1214422"/>
            <a:ext cx="9120934" cy="5643578"/>
          </a:xfrm>
          <a:prstGeom prst="rect">
            <a:avLst/>
          </a:prstGeom>
          <a:noFill/>
        </p:spPr>
      </p:pic>
      <p:pic>
        <p:nvPicPr>
          <p:cNvPr id="41988" name="Picture 4" descr="http://www.rusorden.ru/content/image/su/mw18a.gif">
            <a:hlinkClick r:id="rId4"/>
          </p:cNvPr>
          <p:cNvPicPr>
            <a:picLocks noChangeAspect="1" noChangeArrowheads="1"/>
          </p:cNvPicPr>
          <p:nvPr/>
        </p:nvPicPr>
        <p:blipFill>
          <a:blip r:embed="rId5"/>
          <a:srcRect/>
          <a:stretch>
            <a:fillRect/>
          </a:stretch>
        </p:blipFill>
        <p:spPr bwMode="auto">
          <a:xfrm>
            <a:off x="3428992" y="-250950"/>
            <a:ext cx="2738462" cy="3183462"/>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Admin\Мои документы\Мои рисунки\1980_01_01\IMG_461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Прямоугольник 3"/>
          <p:cNvSpPr/>
          <p:nvPr/>
        </p:nvSpPr>
        <p:spPr>
          <a:xfrm>
            <a:off x="1071538" y="5214950"/>
            <a:ext cx="7572428" cy="1200329"/>
          </a:xfrm>
          <a:prstGeom prst="rect">
            <a:avLst/>
          </a:prstGeom>
        </p:spPr>
        <p:txBody>
          <a:bodyPr wrap="square">
            <a:spAutoFit/>
          </a:bodyPr>
          <a:lstStyle/>
          <a:p>
            <a:pPr algn="ctr"/>
            <a:r>
              <a:rPr lang="ru-RU"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СЛАВА ГЕРОЯМ !</a:t>
            </a:r>
            <a:endParaRPr lang="ru-RU"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214290"/>
            <a:ext cx="8858280" cy="6370975"/>
          </a:xfrm>
          <a:prstGeom prst="rect">
            <a:avLst/>
          </a:prstGeom>
        </p:spPr>
        <p:txBody>
          <a:bodyPr wrap="square">
            <a:spAutoFit/>
          </a:bodyPr>
          <a:lstStyle/>
          <a:p>
            <a:r>
              <a:rPr lang="ru-RU" sz="2400" dirty="0" smtClean="0"/>
              <a:t> Одиннадцать Героев Советского Союза взрастила Тимашевская земля:</a:t>
            </a:r>
          </a:p>
          <a:p>
            <a:r>
              <a:rPr lang="ru-RU" sz="2400" dirty="0" smtClean="0"/>
              <a:t> Бойченко Виктор Кузьмич, </a:t>
            </a:r>
          </a:p>
          <a:p>
            <a:r>
              <a:rPr lang="ru-RU" sz="2400" dirty="0" smtClean="0"/>
              <a:t> Пуха Николай Тимофеевич, </a:t>
            </a:r>
          </a:p>
          <a:p>
            <a:r>
              <a:rPr lang="ru-RU" sz="2400" dirty="0" smtClean="0"/>
              <a:t>  Губа Василий Александрович,</a:t>
            </a:r>
          </a:p>
          <a:p>
            <a:r>
              <a:rPr lang="ru-RU" sz="2400" dirty="0" smtClean="0"/>
              <a:t> Котляр Иван Федорович, </a:t>
            </a:r>
          </a:p>
          <a:p>
            <a:r>
              <a:rPr lang="ru-RU" sz="2400" dirty="0" smtClean="0"/>
              <a:t>Кулик Григорий </a:t>
            </a:r>
            <a:r>
              <a:rPr lang="ru-RU" sz="2400" dirty="0" err="1" smtClean="0"/>
              <a:t>Карпович</a:t>
            </a:r>
            <a:r>
              <a:rPr lang="ru-RU" sz="2400" dirty="0" smtClean="0"/>
              <a:t>, </a:t>
            </a:r>
          </a:p>
          <a:p>
            <a:r>
              <a:rPr lang="ru-RU" sz="2400" dirty="0" smtClean="0"/>
              <a:t> Танцюра Иван </a:t>
            </a:r>
            <a:r>
              <a:rPr lang="ru-RU" sz="2400" dirty="0" err="1" smtClean="0"/>
              <a:t>Лазаревич</a:t>
            </a:r>
            <a:r>
              <a:rPr lang="ru-RU" sz="2400" dirty="0" smtClean="0"/>
              <a:t>, </a:t>
            </a:r>
          </a:p>
          <a:p>
            <a:r>
              <a:rPr lang="ru-RU" sz="2400" dirty="0" smtClean="0"/>
              <a:t> Ситник Григорий Степанович, </a:t>
            </a:r>
          </a:p>
          <a:p>
            <a:r>
              <a:rPr lang="ru-RU" sz="2400" dirty="0" smtClean="0"/>
              <a:t> </a:t>
            </a:r>
            <a:r>
              <a:rPr lang="ru-RU" sz="2400" dirty="0" err="1" smtClean="0"/>
              <a:t>Мирун</a:t>
            </a:r>
            <a:r>
              <a:rPr lang="ru-RU" sz="2400" dirty="0" smtClean="0"/>
              <a:t> Василий Федорович,  </a:t>
            </a:r>
          </a:p>
          <a:p>
            <a:r>
              <a:rPr lang="ru-RU" sz="2400" dirty="0" smtClean="0"/>
              <a:t>Кравченко Андрей Ильич, </a:t>
            </a:r>
          </a:p>
          <a:p>
            <a:r>
              <a:rPr lang="ru-RU" sz="2400" dirty="0" smtClean="0"/>
              <a:t> Степанов Александр Михайлович,</a:t>
            </a:r>
          </a:p>
          <a:p>
            <a:r>
              <a:rPr lang="ru-RU" sz="2400" dirty="0" smtClean="0"/>
              <a:t> Николаев Георгий Георгиевич. </a:t>
            </a:r>
          </a:p>
          <a:p>
            <a:r>
              <a:rPr lang="ru-RU" sz="2400" dirty="0"/>
              <a:t> </a:t>
            </a:r>
            <a:r>
              <a:rPr lang="ru-RU" sz="2400" dirty="0" smtClean="0"/>
              <a:t>   </a:t>
            </a:r>
          </a:p>
          <a:p>
            <a:endParaRPr lang="ru-RU" sz="2400" dirty="0"/>
          </a:p>
          <a:p>
            <a:r>
              <a:rPr lang="ru-RU" sz="2400" dirty="0" smtClean="0"/>
              <a:t> 11-13 февраля 1943 года </a:t>
            </a:r>
            <a:r>
              <a:rPr lang="ru-RU" sz="2400" dirty="0" err="1" smtClean="0"/>
              <a:t>Тимашевский</a:t>
            </a:r>
            <a:r>
              <a:rPr lang="ru-RU" sz="2400" dirty="0" smtClean="0"/>
              <a:t> район освобожден от немецко-фашистских захватчиков</a:t>
            </a:r>
            <a:endParaRPr lang="ru-RU" sz="2400" dirty="0"/>
          </a:p>
        </p:txBody>
      </p:sp>
      <p:pic>
        <p:nvPicPr>
          <p:cNvPr id="3" name="Picture 2" descr="http://upload.wikimedia.org/wikipedia/commons/c/c3/Hero_of_the_USSR.png"/>
          <p:cNvPicPr>
            <a:picLocks noChangeAspect="1" noChangeArrowheads="1"/>
          </p:cNvPicPr>
          <p:nvPr/>
        </p:nvPicPr>
        <p:blipFill>
          <a:blip r:embed="rId2"/>
          <a:srcRect/>
          <a:stretch>
            <a:fillRect/>
          </a:stretch>
        </p:blipFill>
        <p:spPr bwMode="auto">
          <a:xfrm>
            <a:off x="5857884" y="500042"/>
            <a:ext cx="2690818" cy="528745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Медаль За победу на Германией"/>
          <p:cNvPicPr>
            <a:picLocks noChangeAspect="1" noChangeArrowheads="1"/>
          </p:cNvPicPr>
          <p:nvPr/>
        </p:nvPicPr>
        <p:blipFill>
          <a:blip r:embed="rId2"/>
          <a:srcRect/>
          <a:stretch>
            <a:fillRect/>
          </a:stretch>
        </p:blipFill>
        <p:spPr bwMode="auto">
          <a:xfrm>
            <a:off x="857224" y="357166"/>
            <a:ext cx="3286116" cy="5786423"/>
          </a:xfrm>
          <a:prstGeom prst="rect">
            <a:avLst/>
          </a:prstGeom>
          <a:noFill/>
        </p:spPr>
      </p:pic>
      <p:pic>
        <p:nvPicPr>
          <p:cNvPr id="41988" name="Picture 4" descr="http://poisk.coinss.ru/Foto/muzeev/ruza9.jpg"/>
          <p:cNvPicPr>
            <a:picLocks noChangeAspect="1" noChangeArrowheads="1"/>
          </p:cNvPicPr>
          <p:nvPr/>
        </p:nvPicPr>
        <p:blipFill>
          <a:blip r:embed="rId3"/>
          <a:srcRect/>
          <a:stretch>
            <a:fillRect/>
          </a:stretch>
        </p:blipFill>
        <p:spPr bwMode="auto">
          <a:xfrm>
            <a:off x="4456544" y="-1"/>
            <a:ext cx="4687455" cy="685800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357214"/>
            <a:ext cx="7715304" cy="156966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СЛАВА  ГЕРОЯМ </a:t>
            </a:r>
            <a:r>
              <a:rPr lang="ru-RU"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3794" name="Picture 2" descr="Карта окрестностей города Тимашёвск от НаКарте.RU">
            <a:hlinkClick r:id="rId2"/>
          </p:cNvPr>
          <p:cNvPicPr>
            <a:picLocks noChangeAspect="1" noChangeArrowheads="1"/>
          </p:cNvPicPr>
          <p:nvPr/>
        </p:nvPicPr>
        <p:blipFill>
          <a:blip r:embed="rId3"/>
          <a:srcRect/>
          <a:stretch>
            <a:fillRect/>
          </a:stretch>
        </p:blipFill>
        <p:spPr bwMode="auto">
          <a:xfrm>
            <a:off x="1428728" y="1141173"/>
            <a:ext cx="6929486" cy="5716827"/>
          </a:xfrm>
          <a:prstGeom prst="rect">
            <a:avLst/>
          </a:prstGeom>
          <a:noFill/>
        </p:spPr>
      </p:pic>
      <p:pic>
        <p:nvPicPr>
          <p:cNvPr id="34818" name="Picture 2" descr="MoscowParade2009 3.jpg">
            <a:hlinkClick r:id="rId4"/>
          </p:cNvPr>
          <p:cNvPicPr>
            <a:picLocks noChangeAspect="1" noChangeArrowheads="1"/>
          </p:cNvPicPr>
          <p:nvPr/>
        </p:nvPicPr>
        <p:blipFill>
          <a:blip r:embed="rId5"/>
          <a:srcRect/>
          <a:stretch>
            <a:fillRect/>
          </a:stretch>
        </p:blipFill>
        <p:spPr bwMode="auto">
          <a:xfrm>
            <a:off x="0" y="1000108"/>
            <a:ext cx="2857500" cy="190500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57166"/>
            <a:ext cx="8858312" cy="6186309"/>
          </a:xfrm>
          <a:prstGeom prst="rect">
            <a:avLst/>
          </a:prstGeom>
        </p:spPr>
        <p:txBody>
          <a:bodyPr wrap="square">
            <a:spAutoFit/>
          </a:bodyPr>
          <a:lstStyle/>
          <a:p>
            <a:r>
              <a:rPr lang="ru-RU" dirty="0" smtClean="0"/>
              <a:t>Во время Великой Отечественной войны 8 тысяч </a:t>
            </a:r>
            <a:r>
              <a:rPr lang="ru-RU" dirty="0" err="1" smtClean="0"/>
              <a:t>тимашевцев</a:t>
            </a:r>
            <a:r>
              <a:rPr lang="ru-RU" dirty="0" smtClean="0"/>
              <a:t> защищали Родину, более 2-х тысяч наших земляков не вернулись к родным очагам. Одиннадцать </a:t>
            </a:r>
            <a:r>
              <a:rPr lang="ru-RU" dirty="0" err="1" smtClean="0"/>
              <a:t>тимашевцев</a:t>
            </a:r>
            <a:r>
              <a:rPr lang="ru-RU" dirty="0" smtClean="0"/>
              <a:t> за подвиги получили высокое звание Герой Советского Союза. Во время войны в станице работал эвакогоспиталь, действовал истребительный </a:t>
            </a:r>
            <a:r>
              <a:rPr lang="ru-RU" dirty="0" err="1" smtClean="0"/>
              <a:t>ботальон</a:t>
            </a:r>
            <a:r>
              <a:rPr lang="ru-RU" dirty="0" smtClean="0"/>
              <a:t> из 200 человек. В предгорьях Кавказа действовал партизанский отряд "Решительный" под руководством </a:t>
            </a:r>
            <a:r>
              <a:rPr lang="ru-RU" dirty="0" err="1" smtClean="0"/>
              <a:t>Тимашевского</a:t>
            </a:r>
            <a:r>
              <a:rPr lang="ru-RU" dirty="0" smtClean="0"/>
              <a:t> райкома партии. В 1943 году Тимашевск был захвачен немцами. Но им не позволили долго хозяйничать на нашей земле. 11 февраля 1943 года войска 11 Гвардейского Краснознаменного стрелкового корпуса после ожесточенных боев выбила оккупантов из станицы. Отступая, немцы использовали тактику "выжженной земли", стараясь не оставить после себя ничего пригодного к использованию. Были взорваны здания редакции районной газеты, кинотеатра, </a:t>
            </a:r>
            <a:r>
              <a:rPr lang="ru-RU" dirty="0" err="1" smtClean="0"/>
              <a:t>райпищепромкомбината</a:t>
            </a:r>
            <a:r>
              <a:rPr lang="ru-RU" dirty="0" smtClean="0"/>
              <a:t>, дамба. Страшное разорение царило в сельском хозяйстве. Из 6606 лошадей осталось меньше 2000. Из 9250 коров - осталось 1270. Совсем не осталось свиней, а птицы удалось уберечь всего 40 голов. Не было посевной пшеницы, фуража. Но война не щадила никого. От тыла ждали помощи, и </a:t>
            </a:r>
            <a:r>
              <a:rPr lang="ru-RU" dirty="0" err="1" smtClean="0"/>
              <a:t>тимашевцы</a:t>
            </a:r>
            <a:r>
              <a:rPr lang="ru-RU" dirty="0" smtClean="0"/>
              <a:t> как могли вносили свой вклад, постепенно восстанавливая разрушенное и строя новое. В рекордные сроки для связи с Краснодаром была восстановлена дамба, налажена работа железнодорожного депо. Заново отстраивались здания. Для борьбы с антисанитарией за 9 дней было открыто 10 бань. В таких трудных условиях при острой нехватке ресурсов и людей </a:t>
            </a:r>
            <a:r>
              <a:rPr lang="ru-RU" dirty="0" err="1" smtClean="0"/>
              <a:t>тимашевский</a:t>
            </a:r>
            <a:r>
              <a:rPr lang="ru-RU" dirty="0" smtClean="0"/>
              <a:t> район перевыполнил план по мясу на 240 центнеров, молоку - на 33 центнера, яйца - на 30 тысяч, зерна - 12317 центнеров. Вновь в Тимашевске, хочется надеяться уже навсегда, наступил мир.</a:t>
            </a: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kubanarchive.ru/content/kuban45/50.jpg"/>
          <p:cNvPicPr>
            <a:picLocks noChangeAspect="1" noChangeArrowheads="1"/>
          </p:cNvPicPr>
          <p:nvPr/>
        </p:nvPicPr>
        <p:blipFill>
          <a:blip r:embed="rId2"/>
          <a:srcRect/>
          <a:stretch>
            <a:fillRect/>
          </a:stretch>
        </p:blipFill>
        <p:spPr bwMode="auto">
          <a:xfrm>
            <a:off x="285720" y="642918"/>
            <a:ext cx="3790950" cy="5867400"/>
          </a:xfrm>
          <a:prstGeom prst="rect">
            <a:avLst/>
          </a:prstGeom>
          <a:noFill/>
        </p:spPr>
      </p:pic>
      <p:pic>
        <p:nvPicPr>
          <p:cNvPr id="1028" name="Picture 4" descr="http://www.kubanoved.kubannet.ru/r18/img1/9.jpg">
            <a:hlinkClick r:id="rId3"/>
          </p:cNvPr>
          <p:cNvPicPr>
            <a:picLocks noChangeAspect="1" noChangeArrowheads="1"/>
          </p:cNvPicPr>
          <p:nvPr/>
        </p:nvPicPr>
        <p:blipFill>
          <a:blip r:embed="rId4"/>
          <a:srcRect/>
          <a:stretch>
            <a:fillRect/>
          </a:stretch>
        </p:blipFill>
        <p:spPr bwMode="auto">
          <a:xfrm>
            <a:off x="4071935" y="1553756"/>
            <a:ext cx="5072066" cy="380405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961</TotalTime>
  <Words>1099</Words>
  <Application>Microsoft Office PowerPoint</Application>
  <PresentationFormat>Экран (4:3)</PresentationFormat>
  <Paragraphs>86</Paragraphs>
  <Slides>44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Admin</cp:lastModifiedBy>
  <cp:revision>109</cp:revision>
  <dcterms:created xsi:type="dcterms:W3CDTF">2010-12-16T12:43:26Z</dcterms:created>
  <dcterms:modified xsi:type="dcterms:W3CDTF">2011-10-26T04:43:00Z</dcterms:modified>
</cp:coreProperties>
</file>