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2" r:id="rId3"/>
    <p:sldId id="256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82" r:id="rId18"/>
    <p:sldId id="283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hyperlink" Target="http://otvoyna.ru/malinovskiy.ht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otvoyna.ru/bagraman.htm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otvoyna.ru/govorov.htm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otvoyna.ru/merezkov.htm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otvoyna.ru/tolbuxin.htm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otvoyna.ru/vatutin.htm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otvoyna.ru/chernixovskiy.htm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www.tvoyrebenok.ru/images/marshal/budenny1.1.jpg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www.tvoyrebenok.ru/images/marshal/tolbuhin1.1.jpg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otvoyna.ru/jukov.htm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otvoyna.ru/timochenko.ht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otvoyna.ru/vorochilov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www.tvoyrebenok.ru/images/marshal/voroshilov1.1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://otvoyna.ru/chuykov.htm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otvoyna.ru/vasilevskiy.htm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otvoyna.ru/konev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otvoyna.ru/eremenko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otvoyna.ru/statya74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otvoyna.ru/rokossovskiy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500042"/>
            <a:ext cx="57864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Военачальники Великой Отечественной Войны</a:t>
            </a:r>
            <a:endParaRPr lang="ru-RU" sz="3200" b="1" dirty="0"/>
          </a:p>
        </p:txBody>
      </p:sp>
      <p:pic>
        <p:nvPicPr>
          <p:cNvPr id="28674" name="Picture 2" descr="vtoraja mirovaja Фотошаблон военный:Вторая мирова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5914" y="2714620"/>
            <a:ext cx="5179225" cy="4143380"/>
          </a:xfrm>
          <a:prstGeom prst="rect">
            <a:avLst/>
          </a:prstGeom>
          <a:noFill/>
        </p:spPr>
      </p:pic>
      <p:pic>
        <p:nvPicPr>
          <p:cNvPr id="28676" name="Picture 4" descr="Униформа Красной Армии 1918-1945 (143 фото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155870"/>
            <a:ext cx="2319337" cy="653542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72000" y="507207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"Мы служили России с тобою,</a:t>
            </a:r>
            <a:br>
              <a:rPr lang="ru-RU" b="1" dirty="0" smtClean="0"/>
            </a:br>
            <a:r>
              <a:rPr lang="ru-RU" b="1" dirty="0" smtClean="0"/>
              <a:t>Зная как нам она дорога,</a:t>
            </a:r>
            <a:br>
              <a:rPr lang="ru-RU" b="1" dirty="0" smtClean="0"/>
            </a:br>
            <a:r>
              <a:rPr lang="ru-RU" b="1" dirty="0" smtClean="0"/>
              <a:t>Направляя привычной рукою</a:t>
            </a:r>
            <a:br>
              <a:rPr lang="ru-RU" b="1" dirty="0" smtClean="0"/>
            </a:br>
            <a:r>
              <a:rPr lang="ru-RU" b="1" dirty="0" smtClean="0"/>
              <a:t>Меч разящий в любого врага."</a:t>
            </a:r>
          </a:p>
          <a:p>
            <a:r>
              <a:rPr lang="ru-RU" b="1" i="1" dirty="0" smtClean="0"/>
              <a:t>А. </a:t>
            </a:r>
            <a:r>
              <a:rPr lang="ru-RU" b="1" i="1" dirty="0" err="1" smtClean="0"/>
              <a:t>Рощупкин</a:t>
            </a:r>
            <a:endParaRPr lang="ru-RU" b="1" i="1" dirty="0"/>
          </a:p>
        </p:txBody>
      </p:sp>
      <p:pic>
        <p:nvPicPr>
          <p:cNvPr id="28678" name="Picture 6" descr="Униформа Красной Армии 1918-1945 (143 фото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"/>
            <a:ext cx="1785918" cy="424531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785918" y="1571612"/>
            <a:ext cx="478634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Подготовил преподаватель ОБЖ МБОУ СОШ № 14 </a:t>
            </a:r>
          </a:p>
          <a:p>
            <a:pPr algn="ctr"/>
            <a:r>
              <a:rPr lang="ru-RU" sz="2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Фадеев В.А.</a:t>
            </a:r>
            <a:endParaRPr lang="ru-RU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285728"/>
            <a:ext cx="4761240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М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алиновский Родион Яковлевич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(1898-1967)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6626" name="Picture 2" descr="Малиновски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2500306"/>
            <a:ext cx="44291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В марте 1941 года был назначен командиром 48-го стрелкового корпуса - войну встретил на границе по реке Прут. В августе 1941 г. стал командующим 6-й армией. В декабре 1941 г. он вступил в должность командующего Южным фронтом. С августа по октябрь 1942 г. Малиновский командовал 66-й армией, сражавшейся севернее Сталинграда. В том же году, в октябре-ноябре был заместителем командующего Воронежским фронтом. В феврале Малиновского назначили командующим Южным фронтом, а с марта того же года – командующим Юго-Западным фронтом (с 20 октября 1943 года – 3-й Украинский фронт). В мае 1944 г. Малиновского назначили командующим 2-м Украинским фронтом. С июля 1945 г. Р.Я. Малиновский - командующий Забайкальским фронтом.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3714752"/>
            <a:ext cx="4572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 smtClean="0"/>
              <a:t>Войска под его командованием участвовали в освобождении Ростова и Донбасса (1943 г.), Левобережной и Правобережной Украины. Одной из самых крупных операций, подготовленной и проведенной Р.Я. Малиновским в годы Великой Отечественной войны, стала Запорожская. Весной 1944 г. фронт Малиновского успешно провел наступление в Северном Причерноморье, </a:t>
            </a:r>
            <a:r>
              <a:rPr lang="ru-RU" sz="1400" b="1" dirty="0" err="1" smtClean="0"/>
              <a:t>Березнеговато-Снигиревскую</a:t>
            </a:r>
            <a:r>
              <a:rPr lang="ru-RU" sz="1400" b="1" dirty="0" smtClean="0"/>
              <a:t> и Одесскую операции (10.04.1944 г. освобождена Одесса). В том же году Ясско-Кишиневская операция. В октябре 1944 г. – феврале 1945 г. Будапештская операция.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6314" y="0"/>
            <a:ext cx="4572000" cy="32932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FFC000"/>
                </a:solidFill>
              </a:rPr>
              <a:t>За Ясско-Кишиневскую операцию он в </a:t>
            </a:r>
          </a:p>
          <a:p>
            <a:r>
              <a:rPr lang="ru-RU" sz="1600" b="1" dirty="0" smtClean="0">
                <a:solidFill>
                  <a:srgbClr val="FFC000"/>
                </a:solidFill>
              </a:rPr>
              <a:t>1944 году получил звание Маршала Советского Союза. За победу в советско-японской войне 1945 года Маршал Малиновский был удостоен звания Героя Советского Союза (8 сентября 1945 год) и награжден высшим советским военным орденом "Победа". Дважды Герой Советского Союза. Имеет награды: 5 орденов Ленина, 3 ордена Красного Знамени, 2 ордена Суворова 1-й степени, Орден Кутузова 1-й степени, медали СССР, иностранные награды.</a:t>
            </a:r>
            <a:endParaRPr lang="ru-RU" sz="1600" dirty="0">
              <a:solidFill>
                <a:srgbClr val="FFC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3504" y="3357562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285728"/>
            <a:ext cx="4163319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Б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аграмян Иван Христофорович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(1897-1982)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5602" name="Picture 2" descr="Баграмя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571744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Июнь-декабрь 1941 г. – заместитель начальника штаба и начальник оперативного отдела штаба Юго-Западного фронта, начальник оперативной группы Юго-Западного направления (до марта 1942 г.). До июня 1942 г. – начальник штаба Юго-Западного фронта. С июня 1942 г. по ноябрь 1943 г. – командующий 16-й армией (преобразованной в 11-ю гвардейскую) Западного фронта. С ноября 1943 г. командовал 1-м Прибалтийским фронтом, с февраля 1945 г. – </a:t>
            </a:r>
            <a:r>
              <a:rPr lang="ru-RU" sz="1600" b="1" dirty="0" err="1" smtClean="0">
                <a:solidFill>
                  <a:srgbClr val="002060"/>
                </a:solidFill>
              </a:rPr>
              <a:t>Земландской</a:t>
            </a:r>
            <a:r>
              <a:rPr lang="ru-RU" sz="1600" b="1" dirty="0" smtClean="0">
                <a:solidFill>
                  <a:srgbClr val="002060"/>
                </a:solidFill>
              </a:rPr>
              <a:t> группой войск, с апреля 1945 г. – 3-м Белорусским фронтом.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2887682"/>
            <a:ext cx="47148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Участвовал в организации танкового сражения в районе Дубно, Ровно, Луцк. В 1941 г. Со штабом фронта вышел из окружения. В 1941 г. разрабатывал план освобождения Ростов-на-Дону. В 1942 г. – неудачная Харьковская операция. Командовал 11-й армией в зимнем наступлении 1942-1943 гг. на Западном направлении. В июле 1943 г. подготовил и провел наступательную операцию в составе войск Брянского фронта на орловском направлении. 1-й Прибалтийского фронт под командованием Баграмяна провёл: в декабре 1943 г. – </a:t>
            </a:r>
            <a:r>
              <a:rPr lang="ru-RU" sz="1400" b="1" dirty="0" err="1" smtClean="0"/>
              <a:t>Городокскую</a:t>
            </a:r>
            <a:r>
              <a:rPr lang="ru-RU" sz="1400" b="1" dirty="0" smtClean="0"/>
              <a:t>; летом 1944 г. – </a:t>
            </a:r>
            <a:r>
              <a:rPr lang="ru-RU" sz="1400" b="1" dirty="0" err="1" smtClean="0"/>
              <a:t>Витебско-Оршанскую</a:t>
            </a:r>
            <a:r>
              <a:rPr lang="ru-RU" sz="1400" b="1" dirty="0" smtClean="0"/>
              <a:t>, Полоцкую и </a:t>
            </a:r>
            <a:r>
              <a:rPr lang="ru-RU" sz="1400" b="1" dirty="0" err="1" smtClean="0"/>
              <a:t>Шяуляйскую</a:t>
            </a:r>
            <a:r>
              <a:rPr lang="ru-RU" sz="1400" b="1" dirty="0" smtClean="0"/>
              <a:t>; в сентябре-октябре 1944 г. (совместно с 2-м и 3-м Прибалтийскими фронтами) – Рижскую и </a:t>
            </a:r>
            <a:r>
              <a:rPr lang="ru-RU" sz="1400" b="1" dirty="0" err="1" smtClean="0"/>
              <a:t>Мемельскую</a:t>
            </a:r>
            <a:r>
              <a:rPr lang="ru-RU" sz="1400" b="1" dirty="0" smtClean="0"/>
              <a:t>; в 1945 г. (в составе 3-го Белорусского фронта) – операции по овладению Кенигсбергом, </a:t>
            </a:r>
            <a:r>
              <a:rPr lang="ru-RU" sz="1400" b="1" dirty="0" err="1" smtClean="0"/>
              <a:t>Земландским</a:t>
            </a:r>
            <a:r>
              <a:rPr lang="ru-RU" sz="1400" b="1" dirty="0" smtClean="0"/>
              <a:t> полуостровом.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29124" y="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FFC000"/>
                </a:solidFill>
              </a:rPr>
              <a:t>Награждён: 2 Золотые Звезды Героя Советского Союза, 7 орденов Ленина, орден Октябрьской Революции, 3 ордена Красного Знамени, 2 ордена Суворова 1-й степени, орден Кутузова 1-й степени, орден «За службу Родине в Вооруженных Силах СССР» 3-й степени, 16 медалей; Почетную именную шашку с золотым Гербом СССР, 17 иностранных наград (в том числе 7 орденов).</a:t>
            </a:r>
            <a:endParaRPr lang="ru-RU" sz="1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5728"/>
            <a:ext cx="4084773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Г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оворов Леонид Александрович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(1897-1955)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4578" name="Picture 2" descr="Говор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428868"/>
            <a:ext cx="4572000" cy="427809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В июле 1941 г. – начальника артиллерии Западного направления, затем Резервного фронта, зам. командующего войсками Можайской линии обороны. В октябре 1941 г. – начальник артиллерии Западного фронта. Под Москвой командовал 5-й армией. В апреле 1942 г. командующий группой войск Ленинградского фронта. С июля 1942 г. – командующий Ленинградским фронтом. С октября 1944 г. одновременно координировал действия Ленинградского, 2-го и 3-го Прибалтийских фронтов. С февраля 1945 г. – командующий 2-м Прибалтийским и Ленинградским фронтами. После упразднения управления 2-го Прибалтийского фронта, командовал общим фронтом – Ленинградским.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3357562"/>
            <a:ext cx="4572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 smtClean="0"/>
              <a:t>В 1941 г. успешно провёл Можайскую, </a:t>
            </a:r>
            <a:r>
              <a:rPr lang="ru-RU" sz="1400" b="1" dirty="0" err="1" smtClean="0"/>
              <a:t>Звенигородскую</a:t>
            </a:r>
            <a:r>
              <a:rPr lang="ru-RU" sz="1400" b="1" dirty="0" smtClean="0"/>
              <a:t> оборонительные операции, операции по освобождению Бородино. 670 из 900 блокадных дней руководил обороной Ленинграда. В январе 1943 г. руководил операциями по прорыву блокады Ленинграда (совместно с войсками </a:t>
            </a:r>
            <a:r>
              <a:rPr lang="ru-RU" sz="1400" b="1" dirty="0" err="1" smtClean="0"/>
              <a:t>Волховского</a:t>
            </a:r>
            <a:r>
              <a:rPr lang="ru-RU" sz="1400" b="1" dirty="0" smtClean="0"/>
              <a:t> фронта), в 1944 г. по снятию блокады. В 1944 г провёл </a:t>
            </a:r>
            <a:r>
              <a:rPr lang="ru-RU" sz="1400" b="1" dirty="0" err="1" smtClean="0"/>
              <a:t>Красносельско-Ропшинскую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Мгинскую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Новгородско-Лужскую</a:t>
            </a:r>
            <a:r>
              <a:rPr lang="ru-RU" sz="1400" b="1" dirty="0" smtClean="0"/>
              <a:t>, Выборгскую, Таллиннскую, </a:t>
            </a:r>
            <a:r>
              <a:rPr lang="ru-RU" sz="1400" b="1" dirty="0" err="1" smtClean="0"/>
              <a:t>Моонзундскую</a:t>
            </a:r>
            <a:r>
              <a:rPr lang="ru-RU" sz="1400" b="1" dirty="0" smtClean="0"/>
              <a:t> наступательные операции. Руководил окружением Курляндской группировки немцев и 8 мая 1945 г. принял её капитуляцию</a:t>
            </a:r>
            <a:r>
              <a:rPr lang="ru-RU" sz="1600" b="1" dirty="0" smtClean="0"/>
              <a:t>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29124" y="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Награждён 5 орденами Ленина, 3 орденами Красного Знамени, 2 орденами Суворова 1-й степени, орденами Кутузова 1-й степени, Красной Звезды, медалями и иностранными орденами. В 1945 г. присвоено звание Героя Советского Союза и награжден орденом «Победа». В 1944 г. присвоено звание Маршала Советского Союза.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285728"/>
            <a:ext cx="4554452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М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ерецков Кирилл Афанасьевич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(1897-1968)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4" name="Picture 2" descr="Мерецк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571744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С января 1941 г. – заместитель наркома обороны СССР. В августе – сентябре 1941 г. – представитель Ставки Северо-Западном и Карельском фронтах. С сентября 1941 г. командовал 7-й отд. армией, с ноября 1941 г. – 4-й армией. В мае – июне 1942 г. командовал 33-й армией. С декабря 1941 г. по февраль 1944 г. командовал войсками </a:t>
            </a:r>
            <a:r>
              <a:rPr lang="ru-RU" sz="1600" b="1" dirty="0" err="1" smtClean="0">
                <a:solidFill>
                  <a:srgbClr val="002060"/>
                </a:solidFill>
              </a:rPr>
              <a:t>Волховского</a:t>
            </a:r>
            <a:r>
              <a:rPr lang="ru-RU" sz="1600" b="1" dirty="0" smtClean="0">
                <a:solidFill>
                  <a:srgbClr val="002060"/>
                </a:solidFill>
              </a:rPr>
              <a:t>, в феврале – ноябре 1944 г. – Карельского фронтов, с апреля 1945 г. – Приморской группой войск. В августе 1945 г. – командующий войсками 1-го Дальневосточного фронта, участвовавшего в разгроме японских войск в Маньчжурии и Северной Корее.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3164681"/>
            <a:ext cx="4572000" cy="32932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/>
              <a:t>В 1941 г. – разгром немцев под Тихвином. В 1942 г во взаимодействии с Ленинградским фронтом осуществили </a:t>
            </a:r>
            <a:r>
              <a:rPr lang="ru-RU" sz="1600" b="1" dirty="0" err="1" smtClean="0"/>
              <a:t>Любанскую</a:t>
            </a:r>
            <a:r>
              <a:rPr lang="ru-RU" sz="1600" b="1" dirty="0" smtClean="0"/>
              <a:t> и </a:t>
            </a:r>
            <a:r>
              <a:rPr lang="ru-RU" sz="1600" b="1" dirty="0" err="1" smtClean="0"/>
              <a:t>Синявинскую</a:t>
            </a:r>
            <a:r>
              <a:rPr lang="ru-RU" sz="1600" b="1" dirty="0" smtClean="0"/>
              <a:t> операции, в январе 1943 г. – прорыв блокады Ленинграда, в 1944 г. – </a:t>
            </a:r>
            <a:r>
              <a:rPr lang="ru-RU" sz="1600" b="1" dirty="0" err="1" smtClean="0"/>
              <a:t>Новгородско-Лужскую</a:t>
            </a:r>
            <a:r>
              <a:rPr lang="ru-RU" sz="1600" b="1" dirty="0" smtClean="0"/>
              <a:t> операцию. В июне – августе 1944 г. командовал </a:t>
            </a:r>
            <a:r>
              <a:rPr lang="ru-RU" sz="1600" b="1" dirty="0" err="1" smtClean="0"/>
              <a:t>Свирско-Петрозаводскую</a:t>
            </a:r>
            <a:r>
              <a:rPr lang="ru-RU" sz="1600" b="1" dirty="0" smtClean="0"/>
              <a:t> операцией – освобождена </a:t>
            </a:r>
            <a:r>
              <a:rPr lang="ru-RU" sz="1600" b="1" dirty="0" err="1" smtClean="0"/>
              <a:t>Юж</a:t>
            </a:r>
            <a:r>
              <a:rPr lang="ru-RU" sz="1600" b="1" dirty="0" smtClean="0"/>
              <a:t>. Карелия, в октябре 1944 г. – </a:t>
            </a:r>
            <a:r>
              <a:rPr lang="ru-RU" sz="1600" b="1" dirty="0" err="1" smtClean="0"/>
              <a:t>Петсамо-Киркенесской</a:t>
            </a:r>
            <a:r>
              <a:rPr lang="ru-RU" sz="1600" b="1" dirty="0" smtClean="0"/>
              <a:t> – освобождены Заполярье и сев. часть Норвегии. В августе – сентябре 1945 г. – наступательная операция в Вост. Маньчжурии и Сев. Корее.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Награды: 7 орденов Ленина, 4 ордена Красного Знамени, 2 ордена Суворова 1 степени, Орден Кутузова 1 степени, Орден Октябрьской Революции, Орден «Победа», иностранные ордена, медали, почетное оружие. Герой Советского Союза (21 марта 1940 г.). В 1944 г. присвоено звание Маршала Советского Союза.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357166"/>
            <a:ext cx="3773790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err="1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Т</a:t>
            </a:r>
            <a:r>
              <a:rPr kumimoji="0" lang="ru-RU" sz="1000" b="1" i="0" u="none" strike="noStrike" cap="none" normalizeH="0" baseline="0" dirty="0" err="1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олбухин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 Фёдор Иванович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(1894-1949)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2530" name="Picture 2" descr="Толбухи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282" y="2571744"/>
            <a:ext cx="421481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Август – декабрь 1941 г. – начальник штаба Закавказского, декабрь 1941 г. – январь 1942 г. – Кавказского, январь – март 1942 г. – Крымского фронтов. Май – июль 1942 г. – заместитель командующего войсками Сталинградского военного округа. Июль 1942 г. – февраль 1943 г. – командующий войсками 57-й армии на Сталинградском фронте, февраля 1943 г. – март 1943 г. – командующий 68-й армий на Северо-Западном фронте. С марта 1943 г. – командующий Южным (с октября 1943 г. 4-м Украинским), с мая 1944 г. по июнь 1945 г. – 3-м Украинским фронтами.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6248" y="3164681"/>
            <a:ext cx="48577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Готовил план </a:t>
            </a:r>
            <a:r>
              <a:rPr lang="ru-RU" sz="1600" b="1" dirty="0" err="1" smtClean="0"/>
              <a:t>Керченско-Феодосийской</a:t>
            </a:r>
            <a:r>
              <a:rPr lang="ru-RU" sz="1600" b="1" dirty="0" smtClean="0"/>
              <a:t> десантной операции. Войска </a:t>
            </a:r>
            <a:r>
              <a:rPr lang="ru-RU" sz="1600" b="1" dirty="0" err="1" smtClean="0"/>
              <a:t>Толбухина</a:t>
            </a:r>
            <a:r>
              <a:rPr lang="ru-RU" sz="1600" b="1" dirty="0" smtClean="0"/>
              <a:t> участвовали : июль – август в 1943 г. </a:t>
            </a:r>
            <a:r>
              <a:rPr lang="ru-RU" sz="1600" b="1" dirty="0" err="1" smtClean="0"/>
              <a:t>Миусской</a:t>
            </a:r>
            <a:r>
              <a:rPr lang="ru-RU" sz="1600" b="1" dirty="0" smtClean="0"/>
              <a:t> операции, август – сентябрь 1943 г. в и, сентябрь – ноябрь 1943 г. в Мелитопольской операции, апрель – май 1944 г. в Крымской операции, август 1944 г. в Ясско-Кишинёвской операции, сентябрь 1944 г. в Румынской операции, октябрь 1944 г. в Белградской операции, октябрь 1944 г. – февраль 1945 г. в Будапештской операции, март 1945 г. в </a:t>
            </a:r>
            <a:r>
              <a:rPr lang="ru-RU" sz="1600" b="1" dirty="0" err="1" smtClean="0"/>
              <a:t>Балатонской</a:t>
            </a:r>
            <a:r>
              <a:rPr lang="ru-RU" sz="1600" b="1" dirty="0" smtClean="0"/>
              <a:t> операции, март – апрель 1945 г. в Венской операции.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71934" y="0"/>
            <a:ext cx="50720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Награжден 2 орденами Ленина, орденом "Победа", 3 орденами Красного Знамени, 2 орденами Суворова 1-й степени, орденом Кутузова 1-й степени, орденом Красной Звезды и медалями, а также иностранными орденами и медалями. С сентября 1944 г. – Маршал Советского Союза. Звание Герой Советского Союза присвоено в 1965 г., посмертно.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285728"/>
            <a:ext cx="4011034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В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атутин Николай Фёдорович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(1901-1944)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506" name="Picture 2" descr="Ватути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2571744"/>
            <a:ext cx="41433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В 1940 г. – заместитель начальника Генерального Штаба. 30 июня 1941 г. назначен начальником штаба Северо-Западного фронта. В мае – июле 1942 г. – зам. начальника Генштаба, представитель Ставки на Брянском фронте. С июля 1942 г. – командующий войсками Воронежского фронта. С октября 1942 г. – командующий войсками Юго-Западного фронта. В марте 1943 г. был вновь назначен командующим войсками Воронежского фронта. В октябре 1943 г. назначен командующим 1-м Украинским фронтом (бывший Воронежский).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43340" y="2285992"/>
            <a:ext cx="500066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В июне 1941 г. подготовил на Новгородском направлении контрудар под </a:t>
            </a:r>
            <a:r>
              <a:rPr lang="ru-RU" sz="1400" b="1" dirty="0" err="1" smtClean="0"/>
              <a:t>Сольцами</a:t>
            </a:r>
            <a:r>
              <a:rPr lang="ru-RU" sz="1400" b="1" dirty="0" smtClean="0"/>
              <a:t>. В октябре 1941 г. – контрудар в районе г. Калинина. Летом 1942 г. войска Воронежского фронта остановили немецкое наступление под Воронежем. </a:t>
            </a:r>
          </a:p>
          <a:p>
            <a:r>
              <a:rPr lang="ru-RU" sz="1400" b="1" dirty="0" smtClean="0"/>
              <a:t>В ноябре 1942 г. войска Юго-Западного фронта совместно со Сталинградским фронтом окружили немецкие дивизии в районе Калача и Советского. В декабре 1942 г. во взаимодействии с левым крылом Воронежского фронта войска Юго-Западного фронта провели успешную </a:t>
            </a:r>
            <a:r>
              <a:rPr lang="ru-RU" sz="1400" b="1" dirty="0" err="1" smtClean="0"/>
              <a:t>Среднедонскую</a:t>
            </a:r>
            <a:r>
              <a:rPr lang="ru-RU" sz="1400" b="1" dirty="0" smtClean="0"/>
              <a:t> операцию. Летом 1943 г. – оборонительные бои в Курской битве, большие потери. В августе 1943 г. в ходе </a:t>
            </a:r>
            <a:r>
              <a:rPr lang="ru-RU" sz="1400" b="1" dirty="0" err="1" smtClean="0"/>
              <a:t>Белгородско-Харьковской</a:t>
            </a:r>
            <a:r>
              <a:rPr lang="ru-RU" sz="1400" b="1" dirty="0" smtClean="0"/>
              <a:t> операции успешный прорыв глубоко эшелонированной обороны немцев. Осенью 1943 г. войска 1-го Украинского фронта, под командованием Ватутина, участвовали в битве за Днепр, освобождении Киева, Правобережной Украины. В январе – феврале 1944 г., совместно с войсками 2-го Украинского фронта, окружили и ликвидировали крупную группировку немцев в районе Корсунь-Шевченковского.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6248" y="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Награжден орденом Ленина, орденами Красного Знамени, Суворова 1-й степени, Кутузова 1-й степени, чехословацким орденом. 6 мая 1965 г. присвоено звание Героя Советского Союза (посмертно). Умер 15 апреля 1944 г., после тяжёлого ранения.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500042"/>
            <a:ext cx="4378122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ерняховский Иван Данилович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(1906-1945)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82" name="Picture 2" descr="Чернеховски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-1"/>
            <a:ext cx="1428760" cy="199590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282" y="2857496"/>
            <a:ext cx="407196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С марта 1941 г. командир 28-й танковой дивизии (в декабре 1941 г. переформирована в 241-ю стрелковую) Прибалтийского Особого военного округа. Июнь – июль 1942 г. – командир 18-го танкового корпуса на Воронежском фронте. Июль 1942 г. – апрель 1944 г. – командующий войсками 60-й армии на Воронежском, Центральном и 1-м Украинском фронтах. С 15 апреля 1944 г. – командующий войсками Западного, а с 24 апреля 1944 г. – 3-го Белорусского фронтов.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3000372"/>
            <a:ext cx="47863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В 1941 г. оборонительные бои юго-западнее Шяуляя, на Западной Двине, под </a:t>
            </a:r>
            <a:r>
              <a:rPr lang="ru-RU" sz="1600" b="1" dirty="0" err="1" smtClean="0"/>
              <a:t>Сольцами</a:t>
            </a:r>
            <a:r>
              <a:rPr lang="ru-RU" sz="1600" b="1" dirty="0" smtClean="0"/>
              <a:t> и Новгородом. Начало 1942 г. – успешные бои на подступах к Воронежу. В 1943 г. – участие в </a:t>
            </a:r>
            <a:r>
              <a:rPr lang="ru-RU" sz="1600" b="1" dirty="0" err="1" smtClean="0"/>
              <a:t>Воронежско-Харьковской</a:t>
            </a:r>
            <a:r>
              <a:rPr lang="ru-RU" sz="1600" b="1" dirty="0" smtClean="0"/>
              <a:t> операции, Курской битве, форсировании рек Десна и Днепр, в Киевской, </a:t>
            </a:r>
            <a:r>
              <a:rPr lang="ru-RU" sz="1600" b="1" dirty="0" err="1" smtClean="0"/>
              <a:t>Житомирско-Бердичевской</a:t>
            </a:r>
            <a:r>
              <a:rPr lang="ru-RU" sz="1600" b="1" dirty="0" smtClean="0"/>
              <a:t> операциях. В 1944 г. – участие в Ровно-Луцкой, </a:t>
            </a:r>
            <a:r>
              <a:rPr lang="ru-RU" sz="1600" b="1" dirty="0" err="1" smtClean="0"/>
              <a:t>Черниговско-Припятской</a:t>
            </a:r>
            <a:r>
              <a:rPr lang="ru-RU" sz="1600" b="1" dirty="0" smtClean="0"/>
              <a:t>, Белорусской, Вильнюсской, Каунасской, Прибалтийской, </a:t>
            </a:r>
            <a:r>
              <a:rPr lang="ru-RU" sz="1600" b="1" dirty="0" err="1" smtClean="0"/>
              <a:t>Мемельской</a:t>
            </a:r>
            <a:r>
              <a:rPr lang="ru-RU" sz="1600" b="1" dirty="0" smtClean="0"/>
              <a:t>, </a:t>
            </a:r>
            <a:r>
              <a:rPr lang="ru-RU" sz="1600" b="1" dirty="0" err="1" smtClean="0"/>
              <a:t>Гумбинненской</a:t>
            </a:r>
            <a:r>
              <a:rPr lang="ru-RU" sz="1600" b="1" dirty="0" smtClean="0"/>
              <a:t> операциях. 1945 г. – Восточно-Прусская операция.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14285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Награжден орденом Ленина, 4 орденами Красного Знамени, 2 орденами Суворова 1-й степени, орденами Кутузова 1-й степени, Богдана Хмельницкого 1-й степени и медалями. Дважды Герой Советского Союза. Умер 18 февраля 1945 г., после смертельного ранения.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1" descr="Семён Михайлович Будённый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85727"/>
            <a:ext cx="1928826" cy="2655267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57158" y="3143248"/>
            <a:ext cx="8501122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Семён Михайлович Будённый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(13 (25) апреля 1883 - 26 октября 1973) - советский военачальник, участник Гражданской войны, командующий Первой Конной армией, один из первых Маршалов Советского Союза, трижды Герой Советского Союза.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Во время Великой Отечественной войны (1941 - 1945)  входил в состав Ставки Верховного Главнокомандования,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был командующим группой армий резерва Ставки, главнокомандующим войсками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Юго-Западного направления, командующим войсками Резервного фронта, главнокомандующим войсками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Северо-Кавказского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направления,  командующим войсками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Северо-Кавказского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фронта, командующим кавалерией Советской Армии, членом Высшего военного совета Народного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комиссарианта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обороны СССР.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Внес значительный вклад в дальнейшее укрепление Советской Армии.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tvoyrebenok.ru/images/marshal/tolbuhin1.jpg">
            <a:hlinkClick r:id="rId2" tgtFrame="&quot;_blank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85728"/>
            <a:ext cx="214314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142844" y="3500438"/>
            <a:ext cx="8792472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Фёдор Иванович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Толбухин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(4 (16) апреля 1894 - 17.10.1949) - выдающийся советский военачальник , Маршал Советского Союза 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Герой Советского Союза (посмертно), Народный Герой Югославии, Герой народной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Республики Болгарии (посмертно), кавалер ордена "Победа".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 годы Великой Отечественной войны (1941 - 1945) был начальником штаба Закавказского,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затем Кавказского и Крымского фронтов, командовал 57-й и 68-й армиями на Сталинградском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и Северо-Западном фронтах, войсками Южного, 4-го и 3-го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Укаринских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фронтов. Руководил боевыми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действиями войск в Сталинградской битве, в освобождении Украины, в Ясско-Кишиневской операции,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в освобождении Румынии, Болгарии, Югославии, Венгрии и Австрии.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http://gpw.tellur.ru/images/vershin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2"/>
            <a:ext cx="2031679" cy="257174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286000" y="172084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ВЕРШИНИН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Константин Андреевич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(1900 — 1973)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C000"/>
                </a:solidFill>
              </a:rPr>
              <a:t>Главный маршал авиации. руководил боевыми действиями крупных авиационных объединений на Южном, Закавказском, </a:t>
            </a:r>
            <a:r>
              <a:rPr lang="ru-RU" dirty="0" err="1" smtClean="0">
                <a:solidFill>
                  <a:srgbClr val="FFC000"/>
                </a:solidFill>
              </a:rPr>
              <a:t>Северо-Кавказском</a:t>
            </a:r>
            <a:r>
              <a:rPr lang="ru-RU" dirty="0" smtClean="0">
                <a:solidFill>
                  <a:srgbClr val="FFC000"/>
                </a:solidFill>
              </a:rPr>
              <a:t> и 2-м Белорусском фронтах. С его именем связаны победы, одержанные советской авиацией на Северном Кавказе и Кубани, на Таманском полуострове, в Крыму, Белоруссии, Восточной Пруссии и под Берлином.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4695516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Ж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уков Георгий Константинович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(1896-1974)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 descr="Жук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5" y="285728"/>
            <a:ext cx="1857388" cy="259467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242886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 1940 г. назначен командующим войсками Киевского военного округа. С июля 1941 – начальник Генштаба. В 1941 ген. армии, командующий Западным фронтом. В 1942 г. – представитель Ставки ВГК на Западном и Калининском фронтах. В январе 1943 г. присвоено звание маршала Советского Союза. В октябре 1944 г. назначен командующим 1-м Белорусским фронтом. С июня 1946 г. – командует военным Одесским округом, с 1948 г. – Уральским военным округом.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507207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1941-1942 гг. – Ленинградская и Московская битвы. 1942–1943 гг. – Сталинградская и Курская битвы. 1944 г. – Белорусская операция. 1944–1945 гг. – </a:t>
            </a:r>
            <a:r>
              <a:rPr lang="ru-RU" b="1" dirty="0" err="1" smtClean="0"/>
              <a:t>Висло-Одерская</a:t>
            </a:r>
            <a:r>
              <a:rPr lang="ru-RU" b="1" dirty="0" smtClean="0"/>
              <a:t> и Берлинская операции.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86380" y="4714884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300037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Четырежды </a:t>
            </a:r>
            <a:r>
              <a:rPr lang="ru-RU" b="1" dirty="0" smtClean="0">
                <a:solidFill>
                  <a:srgbClr val="FFC000"/>
                </a:solidFill>
              </a:rPr>
              <a:t>Герой Советского Союза, два ордена "Победы", орден Суворова 1-й степени. 1943 г – присвоено звание Маршала Советского Союза. 1939, 1944, 1945, 1974 гг. – присвоены звания Героя Советского Союза.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ГОЛОВКО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Арсений Григорьевич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(1906 — 1962)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Адмирал (1944). В 1940 — 1946 гг. командовал Северным флотом. Флот под его командованием успешно оборонял побережье, защищал морские коммуникации. Северный флот также активно участвовал в наступательных операциях по освобождению </a:t>
            </a:r>
            <a:r>
              <a:rPr lang="ru-RU" dirty="0" err="1" smtClean="0">
                <a:solidFill>
                  <a:srgbClr val="FFC000"/>
                </a:solidFill>
              </a:rPr>
              <a:t>Печенгской</a:t>
            </a:r>
            <a:r>
              <a:rPr lang="ru-RU" dirty="0" smtClean="0">
                <a:solidFill>
                  <a:srgbClr val="FFC000"/>
                </a:solidFill>
              </a:rPr>
              <a:t> области и Северной Норвегии.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29698" name="Picture 2" descr="http://gpw.tellur.ru/images/golovk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106674" cy="26666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997839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КАТУКОВ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Михаил Ефимович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(1890 — 1976)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Маршал бронетанковых войск (1959). Командовал 20-й танковой дивизией, 4-й (затем 1-й гвардейской) танковой бригадой, 1-м танковым и 3-м механизированным корпусами. С января 1943 до конца войны — командующий 1-й гвардейской танковой армией.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28674" name="Picture 2" descr="http://gpw.tellur.ru/images/katuk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19547" cy="28095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8926" y="171448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КУЗНЕЦОВ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Николай Герасимович 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(1904 — 1974)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В 1939 — 1946 гг. нарком ВМФ СССР, главком ВМФ во время Великой Отечественной войны.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8914" name="Picture 2" descr="http://gpw.tellur.ru/images/kuznets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00304" cy="2875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ЛЕЛЮШЕНКО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Дмитрий Данилович 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(1901 — 1987)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Генерал армии (1959). В ноябре 1941 - ноябре 1942 гг. командовал 30-й армией на Западном и Калининском фронтах. С января по ноябрь 1942 г. его армия вела кровопролитнейшие бои за Ржев.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7890" name="Picture 2" descr="http://gpw.tellur.ru/images/lelushenk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2285996" cy="2857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0298" y="171448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ОКТЯБРЬСКИЙ (ИВАНОВ) </a:t>
            </a:r>
            <a:br>
              <a:rPr lang="ru-RU" b="1" dirty="0" smtClean="0"/>
            </a:br>
            <a:r>
              <a:rPr lang="ru-RU" b="1" dirty="0" smtClean="0"/>
              <a:t>Филипп Сергеевич</a:t>
            </a: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(1899 — 1969) </a:t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Адмирал (1944). С марта 1939 по апрель 1943 и </a:t>
            </a:r>
            <a:r>
              <a:rPr lang="ru-RU" dirty="0" err="1" smtClean="0">
                <a:solidFill>
                  <a:srgbClr val="FFC000"/>
                </a:solidFill>
              </a:rPr>
              <a:t>смарта</a:t>
            </a:r>
            <a:r>
              <a:rPr lang="ru-RU" dirty="0" smtClean="0">
                <a:solidFill>
                  <a:srgbClr val="FFC000"/>
                </a:solidFill>
              </a:rPr>
              <a:t> 1944 до ноября 1948 командующий Черноморским флотом. Один из руководителей обороны Одессы и Севастополя (в 1941 — 1942 одновременно командовал Севастопольским оборонительным районом). В июне 1943 — марте 1944 командовал Амурской военной флотилией.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6866" name="Picture 2" descr="http://gpw.tellur.ru/images/octob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57421" cy="2946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166843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ПЕТРОВ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Иван Ефимович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(1896 — 1958)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Генерал армии (1944). В июле - октябре 1941 командир стрелковой дивизии на Южном фронте. С октября 1941 по июль 1942 и с ноября 1943 по февраль 1944 командовал войсками Приморской армии, был одним из руководителей обороны Одессы и Севастополя. В октябре 1942 - марте 1943 командовал Черноморской группой войск Закавказского фронта. Командующий 33-й армией Западного, 2-го Белорусского и 4-го Украинского фронтов (март 1944 - март 1945), начальник штаба 1-го Украинского фронта (апрель - июнь 1945).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5842" name="Picture 2" descr="http://gpw.tellur.ru/images/petr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7875"/>
            <a:ext cx="2100245" cy="26253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8593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РЫБАЛКО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Павел Семёнович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(1894 — 1948)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Маршал бронетанковых войск (1945). Командовал 5-й танковой армией (май — июль 1942); 5-й (июль — октябрь 1942), 3-й (октябрь 1942 — апрель 1943) и 3-й гвардейской (с мая 1943 до окончания войны) танковыми армиями на Брянском, Юго-Западном, Воронежском, 1-м Белорусском и 1-м Украинском фронтах.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4818" name="Picture 2" descr="http://gpw.tellur.ru/images/rybalk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85983" cy="2857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0298" y="221455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СТАЛИН (ДЖУГАШВИЛИ)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Иосиф Виссарионович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(1879 — 1953)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Председатель Государственного комитета обороны (с 30 июня 1941), Верховный главнокомандующий вооружёнными силами СССР (с 8 августа 1941).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3794" name="Picture 2" descr="http://gpw.tellur.ru/images/stal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57422" cy="2946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ТРИБУЦ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Владимир Филиппович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(1900 — 1977)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</a:rPr>
              <a:t>Адмирал (1943). Участвовал в Гражданской, советско-финляндской и Великой Отечественной войнах. В 1939 — 1947 — командовал Балтийским флотом.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2770" name="Picture 2" descr="http://gpw.tellur.ru/images/tribu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85996" cy="2857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57166"/>
            <a:ext cx="4349268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Т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имошенко Семен Константинович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(1895-1970)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3" name="Picture 5" descr="Тимошенк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42852"/>
            <a:ext cx="1247775" cy="174307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0" y="257174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В 1940–1941 гг. нарком обороны СССР. 1941–1942 гг. – командующий Западным и Юго-Западным военными фронтами. 1942–1943 гг. – командующий Сталинградским и Северо-Западным фронтами. Октябрь 1942 г. - март 1943 г., затем до июля 1945 г. был представителем Ставки Верховного Главнокомандования на ряде фронтов.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407194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В 1941–1942 гг. –  участвовал в Ленинградской и Московской битвах. В 1943 г. – в </a:t>
            </a:r>
            <a:r>
              <a:rPr lang="ru-RU" b="1" dirty="0" err="1" smtClean="0"/>
              <a:t>Острогожско-Россошанской</a:t>
            </a:r>
            <a:r>
              <a:rPr lang="ru-RU" b="1" dirty="0" smtClean="0"/>
              <a:t>  наступательной операции. </a:t>
            </a:r>
          </a:p>
          <a:p>
            <a:r>
              <a:rPr lang="ru-RU" b="1" dirty="0" smtClean="0"/>
              <a:t>В 1943 г. – Смоленской операции, </a:t>
            </a:r>
            <a:r>
              <a:rPr lang="ru-RU" b="1" dirty="0" err="1" smtClean="0"/>
              <a:t>Новороссийско-Таманской</a:t>
            </a:r>
            <a:r>
              <a:rPr lang="ru-RU" b="1" dirty="0" smtClean="0"/>
              <a:t> операции. 1944 г. – в Ясско-Кишинёвской, 1945 г. – в Будапештской, в освобождении Вены.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7143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Кавалер ордена "Победа", 5 орденов Ленина, орден Октябрьской Революции, 5 орденов Красного Знамени, 3 ордена Суворова 1 степени, медали, именная шашка с орденом Красного Знамени, почетная именная шашка с Золотым Гербом СССР, иностранные ордена и медали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3500438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214290"/>
            <a:ext cx="4273927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В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орошилов </a:t>
            </a:r>
            <a:r>
              <a:rPr kumimoji="0" lang="ru-RU" sz="1000" b="1" i="0" u="none" strike="noStrike" cap="none" normalizeH="0" baseline="0" dirty="0" err="1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Климент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 Ефремович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(1881-1969)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146" name="Picture 2" descr="Ворошил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2214554"/>
            <a:ext cx="507209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В 1934-1940 гг. – нарком обороны СССР. В 1941-1944 гг. – член ГКО. До сентября 1941 г. – Главнокомандующий войсками Северо-Западного направления. В сентябре 1941 г. командовал войсками Ленинградского фронта. </a:t>
            </a:r>
            <a:r>
              <a:rPr lang="ru-RU" sz="1400" b="1" dirty="0" smtClean="0">
                <a:solidFill>
                  <a:srgbClr val="002060"/>
                </a:solidFill>
              </a:rPr>
              <a:t>Сентябрь</a:t>
            </a:r>
            <a:r>
              <a:rPr lang="ru-RU" sz="1600" b="1" dirty="0" smtClean="0">
                <a:solidFill>
                  <a:srgbClr val="002060"/>
                </a:solidFill>
              </a:rPr>
              <a:t> 1941 г. – февраль 1942 г. – представитель Ставки ВГК по формированию войсковых соединений (резервов). Февраль-сентябрь 1942 г. – представитель Ставки ВГК на </a:t>
            </a:r>
            <a:r>
              <a:rPr lang="ru-RU" sz="1600" b="1" dirty="0" err="1" smtClean="0">
                <a:solidFill>
                  <a:srgbClr val="002060"/>
                </a:solidFill>
              </a:rPr>
              <a:t>Волховском</a:t>
            </a:r>
            <a:r>
              <a:rPr lang="ru-RU" sz="1600" b="1" dirty="0" smtClean="0">
                <a:solidFill>
                  <a:srgbClr val="002060"/>
                </a:solidFill>
              </a:rPr>
              <a:t> фронте. Сентябрь 1942 г. – май 1943 г. – главнокомандующий партизанским движением. Май-сентябрь 1943 г. – председатель Трофейного комитета при ГКО. Сентябрь 1943 г. – июнь 1944 г. – председатель Комиссии по вопросам перемирия. В 1943 г. участвовал в работе Тегеранской конференции.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4572008"/>
            <a:ext cx="41433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1941 г. под Ленинградом как командующий фронтом не смог остановить наступления немцев. В январе 1943 г. координировал действия войск Ленинградского и </a:t>
            </a:r>
            <a:r>
              <a:rPr lang="ru-RU" b="1" dirty="0" err="1" smtClean="0"/>
              <a:t>Волховского</a:t>
            </a:r>
            <a:r>
              <a:rPr lang="ru-RU" b="1" dirty="0" smtClean="0"/>
              <a:t> фронтов при прорыве блокады Ленинграда.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72132" y="4214818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628" y="214290"/>
            <a:ext cx="392905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Награждён 8-ю орденами Ленина, 6-ю орденами Красного Знамени, орденом Суворова 1-й степени, другими советскими и иностранными орденами и медалями. Дважды Герой Советского Союза, Герой Социалистического Труда, «Маршал Советского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 Союза» (1935 г.).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9" name="Рисунок 8" descr="Климент Ефремович Ворошилов">
            <a:hlinkClick r:id="rId4" tgtFrame="&quot;_blank&quot;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55271" y="2428868"/>
            <a:ext cx="1488729" cy="2010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357166"/>
            <a:ext cx="4051109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уйков Василий Иванович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(1900-1982)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2" name="Picture 2" descr="Чуйк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2786058"/>
            <a:ext cx="40719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Во время советско-финской войны 1939-1940 гг. командовал 9-й армией. 1940-1942 гг. – военный атташе в Китае. С сентября 1942 г. и до конца войны командовал 62-й (с апреля 1943 г. 8-й гвардейской) армией. С 1949 г. командовал группой советских войск в Германии, командующий войсками Киевского военного фронта.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4071942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Командовал 62-ой армией в Сталинградской битве. Армия под командованием Чуйкова участвовала в </a:t>
            </a:r>
            <a:r>
              <a:rPr lang="ru-RU" b="1" dirty="0" err="1" smtClean="0"/>
              <a:t>Изюм-Барвенковской</a:t>
            </a:r>
            <a:r>
              <a:rPr lang="ru-RU" b="1" dirty="0" smtClean="0"/>
              <a:t> и Донбасской операциях, в битве за Днепр, </a:t>
            </a:r>
            <a:r>
              <a:rPr lang="ru-RU" b="1" dirty="0" err="1" smtClean="0"/>
              <a:t>Никопольско-Криворожской</a:t>
            </a:r>
            <a:r>
              <a:rPr lang="ru-RU" b="1" dirty="0" smtClean="0"/>
              <a:t>, </a:t>
            </a:r>
            <a:r>
              <a:rPr lang="ru-RU" b="1" dirty="0" err="1" smtClean="0"/>
              <a:t>Березнеговато-Снегиревской</a:t>
            </a:r>
            <a:r>
              <a:rPr lang="ru-RU" b="1" dirty="0" smtClean="0"/>
              <a:t>, Одесской, Белорусской, </a:t>
            </a:r>
            <a:r>
              <a:rPr lang="ru-RU" b="1" dirty="0" err="1" smtClean="0"/>
              <a:t>Варшавско-Познанской</a:t>
            </a:r>
            <a:r>
              <a:rPr lang="ru-RU" b="1" dirty="0" smtClean="0"/>
              <a:t> и Берлинской операциях.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86380" y="3786190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428604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Награжден 9 орденами Ленина, орденом Октябрьской Революции, 4 орденами Красного Знамени (2 из них за гражданскую войну), 3 орденами Суворова 1-й степени, орденом Красной Звезды, Почетным именным оружием, иностранными орденами. В 1955 г. – присвоено звание Маршала Советского Союза. В 1944, 1945 гг. присвоены звания Героя Советского Союза. 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285728"/>
            <a:ext cx="4562467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В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асилевский Александр Михайлович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(1985-1977)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 descr="Василевски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285992"/>
            <a:ext cx="39290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 мая 1940 г. заместитель начальника, с августа 1941 г. начальник Оперативного управления, заместитель и первый заместитель начальника Генштаба. С июня 1942 г. – начальник Генерального штаба и заместитель наркома обороны. В феврале 1945 г. введён в Ставку и назначен командующим 3-м Белорусским фронтом и 1-м Прибалтийским. В июне 1945 г. назначен главнокомандующим советскими войсками на Дальнем Востоке и руководил ими в советско-японской войне 1945 г.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9058" y="3357562"/>
            <a:ext cx="521494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/>
              <a:t>В 1942-1944 гг. координировал действия фронтов: Юго-Западного, Донского и Сталинградского, Воронежского и Степного — в Курской битве 1943 г.; Юго-Западного и Южного — при освобождении Донбасса летом 1943 г.; 1943 г. – </a:t>
            </a:r>
            <a:r>
              <a:rPr lang="ru-RU" sz="1600" b="1" dirty="0" err="1" smtClean="0"/>
              <a:t>Острогожско</a:t>
            </a:r>
            <a:r>
              <a:rPr lang="ru-RU" sz="1600" b="1" dirty="0" smtClean="0"/>
              <a:t>–</a:t>
            </a:r>
            <a:r>
              <a:rPr lang="ru-RU" sz="1600" b="1" dirty="0" err="1" smtClean="0"/>
              <a:t>Россошанская</a:t>
            </a:r>
            <a:r>
              <a:rPr lang="ru-RU" sz="1600" b="1" dirty="0" smtClean="0"/>
              <a:t> наступательная операция. 4-го Украинского фронта и Черноморского флота при освобождении Крыма весной 1944 г.; 3-го и 4-го Украинских фронтов в операциях на Правобережной Украине; 3-го Белорусского, 1-го и 2-го Прибалтийских фронтов в операциях по освобождению Белоруссии, Латвии и Литвы летом 1944 г.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0"/>
            <a:ext cx="46434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В 1943 г. присвоено звание Маршала Советского Союза. В 1944 г. награжден орденом "Победа".  В 1944.,1945 гг. присвоено звание Героя Советского Союза.  Награжден также 8-ю орденами Ленина, орденом Октябрьской Революции, 2-мя орденами Красного Знамени, орденом Суворова 1-й степени, орденом Красной Звезды, 28-ю иностранными наградами (в  (</a:t>
            </a:r>
            <a:r>
              <a:rPr lang="ru-RU" b="1" dirty="0" err="1" smtClean="0">
                <a:solidFill>
                  <a:srgbClr val="FFC000"/>
                </a:solidFill>
              </a:rPr>
              <a:t>в</a:t>
            </a:r>
            <a:r>
              <a:rPr lang="ru-RU" b="1" dirty="0" smtClean="0">
                <a:solidFill>
                  <a:srgbClr val="FFC000"/>
                </a:solidFill>
              </a:rPr>
              <a:t> том числе 18 иностранных  орденов)</a:t>
            </a:r>
            <a:r>
              <a:rPr lang="ru-RU" b="1" dirty="0" smtClean="0"/>
              <a:t>. 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86380" y="3071810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285728"/>
            <a:ext cx="3841116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К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онев Иван Степанович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(1897-1973)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4" name="Picture 2" descr="Коне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333685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В 1940–1941 гг. командовал войсками Забайкальского и </a:t>
            </a:r>
            <a:r>
              <a:rPr lang="ru-RU" sz="1600" b="1" dirty="0" err="1" smtClean="0">
                <a:solidFill>
                  <a:srgbClr val="002060"/>
                </a:solidFill>
              </a:rPr>
              <a:t>Северо-Кавказского</a:t>
            </a:r>
            <a:r>
              <a:rPr lang="ru-RU" sz="1600" b="1" dirty="0" smtClean="0">
                <a:solidFill>
                  <a:srgbClr val="002060"/>
                </a:solidFill>
              </a:rPr>
              <a:t> военных округов. Командовал 19-й армией, был командующим многими фронтами: Западного (с сентября до 10 октября 1941 года, с августа 1942 года по февраль 1943 года), Калининского (с 17 октября 1941 года), Северо-Западного (с марта 1943 года), Степного (с июля 1943 года), 2-го Украинского (с октября 1943 года) и 1-го Украинского (с мая 1944 года по май 1945 года). В 1946-1948 гг. главнокомандующий Сухопутными войсками — 1-й зам. министра обороны, с 1950 г. главный инспектор Советской Армии — зам. министра обороны.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471488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Войска под командованием И.С.Конева участвовали в битве под Москвой, Курской битве, в освобождении Правобережной Украины, в Восточно-Карпатской, </a:t>
            </a:r>
            <a:r>
              <a:rPr lang="ru-RU" b="1" dirty="0" err="1" smtClean="0"/>
              <a:t>Висло-Одерской</a:t>
            </a:r>
            <a:r>
              <a:rPr lang="ru-RU" b="1" dirty="0" smtClean="0"/>
              <a:t>, Берлинской и Пражской операциях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72132" y="4286256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6248" y="14285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Дважды Герой Советского Союза (29 июля 1944 года и 1 июня 1945 года) Маршал Советского Союза (20 февраля 1944 года). И.С. Конев был награжден высшим военным орденом СССР «Победа», награжден 6 орденами Ленина, орденом Октябрьской Революции, 3 орденами Красного Знамени, 2 орденами Суворова 1-й степени, 2 орденами Кутузова 1-й степени, орденом Красной Звезды, 13 иностранными орденами, медалями, званием Герой МНР (1971 г)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85728"/>
            <a:ext cx="3910045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Е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ременко Андрей Иванович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 (1892-1970)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 descr="Ерёменк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0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357430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22 июня 1941 г. Еременко получил назначение на должность командующего Западным фронтом. В начале августа 1941 г. назначается командующим вновь созданным Брянским фронтом. В конце декабря 1941 г., назначается командующим войсками 4-й Ударной армии. В феврале 1943 г. был назначен командующим Юго-Восточным фронтом, позднее переименованным в Сталинградский 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фронт.  В 1943 г. назначен командующим Приморской армией в Крыму. 18 апреля 1944 г. назначен командующим 2-м Прибалтийским фронтом. В марте 1945 г. назначен командующим 4-м Украинским фронтом.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3143248"/>
            <a:ext cx="49292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В октябре 1941 г. войска Брянского фронта под командованием Ерёменко попали в окружение восточнее Брянска. В 1942 г. осуществляет </a:t>
            </a:r>
            <a:r>
              <a:rPr lang="ru-RU" sz="1600" b="1" dirty="0" err="1" smtClean="0"/>
              <a:t>Торопецкую</a:t>
            </a:r>
            <a:r>
              <a:rPr lang="ru-RU" sz="1600" b="1" dirty="0" smtClean="0"/>
              <a:t> и </a:t>
            </a:r>
            <a:r>
              <a:rPr lang="ru-RU" sz="1600" b="1" dirty="0" err="1" smtClean="0"/>
              <a:t>Вележскую</a:t>
            </a:r>
            <a:r>
              <a:rPr lang="ru-RU" sz="1600" b="1" dirty="0" smtClean="0"/>
              <a:t> армейские операции. Ноябрь 1942 г. операция «Уран» - окружение группировки </a:t>
            </a:r>
            <a:r>
              <a:rPr lang="ru-RU" sz="1600" b="1" dirty="0" smtClean="0">
                <a:hlinkClick r:id="rId4"/>
              </a:rPr>
              <a:t>Паулюса</a:t>
            </a:r>
            <a:r>
              <a:rPr lang="ru-RU" sz="1600" b="1" dirty="0" smtClean="0"/>
              <a:t>. 1943 г. успешное наступление в районе Невеля. 1943 г. Смоленская операция. Февраль 1944 г. – Крымская операция. Участвовал в блокировании Курляндской группировки врага. Операции 2-го Прибалтийского фронта </a:t>
            </a:r>
          </a:p>
          <a:p>
            <a:r>
              <a:rPr lang="ru-RU" sz="1600" b="1" dirty="0" smtClean="0"/>
              <a:t>в 1944 г. Осень 1944 г. – освобождение Риги. В 1945 г. участвовал в освобождение Чехословакии.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0"/>
            <a:ext cx="535785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В 1955 г. присвоено звание Маршала Советского Союза. Награжден пятью орденами Ленина, четырьмя орденами Красного Знамени, тремя орденами Суворова 1-й степени, орденом Кутузова 1-й степени.  В 1944 г. присвоено звание Героя Советского Союза. В 1945 г. присвоено звание Героя Чехословацкой Социалистической Республики за участие в освобождении Чехословакии.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2857496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357166"/>
            <a:ext cx="4939173" cy="204671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9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Р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D93E10"/>
                </a:solidFill>
                <a:effectLst/>
                <a:latin typeface="Georgia" pitchFamily="18" charset="0"/>
                <a:hlinkClick r:id="rId2"/>
              </a:rPr>
              <a:t>окоссовский Константин Константинович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</a:rPr>
              <a:t>(1896-1968)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7650" name="Picture 2" descr="Рокоссовски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42852"/>
            <a:ext cx="1247775" cy="174307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2428868"/>
            <a:ext cx="37861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В 1940 г. назначают командиром 5-го кавалерийского корпуса в Пскове, затем командиром 9-го </a:t>
            </a:r>
            <a:r>
              <a:rPr lang="ru-RU" sz="1600" b="1" dirty="0" err="1" smtClean="0">
                <a:solidFill>
                  <a:srgbClr val="002060"/>
                </a:solidFill>
              </a:rPr>
              <a:t>мехкорпуса</a:t>
            </a:r>
            <a:r>
              <a:rPr lang="ru-RU" sz="1600" b="1" dirty="0" smtClean="0">
                <a:solidFill>
                  <a:srgbClr val="002060"/>
                </a:solidFill>
              </a:rPr>
              <a:t>. В июле 1941 г. направлен на Западный фронт. С августа 1941 г. командовал 16-й армией. В июле 1942 г. был назначен командующим Брянским фронтом, с сентября - командующим Донским фронтом. С февраля 1943 г. – Центральным, с октября – Белорусским, с февраля 1944 г. – 1-м Белорусским, с ноября 1944 г. по июнь 1945 г. – 2-м Белорусским фронтами.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3429000"/>
            <a:ext cx="514350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В 1940 г. принимает участие в руководстве войсками при походе и освобождении Бессарабии. Успешно действовал в районе Луцка и Новгород–</a:t>
            </a:r>
            <a:r>
              <a:rPr lang="ru-RU" sz="1600" b="1" dirty="0" err="1" smtClean="0"/>
              <a:t>Волынска</a:t>
            </a:r>
            <a:r>
              <a:rPr lang="ru-RU" sz="1600" b="1" dirty="0" smtClean="0"/>
              <a:t>. В 1943 г. участвует в разгроме группы немецких армий "Центр" на Орловском направлении во время Курского сражения. Осенью 1943 г. он проводит </a:t>
            </a:r>
            <a:r>
              <a:rPr lang="ru-RU" sz="1600" b="1" dirty="0" err="1" smtClean="0"/>
              <a:t>Черниговско</a:t>
            </a:r>
            <a:r>
              <a:rPr lang="ru-RU" sz="1600" b="1" dirty="0" smtClean="0"/>
              <a:t>–</a:t>
            </a:r>
            <a:r>
              <a:rPr lang="ru-RU" sz="1600" b="1" dirty="0" err="1" smtClean="0"/>
              <a:t>Припятскую</a:t>
            </a:r>
            <a:r>
              <a:rPr lang="ru-RU" sz="1600" b="1" dirty="0" smtClean="0"/>
              <a:t> фронтовую операцию. В 1944 г. Рокоссовский проводит совместно с другими фронтами стратегическую операцию "Багратион" по освобождению Белоруссии. Разрабатывает и проводит </a:t>
            </a:r>
            <a:r>
              <a:rPr lang="ru-RU" sz="1600" b="1" dirty="0" err="1" smtClean="0"/>
              <a:t>Люблинско</a:t>
            </a:r>
            <a:r>
              <a:rPr lang="ru-RU" sz="1600" b="1" dirty="0" smtClean="0"/>
              <a:t>–Брестскую операцию.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3504" y="0"/>
            <a:ext cx="4000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В 1940 г. награжден орденом Красного Знамени. Маршал советского Союза, Маршал Польши дважды Герой Советского Союза, 7 орденов Ленина, орден "Победы", 6 орденов Красного Знамени, ордена Суворова и Кутузова 1-й степени, медали и иностранные ордена. Командовал Парадом Победы 24 июня 1945 г. в Москве.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4876" y="3071810"/>
            <a:ext cx="1984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Боевые операции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478</TotalTime>
  <Words>3640</Words>
  <PresentationFormat>Экран (4:3)</PresentationFormat>
  <Paragraphs>122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Литейная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45</cp:revision>
  <dcterms:modified xsi:type="dcterms:W3CDTF">2016-10-26T17:43:25Z</dcterms:modified>
</cp:coreProperties>
</file>