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1"/>
  </p:sldMasterIdLst>
  <p:notesMasterIdLst>
    <p:notesMasterId r:id="rId5"/>
  </p:notesMasterIdLst>
  <p:handoutMasterIdLst>
    <p:handoutMasterId r:id="rId6"/>
  </p:handoutMasterIdLst>
  <p:sldIdLst>
    <p:sldId id="434" r:id="rId2"/>
    <p:sldId id="435" r:id="rId3"/>
    <p:sldId id="436" r:id="rId4"/>
  </p:sldIdLst>
  <p:sldSz cx="10691813" cy="7559675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" userDrawn="1">
          <p15:clr>
            <a:srgbClr val="A4A3A4"/>
          </p15:clr>
        </p15:guide>
        <p15:guide id="2" pos="6520" userDrawn="1">
          <p15:clr>
            <a:srgbClr val="A4A3A4"/>
          </p15:clr>
        </p15:guide>
        <p15:guide id="3" pos="283" userDrawn="1">
          <p15:clr>
            <a:srgbClr val="A4A3A4"/>
          </p15:clr>
        </p15:guide>
        <p15:guide id="4" orient="horz" pos="4127" userDrawn="1">
          <p15:clr>
            <a:srgbClr val="A4A3A4"/>
          </p15:clr>
        </p15:guide>
        <p15:guide id="5" pos="4683" userDrawn="1">
          <p15:clr>
            <a:srgbClr val="A4A3A4"/>
          </p15:clr>
        </p15:guide>
        <p15:guide id="6" pos="2573" userDrawn="1">
          <p15:clr>
            <a:srgbClr val="A4A3A4"/>
          </p15:clr>
        </p15:guide>
        <p15:guide id="7" orient="horz" pos="2585" userDrawn="1">
          <p15:clr>
            <a:srgbClr val="A4A3A4"/>
          </p15:clr>
        </p15:guide>
        <p15:guide id="8" pos="1009" userDrawn="1">
          <p15:clr>
            <a:srgbClr val="A4A3A4"/>
          </p15:clr>
        </p15:guide>
        <p15:guide id="9" pos="3594" userDrawn="1">
          <p15:clr>
            <a:srgbClr val="A4A3A4"/>
          </p15:clr>
        </p15:guide>
        <p15:guide id="10" orient="horz" pos="1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261"/>
    <a:srgbClr val="A6A6A6"/>
    <a:srgbClr val="DEDEDE"/>
    <a:srgbClr val="ECECEC"/>
    <a:srgbClr val="E0E0E0"/>
    <a:srgbClr val="FF4260"/>
    <a:srgbClr val="C7133E"/>
    <a:srgbClr val="C6133D"/>
    <a:srgbClr val="B4DFC1"/>
    <a:srgbClr val="F8AB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39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020" y="126"/>
      </p:cViewPr>
      <p:guideLst>
        <p:guide orient="horz" pos="272"/>
        <p:guide pos="6520"/>
        <p:guide pos="283"/>
        <p:guide orient="horz" pos="4127"/>
        <p:guide pos="4683"/>
        <p:guide pos="2573"/>
        <p:guide orient="horz" pos="2585"/>
        <p:guide pos="1009"/>
        <p:guide pos="3594"/>
        <p:guide orient="horz" pos="10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5" d="100"/>
          <a:sy n="125" d="100"/>
        </p:scale>
        <p:origin x="4860" y="6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handoutMaster" Target="handoutMasters/handoutMaster1.xml" /><Relationship Id="rId5" Type="http://schemas.openxmlformats.org/officeDocument/2006/relationships/notesMaster" Target="notesMasters/notesMaster1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4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57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7D708-BE44-4D6D-B28B-2280B1EC49E7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57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B91E9-A108-40EE-96A2-CDDCC8C6E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51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4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7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75F16-3461-4C02-99AE-569D53EB8F8F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39838"/>
            <a:ext cx="47402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201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7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D1ED4-E0F2-4E38-A4BC-CB1ED6F53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4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1ED4-E0F2-4E38-A4BC-CB1ED6F53B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1ED4-E0F2-4E38-A4BC-CB1ED6F53B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082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1ED4-E0F2-4E38-A4BC-CB1ED6F53B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3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33947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0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5062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73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963" y="5658652"/>
            <a:ext cx="1943227" cy="19317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75" y="47869"/>
            <a:ext cx="9116321" cy="571500"/>
          </a:xfrm>
        </p:spPr>
        <p:txBody>
          <a:bodyPr>
            <a:normAutofit/>
          </a:bodyPr>
          <a:lstStyle>
            <a:lvl1pPr>
              <a:defRPr sz="2600"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8862" y="7071505"/>
            <a:ext cx="1070963" cy="402483"/>
          </a:xfrm>
        </p:spPr>
        <p:txBody>
          <a:bodyPr/>
          <a:lstStyle>
            <a:lvl1pPr>
              <a:defRPr sz="1800"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fld id="{E21785C7-C351-41E7-B980-15C53B7CAA9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08" y="195646"/>
            <a:ext cx="547761" cy="6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7531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"/>
            <a:ext cx="10691813" cy="7559529"/>
          </a:xfrm>
          <a:prstGeom prst="rect">
            <a:avLst/>
          </a:prstGeom>
        </p:spPr>
      </p:pic>
      <p:sp>
        <p:nvSpPr>
          <p:cNvPr id="15" name="РАЗВИТИЕ МАЛОГО И СРЕДНЕГО…"/>
          <p:cNvSpPr txBox="1"/>
          <p:nvPr userDrawn="1"/>
        </p:nvSpPr>
        <p:spPr>
          <a:xfrm>
            <a:off x="361324" y="7131717"/>
            <a:ext cx="1446958" cy="335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322" tIns="31322" rIns="31322" bIns="31322">
            <a:normAutofit fontScale="92500" lnSpcReduction="10000"/>
          </a:bodyPr>
          <a:lstStyle/>
          <a:p>
            <a:pPr defTabSz="362475">
              <a:defRPr sz="2904" b="1">
                <a:solidFill>
                  <a:srgbClr val="0628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000" b="0" dirty="0">
                <a:solidFill>
                  <a:srgbClr val="FF4261"/>
                </a:solidFill>
                <a:latin typeface="Century Gothic" panose="020B0502020202020204" pitchFamily="34" charset="0"/>
              </a:rPr>
              <a:t>202</a:t>
            </a:r>
            <a:r>
              <a:rPr lang="en-US" sz="2000" b="0" dirty="0">
                <a:solidFill>
                  <a:srgbClr val="FF4261"/>
                </a:solidFill>
                <a:latin typeface="Century Gothic" panose="020B0502020202020204" pitchFamily="34" charset="0"/>
              </a:rPr>
              <a:t>2</a:t>
            </a:r>
            <a:endParaRPr sz="2000" b="0" dirty="0">
              <a:solidFill>
                <a:srgbClr val="FF426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93402" y="1230923"/>
            <a:ext cx="7806268" cy="3065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87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" y="2"/>
            <a:ext cx="10690495" cy="7559675"/>
          </a:xfrm>
          <a:prstGeom prst="rect">
            <a:avLst/>
          </a:prstGeom>
        </p:spPr>
      </p:pic>
      <p:sp>
        <p:nvSpPr>
          <p:cNvPr id="13" name="РАЗВИТИЕ МАЛОГО И СРЕДНЕГО…"/>
          <p:cNvSpPr txBox="1"/>
          <p:nvPr userDrawn="1"/>
        </p:nvSpPr>
        <p:spPr>
          <a:xfrm>
            <a:off x="329469" y="6553059"/>
            <a:ext cx="1446958" cy="4262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322" tIns="31322" rIns="31322" bIns="31322">
            <a:normAutofit/>
          </a:bodyPr>
          <a:lstStyle/>
          <a:p>
            <a:pPr defTabSz="362475">
              <a:defRPr sz="2904" b="1">
                <a:solidFill>
                  <a:srgbClr val="0628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2022</a:t>
            </a:r>
            <a:endParaRPr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62630" y="446445"/>
            <a:ext cx="7806268" cy="3894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6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45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8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809" y="47870"/>
            <a:ext cx="9529559" cy="571500"/>
          </a:xfrm>
        </p:spPr>
        <p:txBody>
          <a:bodyPr>
            <a:normAutofit/>
          </a:bodyPr>
          <a:lstStyle>
            <a:lvl1pPr>
              <a:defRPr sz="2600"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8862" y="7071505"/>
            <a:ext cx="1070963" cy="402483"/>
          </a:xfrm>
        </p:spPr>
        <p:txBody>
          <a:bodyPr/>
          <a:lstStyle>
            <a:lvl1pPr>
              <a:defRPr sz="1800"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fld id="{E21785C7-C351-41E7-B980-15C53B7CAA9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08" y="195646"/>
            <a:ext cx="547761" cy="6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634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031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963" y="5658652"/>
            <a:ext cx="1943227" cy="19317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75" y="47869"/>
            <a:ext cx="9116321" cy="571500"/>
          </a:xfrm>
        </p:spPr>
        <p:txBody>
          <a:bodyPr>
            <a:normAutofit/>
          </a:bodyPr>
          <a:lstStyle>
            <a:lvl1pPr>
              <a:defRPr sz="2600"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8862" y="7071505"/>
            <a:ext cx="1070963" cy="402483"/>
          </a:xfrm>
        </p:spPr>
        <p:txBody>
          <a:bodyPr/>
          <a:lstStyle>
            <a:lvl1pPr>
              <a:defRPr sz="1800"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fld id="{E21785C7-C351-41E7-B980-15C53B7CAA9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08" y="195646"/>
            <a:ext cx="547761" cy="6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69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21355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64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71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48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30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04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93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73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29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5" r:id="rId12"/>
    <p:sldLayoutId id="2147483661" r:id="rId13"/>
    <p:sldLayoutId id="2147483675" r:id="rId14"/>
    <p:sldLayoutId id="2147483676" r:id="rId15"/>
    <p:sldLayoutId id="2147483677" r:id="rId16"/>
    <p:sldLayoutId id="2147483706" r:id="rId17"/>
  </p:sldLayoutIdLst>
  <p:hf hdr="0" dt="0"/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6.xml" /><Relationship Id="rId6" Type="http://schemas.openxmlformats.org/officeDocument/2006/relationships/image" Target="../media/image8.png" /><Relationship Id="rId5" Type="http://schemas.openxmlformats.org/officeDocument/2006/relationships/image" Target="../media/image7.png" /><Relationship Id="rId4" Type="http://schemas.openxmlformats.org/officeDocument/2006/relationships/image" Target="../media/image6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7.xml" /><Relationship Id="rId6" Type="http://schemas.openxmlformats.org/officeDocument/2006/relationships/image" Target="../media/image12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6.xml" /><Relationship Id="rId4" Type="http://schemas.openxmlformats.org/officeDocument/2006/relationships/image" Target="../media/image1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Рисунок 93">
            <a:extLst>
              <a:ext uri="{FF2B5EF4-FFF2-40B4-BE49-F238E27FC236}">
                <a16:creationId xmlns:a16="http://schemas.microsoft.com/office/drawing/2014/main" id="{126C14E5-4AA8-47BB-82EA-FE1326124F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22" y="2504101"/>
            <a:ext cx="1321372" cy="64698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C85B957-2B56-462F-AAB6-8CDF869B68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25" y="4703503"/>
            <a:ext cx="1420296" cy="568118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6FCD0024-C488-4830-970F-D17892B420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4301" y="67570"/>
            <a:ext cx="9345914" cy="571500"/>
          </a:xfrm>
        </p:spPr>
        <p:txBody>
          <a:bodyPr>
            <a:noAutofit/>
          </a:bodyPr>
          <a:lstStyle/>
          <a:p>
            <a:pPr algn="r"/>
            <a:r>
              <a:rPr lang="ru-RU" sz="3600" b="1" dirty="0">
                <a:solidFill>
                  <a:srgbClr val="C00000"/>
                </a:solidFill>
              </a:rPr>
              <a:t>Льготное кредитование бизнеса</a:t>
            </a:r>
          </a:p>
        </p:txBody>
      </p:sp>
      <p:sp>
        <p:nvSpPr>
          <p:cNvPr id="24" name="object 41">
            <a:extLst>
              <a:ext uri="{FF2B5EF4-FFF2-40B4-BE49-F238E27FC236}">
                <a16:creationId xmlns:a16="http://schemas.microsoft.com/office/drawing/2014/main" id="{1A09C881-4FE8-4F71-A734-D27E03055F7A}"/>
              </a:ext>
            </a:extLst>
          </p:cNvPr>
          <p:cNvSpPr txBox="1"/>
          <p:nvPr/>
        </p:nvSpPr>
        <p:spPr>
          <a:xfrm>
            <a:off x="979680" y="542650"/>
            <a:ext cx="446396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5"/>
              </a:spcBef>
              <a:tabLst>
                <a:tab pos="282575" algn="l"/>
              </a:tabLst>
            </a:pPr>
            <a:r>
              <a:rPr lang="ru-RU" sz="2000" b="1" dirty="0">
                <a:solidFill>
                  <a:srgbClr val="C00000"/>
                </a:solidFill>
                <a:latin typeface="Century Gothic" panose="020B0502020202020204" pitchFamily="34" charset="0"/>
                <a:cs typeface="Cera PRO"/>
              </a:rPr>
              <a:t>Федеральные меры </a:t>
            </a:r>
            <a:endParaRPr lang="ru-RU" sz="800" dirty="0">
              <a:solidFill>
                <a:srgbClr val="C00000"/>
              </a:solidFill>
              <a:latin typeface="Century Gothic" panose="020B0502020202020204" pitchFamily="34" charset="0"/>
              <a:cs typeface="Cera PRO"/>
            </a:endParaRP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0B147B69-91E3-42EC-B1F2-213964759F8C}"/>
              </a:ext>
            </a:extLst>
          </p:cNvPr>
          <p:cNvSpPr/>
          <p:nvPr/>
        </p:nvSpPr>
        <p:spPr>
          <a:xfrm>
            <a:off x="220732" y="1642935"/>
            <a:ext cx="3770449" cy="222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Субъекты МСП и СОНКО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150 млн  –</a:t>
            </a:r>
            <a:r>
              <a:rPr lang="ru-RU" sz="1400" dirty="0">
                <a:latin typeface="Century Gothic" panose="020B0502020202020204" pitchFamily="34" charset="0"/>
              </a:rPr>
              <a:t>  </a:t>
            </a:r>
            <a:r>
              <a:rPr lang="ru-RU" sz="1000" dirty="0">
                <a:latin typeface="Century Gothic" panose="020B0502020202020204" pitchFamily="34" charset="0"/>
              </a:rPr>
              <a:t>макс  размер кредита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3 года – </a:t>
            </a:r>
            <a:r>
              <a:rPr lang="ru-RU" sz="1000" dirty="0">
                <a:latin typeface="Century Gothic" panose="020B0502020202020204" pitchFamily="34" charset="0"/>
              </a:rPr>
              <a:t>срок субсидирования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8,5%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Цели -</a:t>
            </a:r>
            <a:r>
              <a:rPr lang="ru-RU" sz="1400" dirty="0">
                <a:latin typeface="Century Gothic" panose="020B0502020202020204" pitchFamily="34" charset="0"/>
              </a:rPr>
              <a:t> </a:t>
            </a:r>
            <a:r>
              <a:rPr lang="ru-RU" sz="1000" dirty="0">
                <a:latin typeface="Century Gothic" panose="020B0502020202020204" pitchFamily="34" charset="0"/>
              </a:rPr>
              <a:t>оборотные цели, инвестиционные цели, рефинансирование</a:t>
            </a:r>
          </a:p>
          <a:p>
            <a:pPr>
              <a:lnSpc>
                <a:spcPct val="90000"/>
              </a:lnSpc>
            </a:pPr>
            <a:endParaRPr lang="ru-RU" sz="700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000" dirty="0">
                <a:latin typeface="Century Gothic" panose="020B0502020202020204" pitchFamily="34" charset="0"/>
              </a:rPr>
              <a:t>Необходимо осуществление деятельности в пострадавшей отрасли! </a:t>
            </a:r>
            <a:r>
              <a:rPr lang="ru-RU" sz="1000" b="1" i="1" dirty="0">
                <a:latin typeface="Century Gothic" panose="020B0502020202020204" pitchFamily="34" charset="0"/>
              </a:rPr>
              <a:t>(отрасли согласно  в постановлению Правительства РФ № 1513)</a:t>
            </a:r>
          </a:p>
          <a:p>
            <a:pPr>
              <a:lnSpc>
                <a:spcPct val="90000"/>
              </a:lnSpc>
            </a:pPr>
            <a:endParaRPr lang="ru-RU" sz="1000" b="1" i="1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Срок действия Программы – </a:t>
            </a: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до конца марта 2022 г.</a:t>
            </a: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Бюджет: 60</a:t>
            </a: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млрд  </a:t>
            </a:r>
            <a:r>
              <a:rPr lang="ru-RU" sz="1000" dirty="0">
                <a:latin typeface="Century Gothic" panose="020B0502020202020204" pitchFamily="34" charset="0"/>
              </a:rPr>
              <a:t>(фондирование)</a:t>
            </a:r>
          </a:p>
        </p:txBody>
      </p:sp>
      <p:pic>
        <p:nvPicPr>
          <p:cNvPr id="69" name="Picture 4" descr="Поддержка малого и среднего предпринимательства (МСП)">
            <a:extLst>
              <a:ext uri="{FF2B5EF4-FFF2-40B4-BE49-F238E27FC236}">
                <a16:creationId xmlns:a16="http://schemas.microsoft.com/office/drawing/2014/main" id="{AE99438A-C744-45E9-9573-A2EF4B72C2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302"/>
          <a:stretch/>
        </p:blipFill>
        <p:spPr bwMode="auto">
          <a:xfrm>
            <a:off x="3141359" y="1892642"/>
            <a:ext cx="993562" cy="44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162D342D-F220-4098-9CEC-CA0363624AC7}"/>
              </a:ext>
            </a:extLst>
          </p:cNvPr>
          <p:cNvSpPr/>
          <p:nvPr/>
        </p:nvSpPr>
        <p:spPr>
          <a:xfrm>
            <a:off x="276225" y="4542157"/>
            <a:ext cx="3518629" cy="2516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Малые и средние предприятия</a:t>
            </a:r>
          </a:p>
          <a:p>
            <a:pPr>
              <a:lnSpc>
                <a:spcPct val="90000"/>
              </a:lnSpc>
            </a:pPr>
            <a:endParaRPr lang="ru-RU" sz="7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150 млн  </a:t>
            </a:r>
            <a:r>
              <a:rPr lang="ru-RU" sz="1000" dirty="0">
                <a:latin typeface="Century Gothic" panose="020B0502020202020204" pitchFamily="34" charset="0"/>
              </a:rPr>
              <a:t>–  макс  размер кредита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 год – </a:t>
            </a:r>
            <a:r>
              <a:rPr lang="ru-RU" sz="1000" dirty="0">
                <a:latin typeface="Century Gothic" panose="020B0502020202020204" pitchFamily="34" charset="0"/>
              </a:rPr>
              <a:t>срок субсидирования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13,5%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(средние предприятия)</a:t>
            </a:r>
            <a:endParaRPr lang="ru-RU" sz="1000" b="1" i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(микро, малые предприятия)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Цели -</a:t>
            </a:r>
            <a:r>
              <a:rPr lang="ru-RU" sz="1400" dirty="0">
                <a:latin typeface="Century Gothic" panose="020B0502020202020204" pitchFamily="34" charset="0"/>
              </a:rPr>
              <a:t> </a:t>
            </a:r>
            <a:r>
              <a:rPr lang="ru-RU" sz="1000" dirty="0">
                <a:latin typeface="Century Gothic" panose="020B0502020202020204" pitchFamily="34" charset="0"/>
              </a:rPr>
              <a:t>оборотные цели, рефинансирование</a:t>
            </a:r>
          </a:p>
          <a:p>
            <a:pPr>
              <a:lnSpc>
                <a:spcPct val="90000"/>
              </a:lnSpc>
            </a:pPr>
            <a:r>
              <a:rPr lang="ru-RU" sz="1000" dirty="0">
                <a:latin typeface="Century Gothic" panose="020B0502020202020204" pitchFamily="34" charset="0"/>
              </a:rPr>
              <a:t>Разрешена деятельность в любой отрасли</a:t>
            </a:r>
          </a:p>
          <a:p>
            <a:pPr>
              <a:lnSpc>
                <a:spcPct val="90000"/>
              </a:lnSpc>
            </a:pPr>
            <a:endParaRPr lang="ru-RU" sz="1000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Запуск программы </a:t>
            </a:r>
            <a:r>
              <a:rPr lang="ru-RU" sz="1000" b="1" u="sng" dirty="0">
                <a:solidFill>
                  <a:prstClr val="black"/>
                </a:solidFill>
                <a:latin typeface="Century Gothic" panose="020B0502020202020204" pitchFamily="34" charset="0"/>
              </a:rPr>
              <a:t>ориентировочно</a:t>
            </a: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– </a:t>
            </a: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01.04.2022</a:t>
            </a:r>
          </a:p>
          <a:p>
            <a:pPr>
              <a:lnSpc>
                <a:spcPct val="90000"/>
              </a:lnSpc>
            </a:pPr>
            <a:endParaRPr lang="ru-RU" sz="10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Бюджет: 340 млрд</a:t>
            </a: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>
                <a:latin typeface="Century Gothic" panose="020B0502020202020204" pitchFamily="34" charset="0"/>
              </a:rPr>
              <a:t>(фондирование)</a:t>
            </a: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ru-RU" sz="1000" i="1" dirty="0">
              <a:latin typeface="Century Gothic" panose="020B0502020202020204" pitchFamily="34" charset="0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63" y="452751"/>
            <a:ext cx="500400" cy="50040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76225" y="1358651"/>
            <a:ext cx="3659465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ПСК </a:t>
            </a:r>
            <a:r>
              <a:rPr lang="ru-RU" sz="1200" b="1" u="sng" dirty="0">
                <a:solidFill>
                  <a:srgbClr val="FF4261"/>
                </a:solidFill>
                <a:latin typeface="Century Gothic" panose="020B0502020202020204" pitchFamily="34" charset="0"/>
              </a:rPr>
              <a:t>«АНТИКРИЗИСНАЯ»</a:t>
            </a:r>
            <a:r>
              <a:rPr lang="ru-RU" sz="1050" b="1" u="sng" dirty="0">
                <a:solidFill>
                  <a:prstClr val="black"/>
                </a:solidFill>
                <a:latin typeface="Century Gothic" panose="020B0502020202020204" pitchFamily="34" charset="0"/>
              </a:rPr>
              <a:t>  </a:t>
            </a: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АО «КОРПОРАЦИИ МСП»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2098" y="3270908"/>
            <a:ext cx="2199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2" name="Скругленный прямоугольник 6">
            <a:extLst>
              <a:ext uri="{FF2B5EF4-FFF2-40B4-BE49-F238E27FC236}">
                <a16:creationId xmlns:a16="http://schemas.microsoft.com/office/drawing/2014/main" id="{86AFCB26-0AB2-4C7F-B457-4AEEB214EDC4}"/>
              </a:ext>
            </a:extLst>
          </p:cNvPr>
          <p:cNvSpPr/>
          <p:nvPr/>
        </p:nvSpPr>
        <p:spPr>
          <a:xfrm>
            <a:off x="180976" y="1146131"/>
            <a:ext cx="3877746" cy="2715940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64" name="Группа 63"/>
          <p:cNvGrpSpPr/>
          <p:nvPr/>
        </p:nvGrpSpPr>
        <p:grpSpPr>
          <a:xfrm>
            <a:off x="1375483" y="1032649"/>
            <a:ext cx="1539922" cy="276999"/>
            <a:chOff x="1552478" y="1555531"/>
            <a:chExt cx="1539922" cy="276999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AE04679-07A3-9E40-B6F5-397A8F8763CB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1</a:t>
              </a:r>
            </a:p>
          </p:txBody>
        </p:sp>
      </p:grpSp>
      <p:sp>
        <p:nvSpPr>
          <p:cNvPr id="87" name="Скругленный прямоугольник 6">
            <a:extLst>
              <a:ext uri="{FF2B5EF4-FFF2-40B4-BE49-F238E27FC236}">
                <a16:creationId xmlns:a16="http://schemas.microsoft.com/office/drawing/2014/main" id="{86AFCB26-0AB2-4C7F-B457-4AEEB214EDC4}"/>
              </a:ext>
            </a:extLst>
          </p:cNvPr>
          <p:cNvSpPr/>
          <p:nvPr/>
        </p:nvSpPr>
        <p:spPr>
          <a:xfrm>
            <a:off x="180976" y="4129140"/>
            <a:ext cx="3877745" cy="3064915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endParaRPr lang="ru-RU" sz="1200" b="1" dirty="0">
              <a:latin typeface="Century Gothic" panose="020B0502020202020204" pitchFamily="34" charset="0"/>
            </a:endParaRPr>
          </a:p>
        </p:txBody>
      </p:sp>
      <p:grpSp>
        <p:nvGrpSpPr>
          <p:cNvPr id="88" name="Группа 87"/>
          <p:cNvGrpSpPr/>
          <p:nvPr/>
        </p:nvGrpSpPr>
        <p:grpSpPr>
          <a:xfrm>
            <a:off x="1414006" y="3879212"/>
            <a:ext cx="1539922" cy="276999"/>
            <a:chOff x="1552478" y="1555531"/>
            <a:chExt cx="1539922" cy="276999"/>
          </a:xfrm>
        </p:grpSpPr>
        <p:sp>
          <p:nvSpPr>
            <p:cNvPr id="89" name="Прямоугольник 88"/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AE04679-07A3-9E40-B6F5-397A8F8763CB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2</a:t>
              </a:r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456575" y="4230404"/>
            <a:ext cx="3326548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ПСК </a:t>
            </a:r>
            <a:r>
              <a:rPr lang="ru-RU" sz="1200" b="1" u="sng" dirty="0">
                <a:solidFill>
                  <a:srgbClr val="FF4261"/>
                </a:solidFill>
                <a:latin typeface="Century Gothic" panose="020B0502020202020204" pitchFamily="34" charset="0"/>
              </a:rPr>
              <a:t>«ОБОРОТНАЯ» </a:t>
            </a:r>
            <a:r>
              <a:rPr lang="ru-RU" sz="1200" b="1" dirty="0">
                <a:solidFill>
                  <a:srgbClr val="FF4261"/>
                </a:solidFill>
                <a:latin typeface="Century Gothic" panose="020B0502020202020204" pitchFamily="34" charset="0"/>
              </a:rPr>
              <a:t>  </a:t>
            </a: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Банка России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63265" y="5343859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63" name="Скругленный прямоугольник 6">
            <a:extLst>
              <a:ext uri="{FF2B5EF4-FFF2-40B4-BE49-F238E27FC236}">
                <a16:creationId xmlns:a16="http://schemas.microsoft.com/office/drawing/2014/main" id="{1384F26C-B7CD-4975-A85F-B6B13707AD09}"/>
              </a:ext>
            </a:extLst>
          </p:cNvPr>
          <p:cNvSpPr/>
          <p:nvPr/>
        </p:nvSpPr>
        <p:spPr>
          <a:xfrm>
            <a:off x="4373137" y="4129140"/>
            <a:ext cx="6009111" cy="3064915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2784047C-71D4-4052-9F4C-9CE19B8567CA}"/>
              </a:ext>
            </a:extLst>
          </p:cNvPr>
          <p:cNvGrpSpPr/>
          <p:nvPr/>
        </p:nvGrpSpPr>
        <p:grpSpPr>
          <a:xfrm>
            <a:off x="5239483" y="3919850"/>
            <a:ext cx="1539922" cy="276999"/>
            <a:chOff x="1552478" y="1555531"/>
            <a:chExt cx="1539922" cy="276999"/>
          </a:xfrm>
        </p:grpSpPr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4</a:t>
              </a:r>
            </a:p>
          </p:txBody>
        </p:sp>
      </p:grp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id="{7751449E-7473-4A3D-A1A7-A6B9483F3A0D}"/>
              </a:ext>
            </a:extLst>
          </p:cNvPr>
          <p:cNvGrpSpPr/>
          <p:nvPr/>
        </p:nvGrpSpPr>
        <p:grpSpPr>
          <a:xfrm>
            <a:off x="9131077" y="4398285"/>
            <a:ext cx="1191417" cy="1089335"/>
            <a:chOff x="3089464" y="5875975"/>
            <a:chExt cx="1021433" cy="864847"/>
          </a:xfrm>
        </p:grpSpPr>
        <p:pic>
          <p:nvPicPr>
            <p:cNvPr id="79" name="Рисунок 78">
              <a:extLst>
                <a:ext uri="{FF2B5EF4-FFF2-40B4-BE49-F238E27FC236}">
                  <a16:creationId xmlns:a16="http://schemas.microsoft.com/office/drawing/2014/main" id="{6F0DAEB6-CAE8-4C74-BE74-2B8E2C1548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6671"/>
            <a:stretch/>
          </p:blipFill>
          <p:spPr>
            <a:xfrm>
              <a:off x="3140693" y="5875975"/>
              <a:ext cx="918974" cy="581975"/>
            </a:xfrm>
            <a:prstGeom prst="rect">
              <a:avLst/>
            </a:prstGeom>
          </p:spPr>
        </p:pic>
        <p:sp>
          <p:nvSpPr>
            <p:cNvPr id="82" name="Прямоугольник 81">
              <a:extLst>
                <a:ext uri="{FF2B5EF4-FFF2-40B4-BE49-F238E27FC236}">
                  <a16:creationId xmlns:a16="http://schemas.microsoft.com/office/drawing/2014/main" id="{471E9BF9-9C58-42A6-BB8D-78760898851F}"/>
                </a:ext>
              </a:extLst>
            </p:cNvPr>
            <p:cNvSpPr/>
            <p:nvPr/>
          </p:nvSpPr>
          <p:spPr>
            <a:xfrm>
              <a:off x="3089464" y="6417657"/>
              <a:ext cx="1021433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500" dirty="0">
                  <a:latin typeface="Century Gothic" panose="020B0502020202020204" pitchFamily="34" charset="0"/>
                </a:rPr>
                <a:t>Министерство 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экономического развития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Российской Федерации</a:t>
              </a:r>
              <a:endParaRPr lang="ru-RU" sz="500" dirty="0"/>
            </a:p>
          </p:txBody>
        </p:sp>
      </p:grp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FE249BA5-DE0E-4872-9253-EC06E2767CFC}"/>
              </a:ext>
            </a:extLst>
          </p:cNvPr>
          <p:cNvSpPr/>
          <p:nvPr/>
        </p:nvSpPr>
        <p:spPr>
          <a:xfrm>
            <a:off x="4572001" y="4452131"/>
            <a:ext cx="4958302" cy="261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Малые и средние предприятия</a:t>
            </a:r>
          </a:p>
          <a:p>
            <a:pPr>
              <a:lnSpc>
                <a:spcPct val="90000"/>
              </a:lnSpc>
            </a:pPr>
            <a:endParaRPr lang="ru-RU" sz="6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От 500 тыс. до 200 млн –</a:t>
            </a:r>
            <a:r>
              <a:rPr lang="ru-RU" sz="1400" dirty="0">
                <a:latin typeface="Century Gothic" panose="020B0502020202020204" pitchFamily="34" charset="0"/>
              </a:rPr>
              <a:t>  </a:t>
            </a:r>
            <a:r>
              <a:rPr lang="ru-RU" sz="1000" dirty="0">
                <a:latin typeface="Century Gothic" panose="020B0502020202020204" pitchFamily="34" charset="0"/>
              </a:rPr>
              <a:t>макс  размер кредита </a:t>
            </a:r>
            <a:r>
              <a:rPr lang="ru-RU" sz="1000" i="1" dirty="0">
                <a:latin typeface="Century Gothic" panose="020B0502020202020204" pitchFamily="34" charset="0"/>
              </a:rPr>
              <a:t>(микро)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500 млн –</a:t>
            </a:r>
            <a:r>
              <a:rPr lang="ru-RU" sz="1400" dirty="0">
                <a:latin typeface="Century Gothic" panose="020B0502020202020204" pitchFamily="34" charset="0"/>
              </a:rPr>
              <a:t>  </a:t>
            </a:r>
            <a:r>
              <a:rPr lang="ru-RU" sz="1000" dirty="0">
                <a:latin typeface="Century Gothic" panose="020B0502020202020204" pitchFamily="34" charset="0"/>
              </a:rPr>
              <a:t>макс  размер кредита </a:t>
            </a:r>
            <a:r>
              <a:rPr lang="ru-RU" sz="1000" i="1" dirty="0">
                <a:latin typeface="Century Gothic" panose="020B0502020202020204" pitchFamily="34" charset="0"/>
              </a:rPr>
              <a:t>(малые)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2 млрд –</a:t>
            </a:r>
            <a:r>
              <a:rPr lang="ru-RU" sz="1400" dirty="0">
                <a:latin typeface="Century Gothic" panose="020B0502020202020204" pitchFamily="34" charset="0"/>
              </a:rPr>
              <a:t>  </a:t>
            </a:r>
            <a:r>
              <a:rPr lang="ru-RU" sz="1000" dirty="0">
                <a:latin typeface="Century Gothic" panose="020B0502020202020204" pitchFamily="34" charset="0"/>
              </a:rPr>
              <a:t>макс  размер кредита </a:t>
            </a:r>
            <a:r>
              <a:rPr lang="ru-RU" sz="1000" i="1" dirty="0">
                <a:latin typeface="Century Gothic" panose="020B0502020202020204" pitchFamily="34" charset="0"/>
              </a:rPr>
              <a:t>(средние)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 год – </a:t>
            </a:r>
            <a:r>
              <a:rPr lang="ru-RU" sz="1000" dirty="0">
                <a:latin typeface="Century Gothic" panose="020B0502020202020204" pitchFamily="34" charset="0"/>
              </a:rPr>
              <a:t>срок субсидирования </a:t>
            </a:r>
            <a:r>
              <a:rPr lang="ru-RU" sz="1000" i="1" dirty="0">
                <a:latin typeface="Century Gothic" panose="020B0502020202020204" pitchFamily="34" charset="0"/>
              </a:rPr>
              <a:t>(оборотные цели)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10 лет – </a:t>
            </a:r>
            <a:r>
              <a:rPr lang="ru-RU" sz="1000" dirty="0">
                <a:latin typeface="Century Gothic" panose="020B0502020202020204" pitchFamily="34" charset="0"/>
              </a:rPr>
              <a:t>срок субсидирования </a:t>
            </a:r>
            <a:r>
              <a:rPr lang="ru-RU" sz="1000" i="1" dirty="0">
                <a:latin typeface="Century Gothic" panose="020B0502020202020204" pitchFamily="34" charset="0"/>
              </a:rPr>
              <a:t>(инвестиционные цели)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13,5%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(средние предприятия)</a:t>
            </a:r>
            <a:endParaRPr lang="ru-RU" sz="1000" b="1" i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(микро, малые предприятия)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Цели -</a:t>
            </a:r>
            <a:r>
              <a:rPr lang="ru-RU" sz="1000" dirty="0">
                <a:latin typeface="Century Gothic" panose="020B0502020202020204" pitchFamily="34" charset="0"/>
              </a:rPr>
              <a:t> оборотные цели, инвестиционные цели, рефинансирование</a:t>
            </a:r>
          </a:p>
          <a:p>
            <a:pPr>
              <a:lnSpc>
                <a:spcPct val="90000"/>
              </a:lnSpc>
            </a:pPr>
            <a:endParaRPr lang="ru-RU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Ориентировочный запуск</a:t>
            </a:r>
            <a:r>
              <a:rPr lang="en-US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обновленной программы – </a:t>
            </a: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конец марта 2022 г.</a:t>
            </a: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ru-RU" sz="16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Бюджет: дополнительно выделено 14,3 млрд </a:t>
            </a:r>
            <a:endParaRPr lang="ru-RU" sz="1000" dirty="0">
              <a:latin typeface="Century Gothic" panose="020B0502020202020204" pitchFamily="34" charset="0"/>
            </a:endParaRPr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id="{AB3BEE7D-42F6-482E-B958-5E0A8D826212}"/>
              </a:ext>
            </a:extLst>
          </p:cNvPr>
          <p:cNvSpPr/>
          <p:nvPr/>
        </p:nvSpPr>
        <p:spPr>
          <a:xfrm>
            <a:off x="4502309" y="4207772"/>
            <a:ext cx="5027994" cy="237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ПРОГРАММА ЛЬГОТНОГО КРЕДИТОВАНИЯ МИНЭКОНОМРАЗВИТИЯ №1764</a:t>
            </a:r>
          </a:p>
        </p:txBody>
      </p:sp>
      <p:pic>
        <p:nvPicPr>
          <p:cNvPr id="96" name="Picture 4" descr="Поддержка малого и среднего предпринимательства (МСП)">
            <a:extLst>
              <a:ext uri="{FF2B5EF4-FFF2-40B4-BE49-F238E27FC236}">
                <a16:creationId xmlns:a16="http://schemas.microsoft.com/office/drawing/2014/main" id="{D67F0837-7494-4EB9-906D-66FE4DA9C0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25"/>
          <a:stretch/>
        </p:blipFill>
        <p:spPr bwMode="auto">
          <a:xfrm>
            <a:off x="9285589" y="1782779"/>
            <a:ext cx="963015" cy="4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FCA0DCE9-C49C-4D75-B097-B64CBF9954C5}"/>
              </a:ext>
            </a:extLst>
          </p:cNvPr>
          <p:cNvSpPr/>
          <p:nvPr/>
        </p:nvSpPr>
        <p:spPr>
          <a:xfrm>
            <a:off x="4497319" y="1626005"/>
            <a:ext cx="4654625" cy="2266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Малые и средние предприятия</a:t>
            </a:r>
          </a:p>
          <a:p>
            <a:pPr>
              <a:lnSpc>
                <a:spcPct val="90000"/>
              </a:lnSpc>
            </a:pPr>
            <a:endParaRPr lang="ru-RU" sz="6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От 3 млн до 2 млрд – </a:t>
            </a:r>
            <a:r>
              <a:rPr lang="ru-RU" sz="1000" dirty="0">
                <a:latin typeface="Century Gothic" panose="020B0502020202020204" pitchFamily="34" charset="0"/>
              </a:rPr>
              <a:t>размер кредита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3 года – </a:t>
            </a:r>
            <a:r>
              <a:rPr lang="ru-RU" sz="1000" dirty="0">
                <a:latin typeface="Century Gothic" panose="020B0502020202020204" pitchFamily="34" charset="0"/>
              </a:rPr>
              <a:t>срок льготной процентной ставки 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13,5%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(средние предприятия)</a:t>
            </a:r>
            <a:endParaRPr lang="ru-RU" sz="1000" b="1" i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15% – </a:t>
            </a:r>
            <a:r>
              <a:rPr lang="ru-RU" sz="1000" dirty="0">
                <a:latin typeface="Century Gothic" panose="020B0502020202020204" pitchFamily="34" charset="0"/>
              </a:rPr>
              <a:t>конечная ставка для заемщика </a:t>
            </a:r>
            <a:r>
              <a:rPr lang="ru-RU" sz="1000" i="1" dirty="0">
                <a:latin typeface="Century Gothic" panose="020B0502020202020204" pitchFamily="34" charset="0"/>
              </a:rPr>
              <a:t>(микро, малые предприятия)</a:t>
            </a:r>
          </a:p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Цели - </a:t>
            </a:r>
            <a:r>
              <a:rPr lang="ru-RU" sz="1000" dirty="0">
                <a:latin typeface="Century Gothic" panose="020B0502020202020204" pitchFamily="34" charset="0"/>
              </a:rPr>
              <a:t>оборотные цели, инвестиционные цели, рефинансирование</a:t>
            </a:r>
          </a:p>
          <a:p>
            <a:pPr>
              <a:lnSpc>
                <a:spcPct val="90000"/>
              </a:lnSpc>
            </a:pPr>
            <a:r>
              <a:rPr lang="ru-RU" sz="1000" dirty="0">
                <a:latin typeface="Century Gothic" panose="020B0502020202020204" pitchFamily="34" charset="0"/>
              </a:rPr>
              <a:t>Разрешена деятельность в любой отрасли</a:t>
            </a:r>
          </a:p>
          <a:p>
            <a:pPr>
              <a:lnSpc>
                <a:spcPct val="90000"/>
              </a:lnSpc>
            </a:pPr>
            <a:r>
              <a:rPr lang="ru-RU" sz="1000" dirty="0">
                <a:latin typeface="Century Gothic" panose="020B0502020202020204" pitchFamily="34" charset="0"/>
              </a:rPr>
              <a:t>Предприятие должно быть включено в реестр субъектов МСП!</a:t>
            </a:r>
            <a:endParaRPr lang="en-US" sz="1000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ru-RU" sz="8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Срок действия Программы – </a:t>
            </a: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до 30.12.2022</a:t>
            </a:r>
          </a:p>
          <a:p>
            <a:pPr>
              <a:lnSpc>
                <a:spcPct val="90000"/>
              </a:lnSpc>
            </a:pPr>
            <a:endParaRPr lang="ru-RU" sz="500" b="1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Бюджет: 335 млрд</a:t>
            </a:r>
            <a:r>
              <a:rPr lang="ru-RU" sz="14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  <a:r>
              <a:rPr lang="ru-RU" sz="1100" dirty="0">
                <a:latin typeface="Century Gothic" panose="020B0502020202020204" pitchFamily="34" charset="0"/>
              </a:rPr>
              <a:t>(фондирование)</a:t>
            </a:r>
          </a:p>
        </p:txBody>
      </p:sp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id="{6EDD46F7-DC43-4166-B552-18578E6022D3}"/>
              </a:ext>
            </a:extLst>
          </p:cNvPr>
          <p:cNvSpPr/>
          <p:nvPr/>
        </p:nvSpPr>
        <p:spPr>
          <a:xfrm>
            <a:off x="4248150" y="1358895"/>
            <a:ext cx="5723176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ПСК </a:t>
            </a:r>
            <a:r>
              <a:rPr lang="ru-RU" sz="1200" b="1" u="sng" dirty="0">
                <a:solidFill>
                  <a:srgbClr val="FF4261"/>
                </a:solidFill>
                <a:latin typeface="Century Gothic" panose="020B0502020202020204" pitchFamily="34" charset="0"/>
              </a:rPr>
              <a:t>«ИНВЕСТИЦИОННАЯ»  </a:t>
            </a:r>
            <a:r>
              <a:rPr lang="ru-RU" sz="1050" b="1" dirty="0">
                <a:solidFill>
                  <a:prstClr val="black"/>
                </a:solidFill>
                <a:latin typeface="Century Gothic" panose="020B0502020202020204" pitchFamily="34" charset="0"/>
              </a:rPr>
              <a:t>АО «КОРПОРАЦИИ «МСП» </a:t>
            </a:r>
          </a:p>
        </p:txBody>
      </p:sp>
      <p:sp>
        <p:nvSpPr>
          <p:cNvPr id="103" name="Скругленный прямоугольник 6">
            <a:extLst>
              <a:ext uri="{FF2B5EF4-FFF2-40B4-BE49-F238E27FC236}">
                <a16:creationId xmlns:a16="http://schemas.microsoft.com/office/drawing/2014/main" id="{DB22A479-0ACE-48B2-941E-4295D9AF4C1D}"/>
              </a:ext>
            </a:extLst>
          </p:cNvPr>
          <p:cNvSpPr/>
          <p:nvPr/>
        </p:nvSpPr>
        <p:spPr>
          <a:xfrm>
            <a:off x="4373137" y="1146131"/>
            <a:ext cx="6009113" cy="2715940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8649A31-C33A-499D-AA78-E55179658DBF}"/>
              </a:ext>
            </a:extLst>
          </p:cNvPr>
          <p:cNvGrpSpPr/>
          <p:nvPr/>
        </p:nvGrpSpPr>
        <p:grpSpPr>
          <a:xfrm>
            <a:off x="5235122" y="1065676"/>
            <a:ext cx="1539922" cy="276999"/>
            <a:chOff x="1552478" y="1555531"/>
            <a:chExt cx="1539922" cy="276999"/>
          </a:xfrm>
        </p:grpSpPr>
        <p:sp>
          <p:nvSpPr>
            <p:cNvPr id="105" name="Прямоугольник 104">
              <a:extLst>
                <a:ext uri="{FF2B5EF4-FFF2-40B4-BE49-F238E27FC236}">
                  <a16:creationId xmlns:a16="http://schemas.microsoft.com/office/drawing/2014/main" id="{F2E57915-F686-4DE7-821C-F7B76B8FD4CF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2ADAA767-FB46-403B-8E3E-AF210684370A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477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750" y="148846"/>
            <a:ext cx="10055083" cy="589562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</a:pPr>
            <a:br>
              <a:rPr lang="ru-RU" sz="2400" dirty="0"/>
            </a:br>
            <a:r>
              <a:rPr lang="ru-RU" sz="3600" dirty="0">
                <a:solidFill>
                  <a:srgbClr val="C00000"/>
                </a:solidFill>
                <a:latin typeface="+mj-lt"/>
              </a:rPr>
              <a:t>Кредитные каникулы по 106-ФЗ для </a:t>
            </a:r>
            <a:r>
              <a:rPr lang="ru-RU" sz="3600" dirty="0" err="1">
                <a:solidFill>
                  <a:srgbClr val="C00000"/>
                </a:solidFill>
                <a:latin typeface="+mj-lt"/>
              </a:rPr>
              <a:t>юр.лиц</a:t>
            </a:r>
            <a:r>
              <a:rPr lang="ru-RU" sz="3600" dirty="0">
                <a:solidFill>
                  <a:srgbClr val="C00000"/>
                </a:solidFill>
                <a:latin typeface="+mj-lt"/>
              </a:rPr>
              <a:t> и ИП</a:t>
            </a:r>
            <a:br>
              <a:rPr lang="ru-RU" sz="3600" dirty="0">
                <a:solidFill>
                  <a:srgbClr val="C00000"/>
                </a:solidFill>
                <a:latin typeface="+mj-lt"/>
              </a:rPr>
            </a:br>
            <a:endParaRPr lang="ru-RU" sz="36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ED96FF33-2D17-4C26-9EA0-BF56738CEA83}"/>
              </a:ext>
            </a:extLst>
          </p:cNvPr>
          <p:cNvSpPr/>
          <p:nvPr/>
        </p:nvSpPr>
        <p:spPr>
          <a:xfrm>
            <a:off x="834085" y="812568"/>
            <a:ext cx="9515863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>
                <a:latin typeface="Century Gothic" panose="020B0502020202020204" pitchFamily="34" charset="0"/>
              </a:rPr>
              <a:t>Только для бизнеса из наиболее пострадавших отраслей, заключивших кредитные договоры до 01.03.2022</a:t>
            </a: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D51ABC4F-E7D9-4B7E-BBA9-D7C8767D1C22}"/>
              </a:ext>
            </a:extLst>
          </p:cNvPr>
          <p:cNvSpPr/>
          <p:nvPr/>
        </p:nvSpPr>
        <p:spPr>
          <a:xfrm>
            <a:off x="1037230" y="4261707"/>
            <a:ext cx="2826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Century Gothic" panose="020B0502020202020204" pitchFamily="34" charset="0"/>
              </a:rPr>
              <a:t>Требования к бизнесу:</a:t>
            </a:r>
          </a:p>
        </p:txBody>
      </p:sp>
      <p:pic>
        <p:nvPicPr>
          <p:cNvPr id="92" name="Рисунок 91">
            <a:extLst>
              <a:ext uri="{FF2B5EF4-FFF2-40B4-BE49-F238E27FC236}">
                <a16:creationId xmlns:a16="http://schemas.microsoft.com/office/drawing/2014/main" id="{E1CFF977-4644-4E55-8B46-013EDE1FAA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56" y="4315716"/>
            <a:ext cx="427740" cy="280988"/>
          </a:xfrm>
          <a:prstGeom prst="rect">
            <a:avLst/>
          </a:prstGeom>
        </p:spPr>
      </p:pic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7034304E-1932-4BFD-AAFD-29447EF02024}"/>
              </a:ext>
            </a:extLst>
          </p:cNvPr>
          <p:cNvSpPr/>
          <p:nvPr/>
        </p:nvSpPr>
        <p:spPr>
          <a:xfrm>
            <a:off x="947694" y="4756711"/>
            <a:ext cx="9515862" cy="2210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Включён в реестр МСП</a:t>
            </a:r>
          </a:p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endParaRPr lang="ru-RU" sz="1100" dirty="0"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Ведёт деятельность в одной или нескольких отраслях из перечня пострадавших, указанных в Постановлении Правительства РФ от 10.03.2022 № 337</a:t>
            </a:r>
          </a:p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Принадлежность к пострадавшим отраслям определяется по основному или дополнительному коду ОКВЭД — </a:t>
            </a:r>
            <a:r>
              <a:rPr lang="ru-RU" sz="1600" b="1" dirty="0"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 перечне 73 ОКВЭД!</a:t>
            </a:r>
          </a:p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endParaRPr lang="ru-RU" sz="1100" b="1" dirty="0">
              <a:solidFill>
                <a:srgbClr val="FF4261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500"/>
              </a:spcBef>
              <a:buClr>
                <a:srgbClr val="FF4160"/>
              </a:buClr>
              <a:buSzPct val="130000"/>
              <a:buFont typeface="+mj-lt"/>
              <a:buAutoNum type="arabicPeriod"/>
            </a:pPr>
            <a:r>
              <a:rPr lang="ru-RU" sz="1600" dirty="0"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Заключил кредитный договор до 01.03.2022 и обратился в банк не позднее 30.09.2022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F97A78C-D359-45C3-9B21-EB0DCEFE2B49}"/>
              </a:ext>
            </a:extLst>
          </p:cNvPr>
          <p:cNvSpPr txBox="1"/>
          <p:nvPr/>
        </p:nvSpPr>
        <p:spPr>
          <a:xfrm>
            <a:off x="827705" y="1699217"/>
            <a:ext cx="63816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4160"/>
              </a:buClr>
            </a:pPr>
            <a:r>
              <a:rPr lang="ru-RU" sz="1600" b="1" dirty="0">
                <a:latin typeface="Century Gothic" panose="020B0502020202020204" pitchFamily="34" charset="0"/>
              </a:rPr>
              <a:t>Варианты изменения условий по действующим кредитам: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78E01B51-88A4-4752-A4F3-551C3492ADF6}"/>
              </a:ext>
            </a:extLst>
          </p:cNvPr>
          <p:cNvSpPr/>
          <p:nvPr/>
        </p:nvSpPr>
        <p:spPr>
          <a:xfrm>
            <a:off x="810335" y="2001120"/>
            <a:ext cx="97905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buClr>
                <a:srgbClr val="FF4260"/>
              </a:buClr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отсрочка основного долга и процентов до 6 месяцев с продлением срока кредита — для ИП и ООО</a:t>
            </a:r>
          </a:p>
          <a:p>
            <a:pPr marL="228600" indent="-228600">
              <a:lnSpc>
                <a:spcPct val="90000"/>
              </a:lnSpc>
              <a:buClr>
                <a:srgbClr val="FF4260"/>
              </a:buClr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уменьшение регулярного платежа — только для ИП</a:t>
            </a:r>
          </a:p>
          <a:p>
            <a:pPr>
              <a:lnSpc>
                <a:spcPct val="90000"/>
              </a:lnSpc>
              <a:buClr>
                <a:srgbClr val="FF4260"/>
              </a:buClr>
            </a:pPr>
            <a:endParaRPr lang="ru-RU" sz="1100" b="1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Clr>
                <a:srgbClr val="FF4260"/>
              </a:buClr>
            </a:pPr>
            <a:r>
              <a:rPr lang="ru-RU" sz="1600" b="1" dirty="0">
                <a:latin typeface="Century Gothic" panose="020B0502020202020204" pitchFamily="34" charset="0"/>
              </a:rPr>
              <a:t>В случае продления срока кредита размер платежа будет аналогичным тому, который был до изменения условий </a:t>
            </a:r>
            <a:endParaRPr lang="ru-RU" sz="1200" b="1" dirty="0"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06" y="886730"/>
            <a:ext cx="442609" cy="4426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73" y="2088099"/>
            <a:ext cx="441642" cy="456598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06104DE-4A08-499C-BBD5-BF65A93C7A8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06" y="3483939"/>
            <a:ext cx="398631" cy="38591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37230" y="3542067"/>
            <a:ext cx="6979645" cy="327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Clr>
                <a:srgbClr val="FF4261"/>
              </a:buClr>
            </a:pP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Программа</a:t>
            </a:r>
            <a:r>
              <a:rPr lang="ru-RU" b="1" dirty="0">
                <a:solidFill>
                  <a:srgbClr val="C00000"/>
                </a:solidFill>
                <a:latin typeface="Century Gothic" panose="020B0502020202020204" pitchFamily="34" charset="0"/>
              </a:rPr>
              <a:t> действует до 30.09.2022 г.</a:t>
            </a:r>
          </a:p>
        </p:txBody>
      </p:sp>
    </p:spTree>
    <p:extLst>
      <p:ext uri="{BB962C8B-B14F-4D97-AF65-F5344CB8AC3E}">
        <p14:creationId xmlns:p14="http://schemas.microsoft.com/office/powerpoint/2010/main" val="181720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31057"/>
            <a:ext cx="1502175" cy="1159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mediadb.agro2b.ru/mediadb/7067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190" y="239219"/>
            <a:ext cx="2568292" cy="2053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6FCD0024-C488-4830-970F-D17892B420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49350" y="182791"/>
            <a:ext cx="9345914" cy="571500"/>
          </a:xfrm>
        </p:spPr>
        <p:txBody>
          <a:bodyPr>
            <a:noAutofit/>
          </a:bodyPr>
          <a:lstStyle/>
          <a:p>
            <a:pPr algn="r"/>
            <a:r>
              <a:rPr lang="ru-RU" sz="3600" b="1" dirty="0">
                <a:solidFill>
                  <a:srgbClr val="C00000"/>
                </a:solidFill>
              </a:rPr>
              <a:t>Поддержка системообразующих предприятий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2098" y="3270908"/>
            <a:ext cx="2199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63265" y="5343859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63" name="Скругленный прямоугольник 6">
            <a:extLst>
              <a:ext uri="{FF2B5EF4-FFF2-40B4-BE49-F238E27FC236}">
                <a16:creationId xmlns:a16="http://schemas.microsoft.com/office/drawing/2014/main" id="{1384F26C-B7CD-4975-A85F-B6B13707AD09}"/>
              </a:ext>
            </a:extLst>
          </p:cNvPr>
          <p:cNvSpPr/>
          <p:nvPr/>
        </p:nvSpPr>
        <p:spPr>
          <a:xfrm>
            <a:off x="5704764" y="1718007"/>
            <a:ext cx="4591281" cy="5222274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2784047C-71D4-4052-9F4C-9CE19B8567CA}"/>
              </a:ext>
            </a:extLst>
          </p:cNvPr>
          <p:cNvGrpSpPr/>
          <p:nvPr/>
        </p:nvGrpSpPr>
        <p:grpSpPr>
          <a:xfrm>
            <a:off x="5568287" y="1048940"/>
            <a:ext cx="3439235" cy="414141"/>
            <a:chOff x="1552478" y="1555530"/>
            <a:chExt cx="1539922" cy="249929"/>
          </a:xfrm>
        </p:grpSpPr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0"/>
              <a:ext cx="1539922" cy="211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</a:t>
              </a:r>
              <a:r>
                <a:rPr lang="ru-RU" sz="14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Минпромторга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России</a:t>
              </a:r>
            </a:p>
          </p:txBody>
        </p:sp>
      </p:grp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FE249BA5-DE0E-4872-9253-EC06E2767CFC}"/>
              </a:ext>
            </a:extLst>
          </p:cNvPr>
          <p:cNvSpPr/>
          <p:nvPr/>
        </p:nvSpPr>
        <p:spPr>
          <a:xfrm>
            <a:off x="6091176" y="2037400"/>
            <a:ext cx="3987859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C00000"/>
                </a:solidFill>
              </a:rPr>
              <a:t>Цель кредита – </a:t>
            </a:r>
            <a:r>
              <a:rPr lang="ru-RU" sz="1400" dirty="0"/>
              <a:t>пополнение оборотных средств.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Ставка –</a:t>
            </a:r>
            <a:r>
              <a:rPr lang="ru-RU" sz="1400" dirty="0">
                <a:solidFill>
                  <a:srgbClr val="C00000"/>
                </a:solidFill>
              </a:rPr>
              <a:t> </a:t>
            </a:r>
            <a:r>
              <a:rPr lang="ru-RU" sz="1400" dirty="0"/>
              <a:t>11 % годовых.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Срок кредитования </a:t>
            </a:r>
            <a:r>
              <a:rPr lang="ru-RU" sz="1400" dirty="0"/>
              <a:t>– 1 год.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Сумма кредита </a:t>
            </a:r>
            <a:r>
              <a:rPr lang="ru-RU" sz="1400" dirty="0"/>
              <a:t>– не более 10 млрд рублей, а для группы лиц одной системообразующей организации (включая эту системообразующую организацию) - не более 30 млрд рублей</a:t>
            </a:r>
          </a:p>
          <a:p>
            <a:r>
              <a:rPr lang="ru-RU" sz="1400" dirty="0"/>
              <a:t>	</a:t>
            </a:r>
          </a:p>
          <a:p>
            <a:r>
              <a:rPr lang="ru-RU" sz="1400" dirty="0"/>
              <a:t>Субсидия предоставляется в рамках гос. Программы РФ «Развитие промышленности и повышение ее конкурентоспособности»</a:t>
            </a:r>
          </a:p>
          <a:p>
            <a:r>
              <a:rPr lang="ru-RU" sz="1400" dirty="0"/>
              <a:t> </a:t>
            </a:r>
          </a:p>
          <a:p>
            <a:r>
              <a:rPr lang="ru-RU" sz="1600" u="sng" dirty="0">
                <a:solidFill>
                  <a:srgbClr val="C00000"/>
                </a:solidFill>
              </a:rPr>
              <a:t>Соглашение на получение субсидий </a:t>
            </a:r>
            <a:r>
              <a:rPr lang="ru-RU" sz="1400" dirty="0"/>
              <a:t>заключается между банком и </a:t>
            </a:r>
            <a:r>
              <a:rPr lang="ru-RU" sz="1400" dirty="0" err="1"/>
              <a:t>Минпромторгом</a:t>
            </a:r>
            <a:r>
              <a:rPr lang="ru-RU" sz="1400" dirty="0"/>
              <a:t> России.</a:t>
            </a:r>
          </a:p>
          <a:p>
            <a:r>
              <a:rPr lang="ru-RU" sz="1400" dirty="0"/>
              <a:t> </a:t>
            </a:r>
          </a:p>
          <a:p>
            <a:r>
              <a:rPr lang="ru-RU" sz="1400" dirty="0"/>
              <a:t>Одно из требований к заемщикам – сохранение численности работников не менее </a:t>
            </a:r>
            <a:r>
              <a:rPr lang="ru-RU" sz="1600" b="1" u="sng" dirty="0">
                <a:solidFill>
                  <a:srgbClr val="C00000"/>
                </a:solidFill>
              </a:rPr>
              <a:t>85%</a:t>
            </a:r>
            <a:r>
              <a:rPr lang="ru-RU" sz="1400" dirty="0"/>
              <a:t> от численности по состоянию на 01.03.2022.</a:t>
            </a:r>
          </a:p>
        </p:txBody>
      </p: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FCA0DCE9-C49C-4D75-B097-B64CBF9954C5}"/>
              </a:ext>
            </a:extLst>
          </p:cNvPr>
          <p:cNvSpPr/>
          <p:nvPr/>
        </p:nvSpPr>
        <p:spPr>
          <a:xfrm>
            <a:off x="555630" y="2037400"/>
            <a:ext cx="4164706" cy="502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C00000"/>
                </a:solidFill>
              </a:rPr>
              <a:t>Цель кредита </a:t>
            </a:r>
            <a:r>
              <a:rPr lang="ru-RU" sz="1400" dirty="0"/>
              <a:t>– на осуществление операционной (оборотной) деятельности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Ставка </a:t>
            </a:r>
            <a:r>
              <a:rPr lang="ru-RU" sz="1400" dirty="0"/>
              <a:t>– 10 % годовых.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Срок действия программы </a:t>
            </a:r>
            <a:r>
              <a:rPr lang="ru-RU" sz="1400" dirty="0"/>
              <a:t>– с 21.03.2022 по 15.12.2022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Срок кредитования </a:t>
            </a:r>
            <a:r>
              <a:rPr lang="ru-RU" sz="1400" dirty="0"/>
              <a:t>– 1 год.</a:t>
            </a:r>
          </a:p>
          <a:p>
            <a:r>
              <a:rPr lang="ru-RU" sz="1600" b="1" u="sng" dirty="0">
                <a:solidFill>
                  <a:srgbClr val="C00000"/>
                </a:solidFill>
              </a:rPr>
              <a:t>Сумма кредита</a:t>
            </a:r>
            <a:r>
              <a:rPr lang="ru-RU" sz="1600" b="1" u="sng" dirty="0">
                <a:solidFill>
                  <a:srgbClr val="FF4261"/>
                </a:solidFill>
              </a:rPr>
              <a:t> </a:t>
            </a:r>
            <a:r>
              <a:rPr lang="ru-RU" sz="1400" dirty="0"/>
              <a:t>– до 5 млрд рублей в год на одного заемщика</a:t>
            </a:r>
          </a:p>
          <a:p>
            <a:r>
              <a:rPr lang="ru-RU" sz="1400" dirty="0"/>
              <a:t> </a:t>
            </a:r>
          </a:p>
          <a:p>
            <a:r>
              <a:rPr lang="ru-RU" sz="1400" dirty="0"/>
              <a:t>Субсидии предоставляются в рамках гос. программы «Развитие сельского хозяйства и регулирования рынков сельскохозяйственной продукции, сырья и продовольствия».</a:t>
            </a:r>
          </a:p>
          <a:p>
            <a:r>
              <a:rPr lang="ru-RU" sz="1400" dirty="0"/>
              <a:t> </a:t>
            </a:r>
          </a:p>
          <a:p>
            <a:r>
              <a:rPr lang="ru-RU" sz="1600" u="sng" dirty="0">
                <a:solidFill>
                  <a:srgbClr val="C00000"/>
                </a:solidFill>
              </a:rPr>
              <a:t>Соглашение на получение субсидий </a:t>
            </a:r>
            <a:r>
              <a:rPr lang="ru-RU" sz="1400" dirty="0"/>
              <a:t>заключается между банком и Минсельхозом России.</a:t>
            </a:r>
          </a:p>
          <a:p>
            <a:r>
              <a:rPr lang="ru-RU" sz="1400" dirty="0"/>
              <a:t> </a:t>
            </a:r>
          </a:p>
          <a:p>
            <a:r>
              <a:rPr lang="ru-RU" sz="1400" dirty="0"/>
              <a:t>Одно из требований к заемщикам – сохранение численности работников не менее </a:t>
            </a:r>
            <a:r>
              <a:rPr lang="ru-RU" sz="1600" b="1" u="sng" dirty="0">
                <a:solidFill>
                  <a:srgbClr val="C00000"/>
                </a:solidFill>
              </a:rPr>
              <a:t>90%</a:t>
            </a:r>
            <a:r>
              <a:rPr lang="ru-RU" sz="1400" dirty="0"/>
              <a:t> от численности по состоянию на 01.03.2022.</a:t>
            </a:r>
          </a:p>
          <a:p>
            <a:pPr algn="ctr">
              <a:lnSpc>
                <a:spcPct val="90000"/>
              </a:lnSpc>
            </a:pPr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03" name="Скругленный прямоугольник 6">
            <a:extLst>
              <a:ext uri="{FF2B5EF4-FFF2-40B4-BE49-F238E27FC236}">
                <a16:creationId xmlns:a16="http://schemas.microsoft.com/office/drawing/2014/main" id="{DB22A479-0ACE-48B2-941E-4295D9AF4C1D}"/>
              </a:ext>
            </a:extLst>
          </p:cNvPr>
          <p:cNvSpPr/>
          <p:nvPr/>
        </p:nvSpPr>
        <p:spPr>
          <a:xfrm>
            <a:off x="401460" y="1718008"/>
            <a:ext cx="4532039" cy="5222274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8649A31-C33A-499D-AA78-E55179658DBF}"/>
              </a:ext>
            </a:extLst>
          </p:cNvPr>
          <p:cNvGrpSpPr/>
          <p:nvPr/>
        </p:nvGrpSpPr>
        <p:grpSpPr>
          <a:xfrm>
            <a:off x="463265" y="1020319"/>
            <a:ext cx="3559878" cy="491657"/>
            <a:chOff x="1552478" y="1555530"/>
            <a:chExt cx="1539922" cy="307777"/>
          </a:xfrm>
        </p:grpSpPr>
        <p:sp>
          <p:nvSpPr>
            <p:cNvPr id="105" name="Прямоугольник 104">
              <a:extLst>
                <a:ext uri="{FF2B5EF4-FFF2-40B4-BE49-F238E27FC236}">
                  <a16:creationId xmlns:a16="http://schemas.microsoft.com/office/drawing/2014/main" id="{F2E57915-F686-4DE7-821C-F7B76B8FD4CF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2ADAA767-FB46-403B-8E3E-AF210684370A}"/>
                </a:ext>
              </a:extLst>
            </p:cNvPr>
            <p:cNvSpPr txBox="1"/>
            <p:nvPr/>
          </p:nvSpPr>
          <p:spPr>
            <a:xfrm>
              <a:off x="1552478" y="1555530"/>
              <a:ext cx="15331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Минсельхоза России</a:t>
              </a:r>
            </a:p>
          </p:txBody>
        </p:sp>
      </p:grpSp>
      <p:sp>
        <p:nvSpPr>
          <p:cNvPr id="2" name="AutoShape 6" descr="https://orichi-rayon.ru/assets/images/pictures/news/minpromtorg_log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8" descr="https://orichi-rayon.ru/assets/images/pictures/news/minpromtorg_logo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https://orichi-rayon.ru/assets/images/pictures/news/minpromtorg_logo.jpg"/>
          <p:cNvSpPr>
            <a:spLocks noChangeAspect="1" noChangeArrowheads="1"/>
          </p:cNvSpPr>
          <p:nvPr/>
        </p:nvSpPr>
        <p:spPr bwMode="auto">
          <a:xfrm>
            <a:off x="155575" y="-2811463"/>
            <a:ext cx="7581900" cy="585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1597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20625</TotalTime>
  <Words>584</Words>
  <Application>Microsoft Office PowerPoint</Application>
  <PresentationFormat>Произвольный</PresentationFormat>
  <Paragraphs>108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Льготное кредитование бизнеса</vt:lpstr>
      <vt:lpstr> Кредитные каникулы по 106-ФЗ для юр.лиц и ИП </vt:lpstr>
      <vt:lpstr>Поддержка системообразующих предприятий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Кривошеева Елена Владимировна</dc:creator>
  <cp:lastModifiedBy>79186229176</cp:lastModifiedBy>
  <cp:revision>1263</cp:revision>
  <cp:lastPrinted>2022-03-24T06:00:56Z</cp:lastPrinted>
  <dcterms:created xsi:type="dcterms:W3CDTF">2019-09-11T08:36:59Z</dcterms:created>
  <dcterms:modified xsi:type="dcterms:W3CDTF">2022-03-25T08:53:23Z</dcterms:modified>
</cp:coreProperties>
</file>