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87" autoAdjust="0"/>
    <p:restoredTop sz="94629" autoAdjust="0"/>
  </p:normalViewPr>
  <p:slideViewPr>
    <p:cSldViewPr>
      <p:cViewPr>
        <p:scale>
          <a:sx n="100" d="100"/>
          <a:sy n="100" d="100"/>
        </p:scale>
        <p:origin x="-282" y="5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530589-B365-4F28-93F1-C07A8CA5C9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C0387-B617-4693-B43C-5FE9A1AF36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1402916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530589-B365-4F28-93F1-C07A8CA5C9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C0387-B617-4693-B43C-5FE9A1AF36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9688185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530589-B365-4F28-93F1-C07A8CA5C9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C0387-B617-4693-B43C-5FE9A1AF36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77568979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530589-B365-4F28-93F1-C07A8CA5C9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C0387-B617-4693-B43C-5FE9A1AF36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904756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530589-B365-4F28-93F1-C07A8CA5C9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C0387-B617-4693-B43C-5FE9A1AF36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7443856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530589-B365-4F28-93F1-C07A8CA5C9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C0387-B617-4693-B43C-5FE9A1AF36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37983202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530589-B365-4F28-93F1-C07A8CA5C9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C0387-B617-4693-B43C-5FE9A1AF36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5424448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530589-B365-4F28-93F1-C07A8CA5C9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C0387-B617-4693-B43C-5FE9A1AF36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8300704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530589-B365-4F28-93F1-C07A8CA5C9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C0387-B617-4693-B43C-5FE9A1AF36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3929903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530589-B365-4F28-93F1-C07A8CA5C9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C0387-B617-4693-B43C-5FE9A1AF36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0582235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530589-B365-4F28-93F1-C07A8CA5C9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C0387-B617-4693-B43C-5FE9A1AF36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278176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86530589-B365-4F28-93F1-C07A8CA5C9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99EC0387-B617-4693-B43C-5FE9A1AF362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slow">
    <p:push dir="u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03848" y="1484784"/>
            <a:ext cx="5940152" cy="2619723"/>
          </a:xfrm>
        </p:spPr>
        <p:txBody>
          <a:bodyPr/>
          <a:lstStyle/>
          <a:p>
            <a:r>
              <a:rPr lang="ru-RU" sz="5400" b="1" dirty="0" smtClean="0">
                <a:solidFill>
                  <a:srgbClr val="FF0000"/>
                </a:solidFill>
                <a:latin typeface="Trebuchet MS" pitchFamily="34" charset="0"/>
              </a:rPr>
              <a:t>Робототехника в</a:t>
            </a:r>
            <a:br>
              <a:rPr lang="ru-RU" sz="5400" b="1" dirty="0" smtClean="0">
                <a:solidFill>
                  <a:srgbClr val="FF0000"/>
                </a:solidFill>
                <a:latin typeface="Trebuchet MS" pitchFamily="34" charset="0"/>
              </a:rPr>
            </a:br>
            <a:r>
              <a:rPr lang="ru-RU" sz="5400" b="1" dirty="0" smtClean="0">
                <a:solidFill>
                  <a:srgbClr val="FF0000"/>
                </a:solidFill>
                <a:latin typeface="Trebuchet MS" pitchFamily="34" charset="0"/>
              </a:rPr>
              <a:t>образовании</a:t>
            </a:r>
            <a:endParaRPr lang="ru-RU" sz="54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pic>
        <p:nvPicPr>
          <p:cNvPr id="1026" name="Picture 2" descr="C:\Users\JamesListener\Documents\робот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955" y="1124744"/>
            <a:ext cx="3403662" cy="3970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06390" y="3928700"/>
            <a:ext cx="5600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/>
              <a:t>п.д.о. </a:t>
            </a:r>
            <a:r>
              <a:rPr lang="ru-RU" sz="2400" b="1" dirty="0" err="1" smtClean="0"/>
              <a:t>Овчинникова</a:t>
            </a:r>
            <a:r>
              <a:rPr lang="ru-RU" sz="2400" b="1" dirty="0" smtClean="0"/>
              <a:t> Татьяна Николаевна</a:t>
            </a:r>
          </a:p>
        </p:txBody>
      </p:sp>
    </p:spTree>
    <p:extLst>
      <p:ext uri="{BB962C8B-B14F-4D97-AF65-F5344CB8AC3E}">
        <p14:creationId xmlns:p14="http://schemas.microsoft.com/office/powerpoint/2010/main" xmlns="" val="41313316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60287"/>
            <a:ext cx="81131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Arial Narrow" pitchFamily="34" charset="0"/>
              </a:rPr>
              <a:t>Робототехника – для чего она нужна?</a:t>
            </a:r>
            <a:endParaRPr lang="ru-RU" sz="4000" b="1" dirty="0">
              <a:solidFill>
                <a:srgbClr val="FF0000"/>
              </a:solidFill>
              <a:latin typeface="Arial Narrow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1124744"/>
            <a:ext cx="822173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ru-RU" sz="2800" b="1" dirty="0" smtClean="0"/>
              <a:t>Развитие всех других наук и отраслей производства.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800" b="1" dirty="0" smtClean="0"/>
              <a:t>Модернизация промышленности.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800" b="1" dirty="0" smtClean="0"/>
              <a:t>Развитие медицины.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800" b="1" dirty="0" smtClean="0"/>
              <a:t>Новые военные технологии.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800" b="1" dirty="0" smtClean="0"/>
              <a:t>Новые технологии спасения людей в чрезвычайных ситуациях.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800" b="1" dirty="0" smtClean="0"/>
              <a:t>Современные бытовые технологии.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800" b="1" dirty="0" smtClean="0"/>
              <a:t>Помощь людям с ограниченными возможностями.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800" b="1" dirty="0" smtClean="0"/>
              <a:t>Новые виды транспорта.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800" b="1" dirty="0" smtClean="0"/>
              <a:t>Развлекательный аспект.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59746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60287"/>
            <a:ext cx="856837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Arial Narrow" pitchFamily="34" charset="0"/>
              </a:rPr>
              <a:t>Почему робототехнику должны любить</a:t>
            </a:r>
          </a:p>
          <a:p>
            <a:r>
              <a:rPr lang="ru-RU" sz="4000" b="1" dirty="0" smtClean="0">
                <a:solidFill>
                  <a:srgbClr val="FF0000"/>
                </a:solidFill>
                <a:latin typeface="Arial Narrow" pitchFamily="34" charset="0"/>
              </a:rPr>
              <a:t>учителя и родители?</a:t>
            </a:r>
            <a:endParaRPr lang="ru-RU" sz="4000" b="1" dirty="0">
              <a:solidFill>
                <a:srgbClr val="FF0000"/>
              </a:solidFill>
              <a:latin typeface="Arial Narrow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1" y="1383726"/>
            <a:ext cx="864037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4500">
              <a:buFont typeface="+mj-lt"/>
              <a:buAutoNum type="arabicParenR"/>
            </a:pPr>
            <a:r>
              <a:rPr lang="ru-RU" sz="2000" b="1" dirty="0" smtClean="0"/>
              <a:t>Робототехника привлекает к себе детей, им нравятся роботы, и они хотят заниматься. Заинтересованность детей в каком-либо конструктивном занятии – это уже очень хорошо.</a:t>
            </a:r>
            <a:endParaRPr lang="ru-RU" sz="2000" b="1" dirty="0"/>
          </a:p>
          <a:p>
            <a:pPr indent="444500">
              <a:buFont typeface="+mj-lt"/>
              <a:buAutoNum type="arabicParenR"/>
            </a:pPr>
            <a:r>
              <a:rPr lang="ru-RU" sz="2000" b="1" dirty="0" smtClean="0"/>
              <a:t>Робототехника заставляет развиваться ребенка сразу в нескольких научных дисциплинах.</a:t>
            </a:r>
          </a:p>
          <a:p>
            <a:pPr indent="444500">
              <a:buFont typeface="+mj-lt"/>
              <a:buAutoNum type="arabicParenR"/>
            </a:pPr>
            <a:r>
              <a:rPr lang="ru-RU" sz="2000" b="1" dirty="0" smtClean="0"/>
              <a:t>Робототехника развивает абстрактное, математическое, инженерное и художественное мышление ребенка.</a:t>
            </a:r>
          </a:p>
          <a:p>
            <a:pPr indent="444500">
              <a:buFont typeface="+mj-lt"/>
              <a:buAutoNum type="arabicParenR"/>
            </a:pPr>
            <a:r>
              <a:rPr lang="ru-RU" sz="2000" b="1" dirty="0" smtClean="0"/>
              <a:t>Ребенок, прошедший курс робототехники, скорее всего захочет и дальше учиться и работать в этой или смежной области, он уже в старшей школе может определиться с направлением будущей профессии.</a:t>
            </a:r>
          </a:p>
          <a:p>
            <a:pPr indent="444500">
              <a:buFont typeface="+mj-lt"/>
              <a:buAutoNum type="arabicParenR"/>
            </a:pPr>
            <a:r>
              <a:rPr lang="ru-RU" sz="2000" b="1" dirty="0" smtClean="0"/>
              <a:t>Ребенок будет принимать участие в соревнованиях, которые в большинстве своем – командные. А это способствует значительно социализации ребенка, его умению работать в команде, изъяснять понятно свои мысли. Соревнования также дадут ребенку цель и мотивацию.</a:t>
            </a:r>
          </a:p>
          <a:p>
            <a:pPr indent="444500">
              <a:buFont typeface="+mj-lt"/>
              <a:buAutoNum type="arabicParenR"/>
            </a:pPr>
            <a:r>
              <a:rPr lang="ru-RU" sz="2000" b="1" dirty="0" smtClean="0"/>
              <a:t>Ребенок может делать исследовательские работы с помощью роботов, что даст ему дополнительные шансы на поступление в хороший ВУЗ.</a:t>
            </a:r>
          </a:p>
        </p:txBody>
      </p:sp>
    </p:spTree>
    <p:extLst>
      <p:ext uri="{BB962C8B-B14F-4D97-AF65-F5344CB8AC3E}">
        <p14:creationId xmlns:p14="http://schemas.microsoft.com/office/powerpoint/2010/main" xmlns="" val="36802122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60287"/>
            <a:ext cx="78021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Arial Narrow" pitchFamily="34" charset="0"/>
              </a:rPr>
              <a:t>Почему робототехнику любят дети?</a:t>
            </a:r>
            <a:endParaRPr lang="ru-RU" sz="4000" b="1" dirty="0">
              <a:solidFill>
                <a:srgbClr val="FF0000"/>
              </a:solidFill>
              <a:latin typeface="Arial Narrow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967" y="836712"/>
            <a:ext cx="799288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>
              <a:buFont typeface="+mj-lt"/>
              <a:buAutoNum type="arabicParenR"/>
            </a:pPr>
            <a:r>
              <a:rPr lang="ru-RU" sz="4800" b="1" dirty="0" smtClean="0"/>
              <a:t>ЭТО ИНТЕРЕСНО!</a:t>
            </a:r>
          </a:p>
          <a:p>
            <a:pPr indent="444500">
              <a:buFont typeface="+mj-lt"/>
              <a:buAutoNum type="arabicParenR"/>
            </a:pPr>
            <a:endParaRPr lang="ru-RU" sz="2000" b="1" dirty="0" smtClean="0"/>
          </a:p>
          <a:p>
            <a:pPr indent="444500">
              <a:buFont typeface="+mj-lt"/>
              <a:buAutoNum type="arabicParenR"/>
            </a:pPr>
            <a:r>
              <a:rPr lang="ru-RU" sz="2000" b="1" dirty="0" smtClean="0"/>
              <a:t>Робототехника дает возможность самим придумывать, конструировать, изобретать.</a:t>
            </a:r>
          </a:p>
          <a:p>
            <a:pPr indent="444500">
              <a:buFont typeface="+mj-lt"/>
              <a:buAutoNum type="arabicParenR"/>
            </a:pPr>
            <a:endParaRPr lang="ru-RU" sz="2000" b="1" dirty="0" smtClean="0"/>
          </a:p>
          <a:p>
            <a:pPr indent="444500">
              <a:buFont typeface="+mj-lt"/>
              <a:buAutoNum type="arabicParenR"/>
            </a:pPr>
            <a:r>
              <a:rPr lang="ru-RU" sz="2000" b="1" dirty="0" smtClean="0"/>
              <a:t>Можно сделать робота и похвастаться друзьям, родителям, учителям и всем знакомым.</a:t>
            </a:r>
          </a:p>
          <a:p>
            <a:pPr indent="444500">
              <a:buFont typeface="+mj-lt"/>
              <a:buAutoNum type="arabicParenR"/>
            </a:pPr>
            <a:endParaRPr lang="ru-RU" sz="2000" b="1" dirty="0"/>
          </a:p>
          <a:p>
            <a:pPr indent="444500">
              <a:buFont typeface="+mj-lt"/>
              <a:buAutoNum type="arabicParenR"/>
            </a:pPr>
            <a:r>
              <a:rPr lang="ru-RU" sz="2000" b="1" dirty="0" smtClean="0"/>
              <a:t>Можно участвовать в соревнованиях – доказать, что мой робот самый сильный, самый быстрый, самый классный!</a:t>
            </a:r>
          </a:p>
          <a:p>
            <a:pPr indent="444500">
              <a:buFont typeface="+mj-lt"/>
              <a:buAutoNum type="arabicParenR"/>
            </a:pPr>
            <a:endParaRPr lang="ru-RU" sz="2000" b="1" dirty="0"/>
          </a:p>
          <a:p>
            <a:pPr indent="444500">
              <a:buFont typeface="+mj-lt"/>
              <a:buAutoNum type="arabicParenR"/>
            </a:pPr>
            <a:r>
              <a:rPr lang="ru-RU" sz="2000" b="1" dirty="0" smtClean="0"/>
              <a:t>При всем при том, что робототехника – это весело и интересно, родители не ограничивают ребенку это развлечение, как все остальные, а наоборот поощряют.</a:t>
            </a:r>
            <a:endParaRPr lang="ru-RU" sz="2000" b="1" dirty="0"/>
          </a:p>
          <a:p>
            <a:pPr indent="444500">
              <a:buFont typeface="+mj-lt"/>
              <a:buAutoNum type="arabicParenR"/>
            </a:pPr>
            <a:endParaRPr lang="ru-RU" sz="2000" b="1" dirty="0" smtClean="0"/>
          </a:p>
          <a:p>
            <a:pPr indent="444500">
              <a:buFont typeface="+mj-lt"/>
              <a:buAutoNum type="arabicParenR"/>
            </a:pPr>
            <a:r>
              <a:rPr lang="ru-RU" sz="2000" b="1" dirty="0" smtClean="0"/>
              <a:t>В школе ставят пятерки по физике и информатике за демонстрацию и доклад по моим роботам!</a:t>
            </a:r>
          </a:p>
        </p:txBody>
      </p:sp>
    </p:spTree>
    <p:extLst>
      <p:ext uri="{BB962C8B-B14F-4D97-AF65-F5344CB8AC3E}">
        <p14:creationId xmlns:p14="http://schemas.microsoft.com/office/powerpoint/2010/main" xmlns="" val="10605823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ыноска со стрелкой вверх 1"/>
          <p:cNvSpPr/>
          <p:nvPr/>
        </p:nvSpPr>
        <p:spPr>
          <a:xfrm>
            <a:off x="580655" y="2675494"/>
            <a:ext cx="3919337" cy="3240360"/>
          </a:xfrm>
          <a:prstGeom prst="upArrowCallout">
            <a:avLst>
              <a:gd name="adj1" fmla="val 31575"/>
              <a:gd name="adj2" fmla="val 30479"/>
              <a:gd name="adj3" fmla="val 15411"/>
              <a:gd name="adj4" fmla="val 7648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</a:rPr>
              <a:t>Математика</a:t>
            </a:r>
          </a:p>
          <a:p>
            <a:pPr algn="ctr"/>
            <a:r>
              <a:rPr lang="ru-RU" sz="2800" b="1" i="1" dirty="0" smtClean="0">
                <a:solidFill>
                  <a:schemeClr val="tx1"/>
                </a:solidFill>
              </a:rPr>
              <a:t>Физика</a:t>
            </a:r>
          </a:p>
          <a:p>
            <a:pPr algn="ctr"/>
            <a:r>
              <a:rPr lang="ru-RU" sz="2800" b="1" i="1" dirty="0" smtClean="0">
                <a:solidFill>
                  <a:schemeClr val="tx1"/>
                </a:solidFill>
              </a:rPr>
              <a:t>Информатика</a:t>
            </a:r>
          </a:p>
          <a:p>
            <a:pPr algn="ctr"/>
            <a:r>
              <a:rPr lang="ru-RU" sz="2800" b="1" i="1" dirty="0" smtClean="0">
                <a:solidFill>
                  <a:schemeClr val="tx1"/>
                </a:solidFill>
              </a:rPr>
              <a:t>Программирование</a:t>
            </a:r>
          </a:p>
          <a:p>
            <a:pPr algn="ctr"/>
            <a:r>
              <a:rPr lang="ru-RU" sz="2800" b="1" i="1" dirty="0" smtClean="0">
                <a:solidFill>
                  <a:schemeClr val="tx1"/>
                </a:solidFill>
              </a:rPr>
              <a:t>Английский язык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60287"/>
            <a:ext cx="813876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Arial Narrow" pitchFamily="34" charset="0"/>
              </a:rPr>
              <a:t>Как робототехника связана с другими</a:t>
            </a:r>
            <a:br>
              <a:rPr lang="ru-RU" sz="4000" b="1" dirty="0" smtClean="0">
                <a:solidFill>
                  <a:srgbClr val="FF0000"/>
                </a:solidFill>
                <a:latin typeface="Arial Narrow" pitchFamily="34" charset="0"/>
              </a:rPr>
            </a:br>
            <a:r>
              <a:rPr lang="ru-RU" sz="4000" b="1" dirty="0" smtClean="0">
                <a:solidFill>
                  <a:srgbClr val="FF0000"/>
                </a:solidFill>
                <a:latin typeface="Arial Narrow" pitchFamily="34" charset="0"/>
              </a:rPr>
              <a:t>дисциплинами?</a:t>
            </a:r>
            <a:endParaRPr lang="ru-RU" sz="4000" b="1" dirty="0">
              <a:solidFill>
                <a:srgbClr val="FF0000"/>
              </a:solidFill>
              <a:latin typeface="Arial Narrow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6467" y="1988840"/>
            <a:ext cx="44008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РОБОТОТЕХНИКА =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08104" y="851274"/>
            <a:ext cx="27363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МЕХАНИКА</a:t>
            </a:r>
            <a:br>
              <a:rPr lang="ru-RU" sz="4000" b="1" dirty="0" smtClean="0"/>
            </a:br>
            <a:r>
              <a:rPr lang="ru-RU" sz="4000" b="1" dirty="0" smtClean="0"/>
              <a:t>+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76056" y="1916832"/>
            <a:ext cx="3600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ЭЛЕКТРОНИКА</a:t>
            </a:r>
            <a:br>
              <a:rPr lang="ru-RU" sz="4000" b="1" dirty="0" smtClean="0"/>
            </a:br>
            <a:r>
              <a:rPr lang="ru-RU" sz="4000" b="1" dirty="0" smtClean="0"/>
              <a:t>+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97292" y="2972235"/>
            <a:ext cx="41579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ИСКУССТВЕННЫЙ ИНТЕЛЛЕКТ</a:t>
            </a:r>
          </a:p>
        </p:txBody>
      </p:sp>
    </p:spTree>
    <p:extLst>
      <p:ext uri="{BB962C8B-B14F-4D97-AF65-F5344CB8AC3E}">
        <p14:creationId xmlns:p14="http://schemas.microsoft.com/office/powerpoint/2010/main" xmlns="" val="41127646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4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60287"/>
            <a:ext cx="35798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Arial Narrow" pitchFamily="34" charset="0"/>
              </a:rPr>
              <a:t>С математикой?</a:t>
            </a:r>
            <a:endParaRPr lang="ru-RU" sz="4000" b="1" dirty="0">
              <a:solidFill>
                <a:srgbClr val="FF0000"/>
              </a:solidFill>
              <a:latin typeface="Arial Narrow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5739" y="836712"/>
            <a:ext cx="49685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Как нарисовать правильный 10-угольник?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5738" y="1389222"/>
            <a:ext cx="49685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</a:t>
            </a:r>
            <a:r>
              <a:rPr lang="el-GR" sz="2000" b="1" baseline="-25000" dirty="0" smtClean="0"/>
              <a:t>α</a:t>
            </a:r>
            <a:r>
              <a:rPr lang="ru-RU" sz="2000" b="1" dirty="0" smtClean="0"/>
              <a:t> = </a:t>
            </a:r>
            <a:r>
              <a:rPr lang="en-US" sz="2000" b="1" dirty="0" smtClean="0"/>
              <a:t>(n-2)*180;</a:t>
            </a:r>
          </a:p>
          <a:p>
            <a:r>
              <a:rPr lang="el-GR" sz="2000" b="1" dirty="0" smtClean="0"/>
              <a:t>α</a:t>
            </a:r>
            <a:r>
              <a:rPr lang="en-US" sz="2000" b="1" dirty="0" smtClean="0"/>
              <a:t> = (n-2)*180/n;</a:t>
            </a:r>
          </a:p>
          <a:p>
            <a:r>
              <a:rPr lang="el-GR" sz="2000" b="1" dirty="0" smtClean="0"/>
              <a:t>β</a:t>
            </a:r>
            <a:r>
              <a:rPr lang="en-US" sz="2000" b="1" dirty="0" smtClean="0"/>
              <a:t> = 180 – </a:t>
            </a:r>
            <a:r>
              <a:rPr lang="el-GR" sz="2000" b="1" dirty="0" smtClean="0"/>
              <a:t>α</a:t>
            </a:r>
            <a:r>
              <a:rPr lang="en-US" sz="2000" b="1" dirty="0" smtClean="0"/>
              <a:t> = 180 – (n-2)*180/n;</a:t>
            </a:r>
            <a:endParaRPr lang="ru-RU" sz="2000" b="1" dirty="0" smtClean="0"/>
          </a:p>
        </p:txBody>
      </p:sp>
      <p:sp>
        <p:nvSpPr>
          <p:cNvPr id="12" name="5-конечная звезда 11"/>
          <p:cNvSpPr/>
          <p:nvPr/>
        </p:nvSpPr>
        <p:spPr>
          <a:xfrm>
            <a:off x="5393540" y="378711"/>
            <a:ext cx="1608268" cy="1716221"/>
          </a:xfrm>
          <a:custGeom>
            <a:avLst/>
            <a:gdLst>
              <a:gd name="connsiteX0" fmla="*/ 2 w 1584176"/>
              <a:gd name="connsiteY0" fmla="*/ 605100 h 1584176"/>
              <a:gd name="connsiteX1" fmla="*/ 605105 w 1584176"/>
              <a:gd name="connsiteY1" fmla="*/ 605104 h 1584176"/>
              <a:gd name="connsiteX2" fmla="*/ 792088 w 1584176"/>
              <a:gd name="connsiteY2" fmla="*/ 0 h 1584176"/>
              <a:gd name="connsiteX3" fmla="*/ 979071 w 1584176"/>
              <a:gd name="connsiteY3" fmla="*/ 605104 h 1584176"/>
              <a:gd name="connsiteX4" fmla="*/ 1584174 w 1584176"/>
              <a:gd name="connsiteY4" fmla="*/ 605100 h 1584176"/>
              <a:gd name="connsiteX5" fmla="*/ 1094633 w 1584176"/>
              <a:gd name="connsiteY5" fmla="*/ 979070 h 1584176"/>
              <a:gd name="connsiteX6" fmla="*/ 1281624 w 1584176"/>
              <a:gd name="connsiteY6" fmla="*/ 1584172 h 1584176"/>
              <a:gd name="connsiteX7" fmla="*/ 792088 w 1584176"/>
              <a:gd name="connsiteY7" fmla="*/ 1210194 h 1584176"/>
              <a:gd name="connsiteX8" fmla="*/ 302552 w 1584176"/>
              <a:gd name="connsiteY8" fmla="*/ 1584172 h 1584176"/>
              <a:gd name="connsiteX9" fmla="*/ 489543 w 1584176"/>
              <a:gd name="connsiteY9" fmla="*/ 979070 h 1584176"/>
              <a:gd name="connsiteX10" fmla="*/ 2 w 1584176"/>
              <a:gd name="connsiteY10" fmla="*/ 605100 h 1584176"/>
              <a:gd name="connsiteX0" fmla="*/ 0 w 1584172"/>
              <a:gd name="connsiteY0" fmla="*/ 605100 h 1584172"/>
              <a:gd name="connsiteX1" fmla="*/ 152341 w 1584172"/>
              <a:gd name="connsiteY1" fmla="*/ 54688 h 1584172"/>
              <a:gd name="connsiteX2" fmla="*/ 792086 w 1584172"/>
              <a:gd name="connsiteY2" fmla="*/ 0 h 1584172"/>
              <a:gd name="connsiteX3" fmla="*/ 979069 w 1584172"/>
              <a:gd name="connsiteY3" fmla="*/ 605104 h 1584172"/>
              <a:gd name="connsiteX4" fmla="*/ 1584172 w 1584172"/>
              <a:gd name="connsiteY4" fmla="*/ 605100 h 1584172"/>
              <a:gd name="connsiteX5" fmla="*/ 1094631 w 1584172"/>
              <a:gd name="connsiteY5" fmla="*/ 979070 h 1584172"/>
              <a:gd name="connsiteX6" fmla="*/ 1281622 w 1584172"/>
              <a:gd name="connsiteY6" fmla="*/ 1584172 h 1584172"/>
              <a:gd name="connsiteX7" fmla="*/ 792086 w 1584172"/>
              <a:gd name="connsiteY7" fmla="*/ 1210194 h 1584172"/>
              <a:gd name="connsiteX8" fmla="*/ 302550 w 1584172"/>
              <a:gd name="connsiteY8" fmla="*/ 1584172 h 1584172"/>
              <a:gd name="connsiteX9" fmla="*/ 489541 w 1584172"/>
              <a:gd name="connsiteY9" fmla="*/ 979070 h 1584172"/>
              <a:gd name="connsiteX10" fmla="*/ 0 w 1584172"/>
              <a:gd name="connsiteY10" fmla="*/ 605100 h 1584172"/>
              <a:gd name="connsiteX0" fmla="*/ 0 w 1584172"/>
              <a:gd name="connsiteY0" fmla="*/ 605100 h 1584172"/>
              <a:gd name="connsiteX1" fmla="*/ 152341 w 1584172"/>
              <a:gd name="connsiteY1" fmla="*/ 54688 h 1584172"/>
              <a:gd name="connsiteX2" fmla="*/ 792086 w 1584172"/>
              <a:gd name="connsiteY2" fmla="*/ 0 h 1584172"/>
              <a:gd name="connsiteX3" fmla="*/ 1378564 w 1584172"/>
              <a:gd name="connsiteY3" fmla="*/ 72444 h 1584172"/>
              <a:gd name="connsiteX4" fmla="*/ 1584172 w 1584172"/>
              <a:gd name="connsiteY4" fmla="*/ 605100 h 1584172"/>
              <a:gd name="connsiteX5" fmla="*/ 1094631 w 1584172"/>
              <a:gd name="connsiteY5" fmla="*/ 979070 h 1584172"/>
              <a:gd name="connsiteX6" fmla="*/ 1281622 w 1584172"/>
              <a:gd name="connsiteY6" fmla="*/ 1584172 h 1584172"/>
              <a:gd name="connsiteX7" fmla="*/ 792086 w 1584172"/>
              <a:gd name="connsiteY7" fmla="*/ 1210194 h 1584172"/>
              <a:gd name="connsiteX8" fmla="*/ 302550 w 1584172"/>
              <a:gd name="connsiteY8" fmla="*/ 1584172 h 1584172"/>
              <a:gd name="connsiteX9" fmla="*/ 489541 w 1584172"/>
              <a:gd name="connsiteY9" fmla="*/ 979070 h 1584172"/>
              <a:gd name="connsiteX10" fmla="*/ 0 w 1584172"/>
              <a:gd name="connsiteY10" fmla="*/ 605100 h 1584172"/>
              <a:gd name="connsiteX0" fmla="*/ 0 w 1636169"/>
              <a:gd name="connsiteY0" fmla="*/ 605100 h 1584172"/>
              <a:gd name="connsiteX1" fmla="*/ 152341 w 1636169"/>
              <a:gd name="connsiteY1" fmla="*/ 54688 h 1584172"/>
              <a:gd name="connsiteX2" fmla="*/ 792086 w 1636169"/>
              <a:gd name="connsiteY2" fmla="*/ 0 h 1584172"/>
              <a:gd name="connsiteX3" fmla="*/ 1378564 w 1636169"/>
              <a:gd name="connsiteY3" fmla="*/ 72444 h 1584172"/>
              <a:gd name="connsiteX4" fmla="*/ 1584172 w 1636169"/>
              <a:gd name="connsiteY4" fmla="*/ 605100 h 1584172"/>
              <a:gd name="connsiteX5" fmla="*/ 1636169 w 1636169"/>
              <a:gd name="connsiteY5" fmla="*/ 1218767 h 1584172"/>
              <a:gd name="connsiteX6" fmla="*/ 1281622 w 1636169"/>
              <a:gd name="connsiteY6" fmla="*/ 1584172 h 1584172"/>
              <a:gd name="connsiteX7" fmla="*/ 792086 w 1636169"/>
              <a:gd name="connsiteY7" fmla="*/ 1210194 h 1584172"/>
              <a:gd name="connsiteX8" fmla="*/ 302550 w 1636169"/>
              <a:gd name="connsiteY8" fmla="*/ 1584172 h 1584172"/>
              <a:gd name="connsiteX9" fmla="*/ 489541 w 1636169"/>
              <a:gd name="connsiteY9" fmla="*/ 979070 h 1584172"/>
              <a:gd name="connsiteX10" fmla="*/ 0 w 1636169"/>
              <a:gd name="connsiteY10" fmla="*/ 605100 h 1584172"/>
              <a:gd name="connsiteX0" fmla="*/ 0 w 1636169"/>
              <a:gd name="connsiteY0" fmla="*/ 605100 h 1584172"/>
              <a:gd name="connsiteX1" fmla="*/ 152341 w 1636169"/>
              <a:gd name="connsiteY1" fmla="*/ 54688 h 1584172"/>
              <a:gd name="connsiteX2" fmla="*/ 792086 w 1636169"/>
              <a:gd name="connsiteY2" fmla="*/ 0 h 1584172"/>
              <a:gd name="connsiteX3" fmla="*/ 1325298 w 1636169"/>
              <a:gd name="connsiteY3" fmla="*/ 125710 h 1584172"/>
              <a:gd name="connsiteX4" fmla="*/ 1584172 w 1636169"/>
              <a:gd name="connsiteY4" fmla="*/ 605100 h 1584172"/>
              <a:gd name="connsiteX5" fmla="*/ 1636169 w 1636169"/>
              <a:gd name="connsiteY5" fmla="*/ 1218767 h 1584172"/>
              <a:gd name="connsiteX6" fmla="*/ 1281622 w 1636169"/>
              <a:gd name="connsiteY6" fmla="*/ 1584172 h 1584172"/>
              <a:gd name="connsiteX7" fmla="*/ 792086 w 1636169"/>
              <a:gd name="connsiteY7" fmla="*/ 1210194 h 1584172"/>
              <a:gd name="connsiteX8" fmla="*/ 302550 w 1636169"/>
              <a:gd name="connsiteY8" fmla="*/ 1584172 h 1584172"/>
              <a:gd name="connsiteX9" fmla="*/ 489541 w 1636169"/>
              <a:gd name="connsiteY9" fmla="*/ 979070 h 1584172"/>
              <a:gd name="connsiteX10" fmla="*/ 0 w 1636169"/>
              <a:gd name="connsiteY10" fmla="*/ 605100 h 1584172"/>
              <a:gd name="connsiteX0" fmla="*/ 0 w 1636169"/>
              <a:gd name="connsiteY0" fmla="*/ 605100 h 1584172"/>
              <a:gd name="connsiteX1" fmla="*/ 276628 w 1636169"/>
              <a:gd name="connsiteY1" fmla="*/ 99076 h 1584172"/>
              <a:gd name="connsiteX2" fmla="*/ 792086 w 1636169"/>
              <a:gd name="connsiteY2" fmla="*/ 0 h 1584172"/>
              <a:gd name="connsiteX3" fmla="*/ 1325298 w 1636169"/>
              <a:gd name="connsiteY3" fmla="*/ 125710 h 1584172"/>
              <a:gd name="connsiteX4" fmla="*/ 1584172 w 1636169"/>
              <a:gd name="connsiteY4" fmla="*/ 605100 h 1584172"/>
              <a:gd name="connsiteX5" fmla="*/ 1636169 w 1636169"/>
              <a:gd name="connsiteY5" fmla="*/ 1218767 h 1584172"/>
              <a:gd name="connsiteX6" fmla="*/ 1281622 w 1636169"/>
              <a:gd name="connsiteY6" fmla="*/ 1584172 h 1584172"/>
              <a:gd name="connsiteX7" fmla="*/ 792086 w 1636169"/>
              <a:gd name="connsiteY7" fmla="*/ 1210194 h 1584172"/>
              <a:gd name="connsiteX8" fmla="*/ 302550 w 1636169"/>
              <a:gd name="connsiteY8" fmla="*/ 1584172 h 1584172"/>
              <a:gd name="connsiteX9" fmla="*/ 489541 w 1636169"/>
              <a:gd name="connsiteY9" fmla="*/ 979070 h 1584172"/>
              <a:gd name="connsiteX10" fmla="*/ 0 w 1636169"/>
              <a:gd name="connsiteY10" fmla="*/ 605100 h 1584172"/>
              <a:gd name="connsiteX0" fmla="*/ 7609 w 1643778"/>
              <a:gd name="connsiteY0" fmla="*/ 605100 h 1584172"/>
              <a:gd name="connsiteX1" fmla="*/ 284237 w 1643778"/>
              <a:gd name="connsiteY1" fmla="*/ 99076 h 1584172"/>
              <a:gd name="connsiteX2" fmla="*/ 799695 w 1643778"/>
              <a:gd name="connsiteY2" fmla="*/ 0 h 1584172"/>
              <a:gd name="connsiteX3" fmla="*/ 1332907 w 1643778"/>
              <a:gd name="connsiteY3" fmla="*/ 125710 h 1584172"/>
              <a:gd name="connsiteX4" fmla="*/ 1591781 w 1643778"/>
              <a:gd name="connsiteY4" fmla="*/ 605100 h 1584172"/>
              <a:gd name="connsiteX5" fmla="*/ 1643778 w 1643778"/>
              <a:gd name="connsiteY5" fmla="*/ 1218767 h 1584172"/>
              <a:gd name="connsiteX6" fmla="*/ 1289231 w 1643778"/>
              <a:gd name="connsiteY6" fmla="*/ 1584172 h 1584172"/>
              <a:gd name="connsiteX7" fmla="*/ 799695 w 1643778"/>
              <a:gd name="connsiteY7" fmla="*/ 1210194 h 1584172"/>
              <a:gd name="connsiteX8" fmla="*/ 310159 w 1643778"/>
              <a:gd name="connsiteY8" fmla="*/ 1584172 h 1584172"/>
              <a:gd name="connsiteX9" fmla="*/ 0 w 1643778"/>
              <a:gd name="connsiteY9" fmla="*/ 1103358 h 1584172"/>
              <a:gd name="connsiteX10" fmla="*/ 7609 w 1643778"/>
              <a:gd name="connsiteY10" fmla="*/ 605100 h 1584172"/>
              <a:gd name="connsiteX0" fmla="*/ 7609 w 1643778"/>
              <a:gd name="connsiteY0" fmla="*/ 605100 h 1716221"/>
              <a:gd name="connsiteX1" fmla="*/ 284237 w 1643778"/>
              <a:gd name="connsiteY1" fmla="*/ 99076 h 1716221"/>
              <a:gd name="connsiteX2" fmla="*/ 799695 w 1643778"/>
              <a:gd name="connsiteY2" fmla="*/ 0 h 1716221"/>
              <a:gd name="connsiteX3" fmla="*/ 1332907 w 1643778"/>
              <a:gd name="connsiteY3" fmla="*/ 125710 h 1716221"/>
              <a:gd name="connsiteX4" fmla="*/ 1591781 w 1643778"/>
              <a:gd name="connsiteY4" fmla="*/ 605100 h 1716221"/>
              <a:gd name="connsiteX5" fmla="*/ 1643778 w 1643778"/>
              <a:gd name="connsiteY5" fmla="*/ 1218767 h 1716221"/>
              <a:gd name="connsiteX6" fmla="*/ 1289231 w 1643778"/>
              <a:gd name="connsiteY6" fmla="*/ 1584172 h 1716221"/>
              <a:gd name="connsiteX7" fmla="*/ 808573 w 1643778"/>
              <a:gd name="connsiteY7" fmla="*/ 1716221 h 1716221"/>
              <a:gd name="connsiteX8" fmla="*/ 310159 w 1643778"/>
              <a:gd name="connsiteY8" fmla="*/ 1584172 h 1716221"/>
              <a:gd name="connsiteX9" fmla="*/ 0 w 1643778"/>
              <a:gd name="connsiteY9" fmla="*/ 1103358 h 1716221"/>
              <a:gd name="connsiteX10" fmla="*/ 7609 w 1643778"/>
              <a:gd name="connsiteY10" fmla="*/ 605100 h 1716221"/>
              <a:gd name="connsiteX0" fmla="*/ 7609 w 1608268"/>
              <a:gd name="connsiteY0" fmla="*/ 605100 h 1716221"/>
              <a:gd name="connsiteX1" fmla="*/ 284237 w 1608268"/>
              <a:gd name="connsiteY1" fmla="*/ 99076 h 1716221"/>
              <a:gd name="connsiteX2" fmla="*/ 799695 w 1608268"/>
              <a:gd name="connsiteY2" fmla="*/ 0 h 1716221"/>
              <a:gd name="connsiteX3" fmla="*/ 1332907 w 1608268"/>
              <a:gd name="connsiteY3" fmla="*/ 125710 h 1716221"/>
              <a:gd name="connsiteX4" fmla="*/ 1591781 w 1608268"/>
              <a:gd name="connsiteY4" fmla="*/ 605100 h 1716221"/>
              <a:gd name="connsiteX5" fmla="*/ 1608268 w 1608268"/>
              <a:gd name="connsiteY5" fmla="*/ 1147746 h 1716221"/>
              <a:gd name="connsiteX6" fmla="*/ 1289231 w 1608268"/>
              <a:gd name="connsiteY6" fmla="*/ 1584172 h 1716221"/>
              <a:gd name="connsiteX7" fmla="*/ 808573 w 1608268"/>
              <a:gd name="connsiteY7" fmla="*/ 1716221 h 1716221"/>
              <a:gd name="connsiteX8" fmla="*/ 310159 w 1608268"/>
              <a:gd name="connsiteY8" fmla="*/ 1584172 h 1716221"/>
              <a:gd name="connsiteX9" fmla="*/ 0 w 1608268"/>
              <a:gd name="connsiteY9" fmla="*/ 1103358 h 1716221"/>
              <a:gd name="connsiteX10" fmla="*/ 7609 w 1608268"/>
              <a:gd name="connsiteY10" fmla="*/ 605100 h 1716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08268" h="1716221">
                <a:moveTo>
                  <a:pt x="7609" y="605100"/>
                </a:moveTo>
                <a:lnTo>
                  <a:pt x="284237" y="99076"/>
                </a:lnTo>
                <a:lnTo>
                  <a:pt x="799695" y="0"/>
                </a:lnTo>
                <a:lnTo>
                  <a:pt x="1332907" y="125710"/>
                </a:lnTo>
                <a:lnTo>
                  <a:pt x="1591781" y="605100"/>
                </a:lnTo>
                <a:lnTo>
                  <a:pt x="1608268" y="1147746"/>
                </a:lnTo>
                <a:lnTo>
                  <a:pt x="1289231" y="1584172"/>
                </a:lnTo>
                <a:lnTo>
                  <a:pt x="808573" y="1716221"/>
                </a:lnTo>
                <a:lnTo>
                  <a:pt x="310159" y="1584172"/>
                </a:lnTo>
                <a:lnTo>
                  <a:pt x="0" y="1103358"/>
                </a:lnTo>
                <a:lnTo>
                  <a:pt x="7609" y="60510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Дуга 13"/>
          <p:cNvSpPr/>
          <p:nvPr/>
        </p:nvSpPr>
        <p:spPr>
          <a:xfrm>
            <a:off x="5652120" y="1867932"/>
            <a:ext cx="144016" cy="144016"/>
          </a:xfrm>
          <a:prstGeom prst="arc">
            <a:avLst>
              <a:gd name="adj1" fmla="val 13167272"/>
              <a:gd name="adj2" fmla="val 2631397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5658767" y="1591886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rgbClr val="FF0000"/>
                </a:solidFill>
              </a:rPr>
              <a:t>α</a:t>
            </a:r>
            <a:endParaRPr lang="ru-RU" sz="1600" b="1" dirty="0">
              <a:solidFill>
                <a:srgbClr val="FF0000"/>
              </a:solidFill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4067944" y="1761917"/>
            <a:ext cx="1176337" cy="545780"/>
            <a:chOff x="4067944" y="1761917"/>
            <a:chExt cx="1176337" cy="545780"/>
          </a:xfrm>
        </p:grpSpPr>
        <p:sp>
          <p:nvSpPr>
            <p:cNvPr id="20" name="Полилиния 19"/>
            <p:cNvSpPr/>
            <p:nvPr/>
          </p:nvSpPr>
          <p:spPr>
            <a:xfrm>
              <a:off x="4067944" y="1761917"/>
              <a:ext cx="1176337" cy="500062"/>
            </a:xfrm>
            <a:custGeom>
              <a:avLst/>
              <a:gdLst>
                <a:gd name="connsiteX0" fmla="*/ 0 w 1176337"/>
                <a:gd name="connsiteY0" fmla="*/ 500062 h 500062"/>
                <a:gd name="connsiteX1" fmla="*/ 676275 w 1176337"/>
                <a:gd name="connsiteY1" fmla="*/ 500062 h 500062"/>
                <a:gd name="connsiteX2" fmla="*/ 1176337 w 1176337"/>
                <a:gd name="connsiteY2" fmla="*/ 0 h 500062"/>
                <a:gd name="connsiteX3" fmla="*/ 1023937 w 1176337"/>
                <a:gd name="connsiteY3" fmla="*/ 447674 h 500062"/>
                <a:gd name="connsiteX0" fmla="*/ 0 w 1176337"/>
                <a:gd name="connsiteY0" fmla="*/ 500062 h 500062"/>
                <a:gd name="connsiteX1" fmla="*/ 676275 w 1176337"/>
                <a:gd name="connsiteY1" fmla="*/ 500062 h 500062"/>
                <a:gd name="connsiteX2" fmla="*/ 1176337 w 1176337"/>
                <a:gd name="connsiteY2" fmla="*/ 0 h 500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76337" h="500062">
                  <a:moveTo>
                    <a:pt x="0" y="500062"/>
                  </a:moveTo>
                  <a:lnTo>
                    <a:pt x="676275" y="500062"/>
                  </a:lnTo>
                  <a:lnTo>
                    <a:pt x="1176337" y="0"/>
                  </a:lnTo>
                </a:path>
              </a:pathLst>
            </a:cu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олилиния 20"/>
            <p:cNvSpPr/>
            <p:nvPr/>
          </p:nvSpPr>
          <p:spPr>
            <a:xfrm>
              <a:off x="4751982" y="2261978"/>
              <a:ext cx="492299" cy="45719"/>
            </a:xfrm>
            <a:custGeom>
              <a:avLst/>
              <a:gdLst>
                <a:gd name="connsiteX0" fmla="*/ 0 w 542925"/>
                <a:gd name="connsiteY0" fmla="*/ 0 h 0"/>
                <a:gd name="connsiteX1" fmla="*/ 542925 w 542925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42925">
                  <a:moveTo>
                    <a:pt x="0" y="0"/>
                  </a:moveTo>
                  <a:lnTo>
                    <a:pt x="542925" y="0"/>
                  </a:lnTo>
                </a:path>
              </a:pathLst>
            </a:cu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Дуга 21"/>
            <p:cNvSpPr/>
            <p:nvPr/>
          </p:nvSpPr>
          <p:spPr>
            <a:xfrm rot="17915510">
              <a:off x="4651913" y="2145162"/>
              <a:ext cx="144016" cy="144016"/>
            </a:xfrm>
            <a:prstGeom prst="arc">
              <a:avLst>
                <a:gd name="adj1" fmla="val 12598871"/>
                <a:gd name="adj2" fmla="val 2631397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Дуга 22"/>
            <p:cNvSpPr/>
            <p:nvPr/>
          </p:nvSpPr>
          <p:spPr>
            <a:xfrm rot="2088542">
              <a:off x="4772735" y="2147702"/>
              <a:ext cx="144016" cy="144016"/>
            </a:xfrm>
            <a:prstGeom prst="arc">
              <a:avLst>
                <a:gd name="adj1" fmla="val 15038945"/>
                <a:gd name="adj2" fmla="val 21526595"/>
              </a:avLst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463950" y="1870044"/>
              <a:ext cx="2880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solidFill>
                    <a:srgbClr val="FF0000"/>
                  </a:solidFill>
                </a:rPr>
                <a:t>α</a:t>
              </a:r>
              <a:endParaRPr lang="ru-RU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4932257" y="1930886"/>
              <a:ext cx="3113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00B050"/>
                  </a:solidFill>
                </a:rPr>
                <a:t>β</a:t>
              </a:r>
              <a:endParaRPr lang="ru-RU" dirty="0">
                <a:solidFill>
                  <a:srgbClr val="00B050"/>
                </a:solidFill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279595" y="2564904"/>
            <a:ext cx="865674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Как рассчитать, куда</a:t>
            </a:r>
            <a:br>
              <a:rPr lang="ru-RU" sz="2000" b="1" dirty="0" smtClean="0"/>
            </a:br>
            <a:r>
              <a:rPr lang="ru-RU" sz="2000" b="1" dirty="0" smtClean="0"/>
              <a:t>поставить ногу </a:t>
            </a:r>
            <a:r>
              <a:rPr lang="ru-RU" sz="2000" b="1" dirty="0" err="1" smtClean="0"/>
              <a:t>гексаподу</a:t>
            </a:r>
            <a:r>
              <a:rPr lang="ru-RU" sz="2000" b="1" dirty="0" smtClean="0"/>
              <a:t>?</a:t>
            </a:r>
          </a:p>
          <a:p>
            <a:endParaRPr lang="ru-RU" sz="2000" b="1" dirty="0"/>
          </a:p>
          <a:p>
            <a:endParaRPr lang="ru-RU" sz="2000" b="1" dirty="0" smtClean="0"/>
          </a:p>
          <a:p>
            <a:endParaRPr lang="ru-RU" sz="2000" b="1" dirty="0"/>
          </a:p>
          <a:p>
            <a:endParaRPr lang="ru-RU" sz="2000" b="1" dirty="0" smtClean="0"/>
          </a:p>
          <a:p>
            <a:endParaRPr lang="ru-RU" sz="2000" b="1" dirty="0"/>
          </a:p>
          <a:p>
            <a:endParaRPr lang="ru-RU" sz="2000" b="1" dirty="0" smtClean="0"/>
          </a:p>
          <a:p>
            <a:r>
              <a:rPr lang="ru-RU" sz="2000" b="1" dirty="0" smtClean="0"/>
              <a:t>Вычисление средних арифметических и квадратичных значений, построение функции тренда по статистическим данным и экстраполирование для дальнейшего прогнозирования, и многое, многое другое.</a:t>
            </a: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3421" r="25234" b="5623"/>
          <a:stretch/>
        </p:blipFill>
        <p:spPr>
          <a:xfrm>
            <a:off x="3925058" y="2570015"/>
            <a:ext cx="3757714" cy="2367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847664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1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 animBg="1"/>
      <p:bldP spid="14" grpId="0" animBg="1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60287"/>
            <a:ext cx="26773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Arial Narrow" pitchFamily="34" charset="0"/>
              </a:rPr>
              <a:t>С физикой?</a:t>
            </a:r>
            <a:endParaRPr lang="ru-RU" sz="4000" b="1" dirty="0">
              <a:solidFill>
                <a:srgbClr val="FF0000"/>
              </a:solidFill>
              <a:latin typeface="Arial Narrow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3379" y="1628800"/>
            <a:ext cx="721658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/>
              <a:t>Кинематика – расчет скоростей, ускорений, времени и расстояния.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20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/>
              <a:t>Механика – момент силы для моторов, шестеренчатые, ременные и червячные передачи, изменение угловых и линейных скоростей в зависимости от радиуса шестерен.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20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/>
              <a:t>Электродинамика – закон Ома, ЭДС, расчет требуемого сопротивления в нужной цепи, диоды, транзисторы, конденсаторы.</a:t>
            </a:r>
          </a:p>
        </p:txBody>
      </p:sp>
    </p:spTree>
    <p:extLst>
      <p:ext uri="{BB962C8B-B14F-4D97-AF65-F5344CB8AC3E}">
        <p14:creationId xmlns:p14="http://schemas.microsoft.com/office/powerpoint/2010/main" xmlns="" val="3035519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60287"/>
            <a:ext cx="50433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Arial Narrow" pitchFamily="34" charset="0"/>
              </a:rPr>
              <a:t>С английским языком?</a:t>
            </a:r>
            <a:endParaRPr lang="ru-RU" sz="4000" b="1" dirty="0">
              <a:solidFill>
                <a:srgbClr val="FF0000"/>
              </a:solidFill>
              <a:latin typeface="Arial Narrow" pitchFamily="34" charset="0"/>
            </a:endParaRPr>
          </a:p>
        </p:txBody>
      </p:sp>
      <p:pic>
        <p:nvPicPr>
          <p:cNvPr id="2050" name="Picture 2" descr="C:\Users\JamesListener\Pictures\screen_cod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857944"/>
            <a:ext cx="4736564" cy="5967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JamesListener\Pictures\screen_code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48235" y="857944"/>
            <a:ext cx="4051857" cy="5875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388842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323528" y="404664"/>
            <a:ext cx="8590705" cy="1712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5400" b="1" dirty="0" smtClean="0">
                <a:solidFill>
                  <a:srgbClr val="FF0000"/>
                </a:solidFill>
                <a:latin typeface="Trebuchet MS" pitchFamily="34" charset="0"/>
              </a:rPr>
              <a:t>Спасибо за внимание!</a:t>
            </a:r>
          </a:p>
          <a:p>
            <a:r>
              <a:rPr lang="ru-RU" sz="5400" b="1" dirty="0" smtClean="0">
                <a:solidFill>
                  <a:srgbClr val="FF0000"/>
                </a:solidFill>
                <a:latin typeface="Trebuchet MS" pitchFamily="34" charset="0"/>
              </a:rPr>
              <a:t>Жду ваших вопросов</a:t>
            </a:r>
            <a:endParaRPr lang="ru-RU" sz="54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312" t="-1" r="4643" b="11417"/>
          <a:stretch/>
        </p:blipFill>
        <p:spPr>
          <a:xfrm>
            <a:off x="971600" y="2303645"/>
            <a:ext cx="7178581" cy="4365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722667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ОЯ ТЕМ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МОЯ ТЕМА</Template>
  <TotalTime>171</TotalTime>
  <Words>431</Words>
  <Application>Microsoft Office PowerPoint</Application>
  <PresentationFormat>Экран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МОЯ ТЕМА</vt:lpstr>
      <vt:lpstr>Робототехника в образовании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StoryTeller Studio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Робототехника в образовании</dc:title>
  <dc:creator>JamesListener</dc:creator>
  <cp:lastModifiedBy>Носкова</cp:lastModifiedBy>
  <cp:revision>17</cp:revision>
  <dcterms:created xsi:type="dcterms:W3CDTF">2014-10-29T01:00:52Z</dcterms:created>
  <dcterms:modified xsi:type="dcterms:W3CDTF">2021-11-23T13:13:18Z</dcterms:modified>
</cp:coreProperties>
</file>