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63" r:id="rId4"/>
    <p:sldId id="258" r:id="rId5"/>
    <p:sldId id="269" r:id="rId6"/>
    <p:sldId id="259" r:id="rId7"/>
    <p:sldId id="274" r:id="rId8"/>
    <p:sldId id="275" r:id="rId9"/>
    <p:sldId id="276" r:id="rId10"/>
    <p:sldId id="278" r:id="rId11"/>
    <p:sldId id="277" r:id="rId12"/>
    <p:sldId id="260" r:id="rId13"/>
    <p:sldId id="264" r:id="rId14"/>
    <p:sldId id="268" r:id="rId15"/>
    <p:sldId id="265" r:id="rId16"/>
    <p:sldId id="261" r:id="rId17"/>
    <p:sldId id="266" r:id="rId18"/>
    <p:sldId id="267" r:id="rId19"/>
    <p:sldId id="262" r:id="rId20"/>
    <p:sldId id="279" r:id="rId21"/>
    <p:sldId id="270" r:id="rId22"/>
    <p:sldId id="271" r:id="rId23"/>
    <p:sldId id="273" r:id="rId24"/>
  </p:sldIdLst>
  <p:sldSz cx="9144000" cy="5143500" type="screen16x9"/>
  <p:notesSz cx="6858000" cy="9144000"/>
  <p:embeddedFontLst>
    <p:embeddedFont>
      <p:font typeface="Montserrat" charset="-52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Lato" charset="0"/>
      <p:regular r:id="rId34"/>
      <p:bold r:id="rId35"/>
      <p:italic r:id="rId36"/>
      <p:boldItalic r:id="rId37"/>
    </p:embeddedFont>
    <p:embeddedFont>
      <p:font typeface="Cantarell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B8"/>
    <a:srgbClr val="3333CC"/>
    <a:srgbClr val="0033CC"/>
    <a:srgbClr val="3333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7" d="100"/>
          <a:sy n="97" d="100"/>
        </p:scale>
        <p:origin x="-2034" y="-9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372457450937028"/>
          <c:y val="8.9954675019036714E-2"/>
          <c:w val="0.7129500308785397"/>
          <c:h val="0.51861707949112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Мотивация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88900" h="88900" prst="artDeco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 w="88900" h="88900" prst="artDeco"/>
              </a:sp3d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Любимый предмет или учитель</c:v>
                </c:pt>
                <c:pt idx="1">
                  <c:v>Нестандартные задания</c:v>
                </c:pt>
                <c:pt idx="2">
                  <c:v>Интересные формы уроков и внеурочной деятельности</c:v>
                </c:pt>
                <c:pt idx="3">
                  <c:v>Выбор будущей профессии</c:v>
                </c:pt>
                <c:pt idx="4">
                  <c:v>Рейтинг в классном коллективе</c:v>
                </c:pt>
                <c:pt idx="5">
                  <c:v>Участие в играх интеллектуального клуба</c:v>
                </c:pt>
                <c:pt idx="6">
                  <c:v>Возможность самостоятельно понять сложный материал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39</c:v>
                </c:pt>
                <c:pt idx="1">
                  <c:v>32</c:v>
                </c:pt>
                <c:pt idx="2">
                  <c:v>65</c:v>
                </c:pt>
                <c:pt idx="3">
                  <c:v>54</c:v>
                </c:pt>
                <c:pt idx="4">
                  <c:v>51</c:v>
                </c:pt>
                <c:pt idx="5">
                  <c:v>77</c:v>
                </c:pt>
                <c:pt idx="6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axId val="121105408"/>
        <c:axId val="121136256"/>
      </c:barChart>
      <c:catAx>
        <c:axId val="121105408"/>
        <c:scaling>
          <c:orientation val="minMax"/>
        </c:scaling>
        <c:delete val="0"/>
        <c:axPos val="b"/>
        <c:majorTickMark val="out"/>
        <c:minorTickMark val="none"/>
        <c:tickLblPos val="nextTo"/>
        <c:crossAx val="121136256"/>
        <c:crosses val="autoZero"/>
        <c:auto val="1"/>
        <c:lblAlgn val="ctr"/>
        <c:lblOffset val="100"/>
        <c:noMultiLvlLbl val="0"/>
      </c:catAx>
      <c:valAx>
        <c:axId val="121136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1105408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098187731171236E-2"/>
          <c:y val="5.6621156211093662E-2"/>
          <c:w val="0.77318512807352258"/>
          <c:h val="0.65215902672699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1"/>
                <c:pt idx="0">
                  <c:v>экология</c:v>
                </c:pt>
                <c:pt idx="1">
                  <c:v>география</c:v>
                </c:pt>
                <c:pt idx="2">
                  <c:v>экономика</c:v>
                </c:pt>
                <c:pt idx="3">
                  <c:v>биология</c:v>
                </c:pt>
                <c:pt idx="4">
                  <c:v>МХК</c:v>
                </c:pt>
                <c:pt idx="5">
                  <c:v>история</c:v>
                </c:pt>
                <c:pt idx="6">
                  <c:v>русский</c:v>
                </c:pt>
                <c:pt idx="7">
                  <c:v>физика</c:v>
                </c:pt>
                <c:pt idx="8">
                  <c:v>химия</c:v>
                </c:pt>
                <c:pt idx="9">
                  <c:v>информатика</c:v>
                </c:pt>
                <c:pt idx="10">
                  <c:v>астрономия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Лист1!$A$2:$A$12</c:f>
              <c:strCache>
                <c:ptCount val="11"/>
                <c:pt idx="0">
                  <c:v>экология</c:v>
                </c:pt>
                <c:pt idx="1">
                  <c:v>география</c:v>
                </c:pt>
                <c:pt idx="2">
                  <c:v>экономика</c:v>
                </c:pt>
                <c:pt idx="3">
                  <c:v>биология</c:v>
                </c:pt>
                <c:pt idx="4">
                  <c:v>МХК</c:v>
                </c:pt>
                <c:pt idx="5">
                  <c:v>история</c:v>
                </c:pt>
                <c:pt idx="6">
                  <c:v>русский</c:v>
                </c:pt>
                <c:pt idx="7">
                  <c:v>физика</c:v>
                </c:pt>
                <c:pt idx="8">
                  <c:v>химия</c:v>
                </c:pt>
                <c:pt idx="9">
                  <c:v>информатика</c:v>
                </c:pt>
                <c:pt idx="10">
                  <c:v>астрономия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00CC00"/>
            </a:solidFill>
            <a:scene3d>
              <a:camera prst="orthographicFront"/>
              <a:lightRig rig="threePt" dir="t"/>
            </a:scene3d>
            <a:sp3d>
              <a:bevelB/>
            </a:sp3d>
          </c:spPr>
          <c:invertIfNegative val="0"/>
          <c:cat>
            <c:strRef>
              <c:f>Лист1!$A$2:$A$12</c:f>
              <c:strCache>
                <c:ptCount val="11"/>
                <c:pt idx="0">
                  <c:v>экология</c:v>
                </c:pt>
                <c:pt idx="1">
                  <c:v>география</c:v>
                </c:pt>
                <c:pt idx="2">
                  <c:v>экономика</c:v>
                </c:pt>
                <c:pt idx="3">
                  <c:v>биология</c:v>
                </c:pt>
                <c:pt idx="4">
                  <c:v>МХК</c:v>
                </c:pt>
                <c:pt idx="5">
                  <c:v>история</c:v>
                </c:pt>
                <c:pt idx="6">
                  <c:v>русский</c:v>
                </c:pt>
                <c:pt idx="7">
                  <c:v>физика</c:v>
                </c:pt>
                <c:pt idx="8">
                  <c:v>химия</c:v>
                </c:pt>
                <c:pt idx="9">
                  <c:v>информатика</c:v>
                </c:pt>
                <c:pt idx="10">
                  <c:v>астрономия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B w="177800" prst="coolSlant"/>
            </a:sp3d>
          </c:spPr>
          <c:invertIfNegative val="0"/>
          <c:cat>
            <c:strRef>
              <c:f>Лист1!$A$2:$A$12</c:f>
              <c:strCache>
                <c:ptCount val="11"/>
                <c:pt idx="0">
                  <c:v>экология</c:v>
                </c:pt>
                <c:pt idx="1">
                  <c:v>география</c:v>
                </c:pt>
                <c:pt idx="2">
                  <c:v>экономика</c:v>
                </c:pt>
                <c:pt idx="3">
                  <c:v>биология</c:v>
                </c:pt>
                <c:pt idx="4">
                  <c:v>МХК</c:v>
                </c:pt>
                <c:pt idx="5">
                  <c:v>история</c:v>
                </c:pt>
                <c:pt idx="6">
                  <c:v>русский</c:v>
                </c:pt>
                <c:pt idx="7">
                  <c:v>физика</c:v>
                </c:pt>
                <c:pt idx="8">
                  <c:v>химия</c:v>
                </c:pt>
                <c:pt idx="9">
                  <c:v>информатика</c:v>
                </c:pt>
                <c:pt idx="10">
                  <c:v>астрономия</c:v>
                </c:pt>
              </c:strCache>
            </c:strRef>
          </c:cat>
          <c:val>
            <c:numRef>
              <c:f>Лист1!$E$2:$E$12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"/>
        <c:axId val="123512832"/>
        <c:axId val="121135104"/>
      </c:barChart>
      <c:catAx>
        <c:axId val="123512832"/>
        <c:scaling>
          <c:orientation val="minMax"/>
        </c:scaling>
        <c:delete val="0"/>
        <c:axPos val="b"/>
        <c:majorTickMark val="out"/>
        <c:minorTickMark val="none"/>
        <c:tickLblPos val="nextTo"/>
        <c:crossAx val="121135104"/>
        <c:crosses val="autoZero"/>
        <c:auto val="1"/>
        <c:lblAlgn val="ctr"/>
        <c:lblOffset val="100"/>
        <c:noMultiLvlLbl val="0"/>
      </c:catAx>
      <c:valAx>
        <c:axId val="121135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512832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7839513618716083"/>
          <c:y val="6.5583347964369071E-2"/>
          <c:w val="0.20718272140656016"/>
          <c:h val="0.42939438297703703"/>
        </c:manualLayout>
      </c:layout>
      <c:overlay val="0"/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>
            <a:lumMod val="95000"/>
          </a:schemeClr>
        </a:solidFill>
      </c:spPr>
    </c:sideWall>
    <c:backWall>
      <c:thickness val="0"/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00CC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578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602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>
                  <c:v>673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cylinder"/>
        <c:axId val="90364416"/>
        <c:axId val="121139712"/>
        <c:axId val="0"/>
      </c:bar3DChart>
      <c:catAx>
        <c:axId val="90364416"/>
        <c:scaling>
          <c:orientation val="minMax"/>
        </c:scaling>
        <c:delete val="0"/>
        <c:axPos val="b"/>
        <c:majorTickMark val="out"/>
        <c:minorTickMark val="none"/>
        <c:tickLblPos val="nextTo"/>
        <c:crossAx val="121139712"/>
        <c:crossesAt val="0"/>
        <c:auto val="1"/>
        <c:lblAlgn val="ctr"/>
        <c:lblOffset val="100"/>
        <c:noMultiLvlLbl val="0"/>
      </c:catAx>
      <c:valAx>
        <c:axId val="121139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36441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44616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274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8" name="Google Shape;28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7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78" name="Google Shape;78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8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86" name="Google Shape;86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chool19@mail.r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stagram.com/gymnasiym_19_rostov?utm_medium=copy_li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/>
          <p:nvPr/>
        </p:nvSpPr>
        <p:spPr>
          <a:xfrm>
            <a:off x="3028335" y="3729569"/>
            <a:ext cx="6115664" cy="41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ИНТЕЛЛЕКТУАЛЬНЫЙ КЛУБ «ЭРУДИТ»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Муниципальное бюджетное общеобразовательное 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учреждение города Ростова-на-Дону 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«Гимназия № 19»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" b="1" dirty="0">
                <a:latin typeface="Cantarell"/>
                <a:ea typeface="Cantarell"/>
                <a:cs typeface="Cantarell"/>
                <a:sym typeface="Cantarell"/>
              </a:rPr>
              <a:t>АЛГОРИТМ ИННОВАЦИЙ</a:t>
            </a:r>
            <a:endParaRPr b="1" dirty="0">
              <a:latin typeface="Cantarell"/>
              <a:ea typeface="Cantarell"/>
              <a:cs typeface="Cantarell"/>
              <a:sym typeface="Cantar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gpisheva\Pictures\Турнир гениев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82" y="315852"/>
            <a:ext cx="6036087" cy="451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gpisheva\Pictures\Турнир гениев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19" y="304799"/>
            <a:ext cx="6096065" cy="456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8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81;p17"/>
          <p:cNvSpPr/>
          <p:nvPr/>
        </p:nvSpPr>
        <p:spPr>
          <a:xfrm>
            <a:off x="6840091" y="1070475"/>
            <a:ext cx="1806175" cy="1487125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400"/>
            </a:pPr>
            <a:endParaRPr sz="18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0" y="314325"/>
            <a:ext cx="9144000" cy="553968"/>
          </a:xfrm>
          <a:prstGeom prst="rect">
            <a:avLst/>
          </a:prstGeom>
          <a:solidFill>
            <a:srgbClr val="000344">
              <a:alpha val="454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 smtClean="0">
                <a:solidFill>
                  <a:schemeClr val="lt1"/>
                </a:solidFill>
                <a:latin typeface="Lato" panose="020B0604020202020204" charset="0"/>
                <a:ea typeface="Montserrat"/>
                <a:cs typeface="Montserrat"/>
                <a:sym typeface="Montserrat"/>
              </a:rPr>
              <a:t>СТРУКТУРА</a:t>
            </a:r>
            <a:endParaRPr sz="2400" b="1" i="0" u="none" strike="noStrike" cap="none" dirty="0">
              <a:solidFill>
                <a:schemeClr val="lt1"/>
              </a:solidFill>
              <a:latin typeface="Lato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5685449" y="3149553"/>
            <a:ext cx="1878412" cy="1553304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213404" y="3149553"/>
            <a:ext cx="1806175" cy="1553304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1716310" y="1070475"/>
            <a:ext cx="1806175" cy="1487125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4387723" y="1070475"/>
            <a:ext cx="1806175" cy="1487125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400"/>
            </a:pPr>
            <a:endParaRPr sz="18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3082993" y="3149554"/>
            <a:ext cx="1980620" cy="1553303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7"/>
          <p:cNvSpPr txBox="1"/>
          <p:nvPr/>
        </p:nvSpPr>
        <p:spPr>
          <a:xfrm>
            <a:off x="1825743" y="1297350"/>
            <a:ext cx="16386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1600"/>
            </a:pPr>
            <a:r>
              <a:rPr lang="ru-RU" sz="1800" b="1" dirty="0">
                <a:solidFill>
                  <a:schemeClr val="bg1"/>
                </a:solidFill>
              </a:rPr>
              <a:t>группа технической поддержки </a:t>
            </a:r>
            <a:endParaRPr sz="1800" b="1" i="0" u="none" strike="noStrike" cap="none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17"/>
          <p:cNvSpPr txBox="1"/>
          <p:nvPr/>
        </p:nvSpPr>
        <p:spPr>
          <a:xfrm>
            <a:off x="140092" y="3589960"/>
            <a:ext cx="187948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1600"/>
            </a:pPr>
            <a:r>
              <a:rPr lang="ru-RU" sz="1800" b="1" dirty="0">
                <a:solidFill>
                  <a:schemeClr val="bg1"/>
                </a:solidFill>
              </a:rPr>
              <a:t>редакционная группа </a:t>
            </a:r>
            <a:endParaRPr lang="ru" sz="1800" b="1" i="0" u="none" strike="noStrike" cap="none" dirty="0" smtClean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85449" y="3666535"/>
            <a:ext cx="195065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</a:rPr>
              <a:t>и</a:t>
            </a:r>
            <a:r>
              <a:rPr lang="ru-RU" sz="1500" b="1" dirty="0" smtClean="0">
                <a:solidFill>
                  <a:schemeClr val="bg1"/>
                </a:solidFill>
              </a:rPr>
              <a:t>нформационная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группа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81021" y="3604788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с</a:t>
            </a:r>
            <a:r>
              <a:rPr lang="ru-RU" sz="1800" b="1" dirty="0" smtClean="0">
                <a:solidFill>
                  <a:schemeClr val="bg1"/>
                </a:solidFill>
              </a:rPr>
              <a:t>удейская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группа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61717" y="1620500"/>
            <a:ext cx="1562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команды</a:t>
            </a:r>
            <a:endParaRPr lang="ru-RU" sz="1800" b="1" dirty="0">
              <a:solidFill>
                <a:srgbClr val="FFFF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09349" y="1533059"/>
            <a:ext cx="1562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>
                <a:solidFill>
                  <a:srgbClr val="FFFFFF"/>
                </a:solidFill>
              </a:rPr>
              <a:t>ведущие</a:t>
            </a:r>
          </a:p>
        </p:txBody>
      </p:sp>
    </p:spTree>
    <p:extLst>
      <p:ext uri="{BB962C8B-B14F-4D97-AF65-F5344CB8AC3E}">
        <p14:creationId xmlns:p14="http://schemas.microsoft.com/office/powerpoint/2010/main" val="16716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/>
        </p:nvSpPr>
        <p:spPr>
          <a:xfrm>
            <a:off x="0" y="314325"/>
            <a:ext cx="9144000" cy="523190"/>
          </a:xfrm>
          <a:prstGeom prst="rect">
            <a:avLst/>
          </a:prstGeom>
          <a:solidFill>
            <a:srgbClr val="000344">
              <a:alpha val="454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 dirty="0" smtClean="0">
                <a:solidFill>
                  <a:schemeClr val="lt1"/>
                </a:solidFill>
                <a:latin typeface="Lato" panose="020B0604020202020204" charset="0"/>
                <a:ea typeface="Montserrat"/>
                <a:cs typeface="Montserrat"/>
                <a:sym typeface="Montserrat"/>
              </a:rPr>
              <a:t>ИНФОРМАЦИОННО-ТЕЛЕКОММУНИКАЦИОННОЕ ОСНАЩЕНИЕ</a:t>
            </a:r>
            <a:endParaRPr sz="2200" b="1" i="0" u="none" strike="noStrike" cap="none" dirty="0">
              <a:solidFill>
                <a:schemeClr val="lt1"/>
              </a:solidFill>
              <a:latin typeface="Lato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6179574" y="2629928"/>
            <a:ext cx="2802194" cy="2267337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400"/>
            </a:pPr>
            <a:endParaRPr sz="18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2649792" y="1218609"/>
            <a:ext cx="3696929" cy="3117384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400"/>
            </a:pPr>
            <a:endParaRPr sz="18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0" name="Google Shape;180;p17"/>
          <p:cNvSpPr/>
          <p:nvPr/>
        </p:nvSpPr>
        <p:spPr>
          <a:xfrm>
            <a:off x="157315" y="890661"/>
            <a:ext cx="2566219" cy="2078681"/>
          </a:xfrm>
          <a:prstGeom prst="flowChartPreparation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400"/>
            </a:pPr>
            <a:endParaRPr sz="14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477" y="979528"/>
            <a:ext cx="251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>
                <a:solidFill>
                  <a:srgbClr val="FFFFFF"/>
                </a:solidFill>
              </a:rPr>
              <a:t>аудитория подготовки: компьютер с выходом в интернет,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принтер</a:t>
            </a:r>
            <a:endParaRPr lang="ru-RU" sz="1800" b="1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90682" y="1178101"/>
            <a:ext cx="32151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>
                <a:solidFill>
                  <a:srgbClr val="FFFFFF"/>
                </a:solidFill>
              </a:rPr>
              <a:t>аудитория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проведения</a:t>
            </a:r>
            <a:r>
              <a:rPr lang="ru-RU" sz="1800" b="1" dirty="0">
                <a:solidFill>
                  <a:srgbClr val="FFFFFF"/>
                </a:solidFill>
              </a:rPr>
              <a:t>: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актовый </a:t>
            </a:r>
            <a:r>
              <a:rPr lang="ru-RU" sz="1800" b="1" dirty="0">
                <a:solidFill>
                  <a:srgbClr val="FFFFFF"/>
                </a:solidFill>
              </a:rPr>
              <a:t>зал, мультимедийный </a:t>
            </a:r>
            <a:r>
              <a:rPr lang="ru-RU" sz="1800" b="1" dirty="0" smtClean="0">
                <a:solidFill>
                  <a:srgbClr val="FFFFFF"/>
                </a:solidFill>
              </a:rPr>
              <a:t>комплекс с  </a:t>
            </a:r>
            <a:r>
              <a:rPr lang="ru-RU" sz="1800" b="1" dirty="0">
                <a:solidFill>
                  <a:srgbClr val="FFFFFF"/>
                </a:solidFill>
              </a:rPr>
              <a:t>акустической системой, интерактивной доской, выходом в интернет, сигнальные кнопки, система для голосования,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веб-камера</a:t>
            </a:r>
            <a:endParaRPr lang="ru-RU" sz="18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79574" y="2588941"/>
            <a:ext cx="2802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ru-RU" sz="1800" b="1" dirty="0">
                <a:solidFill>
                  <a:srgbClr val="FFFFFF"/>
                </a:solidFill>
              </a:rPr>
              <a:t>аудитория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информационной </a:t>
            </a: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поддержки</a:t>
            </a:r>
            <a:r>
              <a:rPr lang="ru-RU" sz="1800" b="1" dirty="0">
                <a:solidFill>
                  <a:srgbClr val="FFFFFF"/>
                </a:solidFill>
              </a:rPr>
              <a:t>: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компьютер с выходом в </a:t>
            </a:r>
            <a:r>
              <a:rPr lang="ru-RU" sz="1800" b="1" dirty="0">
                <a:solidFill>
                  <a:srgbClr val="FFFFFF"/>
                </a:solidFill>
              </a:rPr>
              <a:t>интернет,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принтер, страница сайта, </a:t>
            </a:r>
            <a:r>
              <a:rPr lang="ru-RU" sz="1800" b="1" dirty="0" err="1" smtClean="0">
                <a:solidFill>
                  <a:srgbClr val="FFFFFF"/>
                </a:solidFill>
              </a:rPr>
              <a:t>соцсети</a:t>
            </a:r>
            <a:r>
              <a:rPr lang="ru-RU" sz="1800" b="1" dirty="0" smtClean="0">
                <a:solidFill>
                  <a:srgbClr val="FFFFFF"/>
                </a:solidFill>
              </a:rPr>
              <a:t>, </a:t>
            </a:r>
          </a:p>
          <a:p>
            <a:pPr lvl="0" algn="ctr">
              <a:buSzPts val="1400"/>
            </a:pPr>
            <a:r>
              <a:rPr lang="ru-RU" sz="1800" b="1" dirty="0" smtClean="0">
                <a:solidFill>
                  <a:srgbClr val="FFFFFF"/>
                </a:solidFill>
              </a:rPr>
              <a:t>стенд </a:t>
            </a:r>
            <a:endParaRPr lang="ru-RU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/>
        </p:nvSpPr>
        <p:spPr>
          <a:xfrm>
            <a:off x="0" y="148036"/>
            <a:ext cx="9144000" cy="553968"/>
          </a:xfrm>
          <a:prstGeom prst="rect">
            <a:avLst/>
          </a:prstGeom>
          <a:solidFill>
            <a:srgbClr val="000344">
              <a:alpha val="454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Информационно-телекоммуникационное оснащение</a:t>
            </a:r>
          </a:p>
        </p:txBody>
      </p:sp>
      <p:pic>
        <p:nvPicPr>
          <p:cNvPr id="2050" name="Picture 2" descr="C:\Users\gpisheva\Downloads\coll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" y="702003"/>
            <a:ext cx="7757651" cy="43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/>
        </p:nvSpPr>
        <p:spPr>
          <a:xfrm>
            <a:off x="0" y="314325"/>
            <a:ext cx="9144000" cy="523190"/>
          </a:xfrm>
          <a:prstGeom prst="rect">
            <a:avLst/>
          </a:prstGeom>
          <a:solidFill>
            <a:srgbClr val="000344">
              <a:alpha val="454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 dirty="0" smtClean="0">
                <a:solidFill>
                  <a:schemeClr val="lt1"/>
                </a:solidFill>
                <a:latin typeface="Lato" panose="020B0604020202020204" charset="0"/>
                <a:ea typeface="Montserrat"/>
                <a:cs typeface="Montserrat"/>
                <a:sym typeface="Montserrat"/>
              </a:rPr>
              <a:t>ПАРТНЕРЫ</a:t>
            </a:r>
            <a:endParaRPr sz="2200" b="1" i="0" u="none" strike="noStrike" cap="none" dirty="0">
              <a:solidFill>
                <a:schemeClr val="lt1"/>
              </a:solidFill>
              <a:latin typeface="Lato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25961" y="1004663"/>
            <a:ext cx="38837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МБУ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Первомайского района города Ростова-на-Дону «Центр развития творчества детей и юношества»,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Ростовская-на-Дону городская ЦБС библиотека им. М.Ю.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Лермонтова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Спортивная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 № 13.</a:t>
            </a:r>
          </a:p>
        </p:txBody>
      </p:sp>
      <p:pic>
        <p:nvPicPr>
          <p:cNvPr id="4" name="Рисунок 3" descr="C:\Users\gpisheva\Downloads\collage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1" y="1140278"/>
            <a:ext cx="4665407" cy="3520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2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4227513" y="187274"/>
            <a:ext cx="3716952" cy="875492"/>
          </a:xfrm>
          <a:prstGeom prst="rect">
            <a:avLst/>
          </a:prstGeom>
          <a:solidFill>
            <a:srgbClr val="000344">
              <a:alpha val="3215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-RU" sz="3200" b="1" dirty="0" smtClean="0">
                <a:latin typeface="Lato" panose="020B0604020202020204" charset="0"/>
              </a:rPr>
              <a:t>Ключевые</a:t>
            </a:r>
            <a:r>
              <a:rPr lang="ru" sz="3200" b="1" dirty="0" smtClean="0">
                <a:latin typeface="Lato" panose="020B0604020202020204" charset="0"/>
              </a:rPr>
              <a:t> этапы</a:t>
            </a:r>
            <a:endParaRPr sz="3200" b="1" dirty="0">
              <a:latin typeface="Lato" panose="020B0604020202020204" charset="0"/>
            </a:endParaRPr>
          </a:p>
        </p:txBody>
      </p:sp>
      <p:sp>
        <p:nvSpPr>
          <p:cNvPr id="167" name="Google Shape;167;p16"/>
          <p:cNvSpPr txBox="1">
            <a:spLocks noGrp="1"/>
          </p:cNvSpPr>
          <p:nvPr>
            <p:ph type="body" idx="2"/>
          </p:nvPr>
        </p:nvSpPr>
        <p:spPr>
          <a:xfrm>
            <a:off x="0" y="2238416"/>
            <a:ext cx="9144000" cy="2905084"/>
          </a:xfrm>
          <a:prstGeom prst="rect">
            <a:avLst/>
          </a:prstGeom>
          <a:solidFill>
            <a:srgbClr val="000344">
              <a:alpha val="4549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условия для организации образовательного пространства: провести информационные встречи с педагогами, обучающимися, родителями, выбрать актив клуба, распределить функции, разработать план деятельности, создать банк интеллектуальных заданий, распределив их по тематике и уровню сложности, подготовить материально-техническое оснащение.</a:t>
            </a:r>
          </a:p>
          <a:p>
            <a:pPr marL="146050" indent="0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Разработать символику клуба, выбрать переходящий кубок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46050" indent="0">
              <a:buNone/>
            </a:pP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:\Мои документы. Галина\Фото\Мероприятия\Эрудиты\DSC096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303" r="799" b="10240"/>
          <a:stretch/>
        </p:blipFill>
        <p:spPr bwMode="auto">
          <a:xfrm>
            <a:off x="87001" y="108155"/>
            <a:ext cx="2656199" cy="2054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9167" y="1198662"/>
            <a:ext cx="243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3145" y="1027116"/>
            <a:ext cx="4522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 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апрель-май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1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4227513" y="187274"/>
            <a:ext cx="3716952" cy="875492"/>
          </a:xfrm>
          <a:prstGeom prst="rect">
            <a:avLst/>
          </a:prstGeom>
          <a:solidFill>
            <a:srgbClr val="000344">
              <a:alpha val="3215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-RU" sz="3200" b="1" dirty="0" smtClean="0">
                <a:latin typeface="Lato" panose="020B0604020202020204" charset="0"/>
              </a:rPr>
              <a:t>Ключевые</a:t>
            </a:r>
            <a:r>
              <a:rPr lang="ru" sz="3200" b="1" dirty="0" smtClean="0">
                <a:latin typeface="Lato" panose="020B0604020202020204" charset="0"/>
              </a:rPr>
              <a:t> этапы</a:t>
            </a:r>
            <a:endParaRPr sz="3200" b="1" dirty="0">
              <a:latin typeface="Lato" panose="020B0604020202020204" charset="0"/>
            </a:endParaRPr>
          </a:p>
        </p:txBody>
      </p:sp>
      <p:sp>
        <p:nvSpPr>
          <p:cNvPr id="167" name="Google Shape;167;p16"/>
          <p:cNvSpPr txBox="1">
            <a:spLocks noGrp="1"/>
          </p:cNvSpPr>
          <p:nvPr>
            <p:ph type="body" idx="2"/>
          </p:nvPr>
        </p:nvSpPr>
        <p:spPr>
          <a:xfrm>
            <a:off x="3327401" y="2213133"/>
            <a:ext cx="5816599" cy="2905084"/>
          </a:xfrm>
          <a:prstGeom prst="rect">
            <a:avLst/>
          </a:prstGeom>
          <a:solidFill>
            <a:srgbClr val="000344">
              <a:alpha val="4549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Ежемесячно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проводить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интеллектуальные игры по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заданной тематике, определять лучшую команду, лучшего игрока, лучший вопрос тура, оформлять итоговый бланк, размещать итоги игр на сайте, в социальных сетях, на информационном стенде.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9167" y="1198662"/>
            <a:ext cx="243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119" y="983219"/>
            <a:ext cx="346534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(сентябрь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апрель)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AutoShape 4" descr="IMG201902071408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IMG2019020714085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  </a:t>
            </a:r>
            <a:r>
              <a:rPr kumimoji="0" lang="ru-RU" sz="15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 </a:t>
            </a:r>
          </a:p>
        </p:txBody>
      </p:sp>
      <p:sp>
        <p:nvSpPr>
          <p:cNvPr id="7" name="AutoShape 8" descr="IMG20190207140853"/>
          <p:cNvSpPr>
            <a:spLocks noChangeAspect="1" noChangeArrowheads="1"/>
          </p:cNvSpPr>
          <p:nvPr/>
        </p:nvSpPr>
        <p:spPr bwMode="auto">
          <a:xfrm>
            <a:off x="155575" y="-1143000"/>
            <a:ext cx="31718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data:image/gif;base64,R0lGODlhAQABAPABAP///wAAACH5BAEKAAAALAAAAAABAAEAAAICRAEAOw=="/>
          <p:cNvSpPr>
            <a:spLocks noChangeAspect="1" noChangeArrowheads="1"/>
          </p:cNvSpPr>
          <p:nvPr/>
        </p:nvSpPr>
        <p:spPr bwMode="auto">
          <a:xfrm>
            <a:off x="747713" y="-114300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https://189131.selcdn.ru/leonardo/uploadsForSiteId/37379/texteditor/90356744-2551-4e6e-a313-52fd4a31c6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39637"/>
            <a:ext cx="2925622" cy="219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Users\gpisheva\Desktop\Фото для сайта\2020-2021\Фото\Старое\ФОто 2018-2019\Брейн ринг\История\Старшие\IMG_516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49140"/>
            <a:ext cx="2925622" cy="2114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2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4227513" y="187274"/>
            <a:ext cx="3716952" cy="875492"/>
          </a:xfrm>
          <a:prstGeom prst="rect">
            <a:avLst/>
          </a:prstGeom>
          <a:solidFill>
            <a:srgbClr val="000344">
              <a:alpha val="3215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-RU" sz="3200" b="1" dirty="0" smtClean="0">
                <a:latin typeface="Lato" panose="020B0604020202020204" charset="0"/>
              </a:rPr>
              <a:t>Ключевые</a:t>
            </a:r>
            <a:r>
              <a:rPr lang="ru" sz="3200" b="1" dirty="0" smtClean="0">
                <a:latin typeface="Lato" panose="020B0604020202020204" charset="0"/>
              </a:rPr>
              <a:t> этапы</a:t>
            </a:r>
            <a:endParaRPr sz="3200" b="1" dirty="0">
              <a:latin typeface="Lato" panose="020B0604020202020204" charset="0"/>
            </a:endParaRPr>
          </a:p>
        </p:txBody>
      </p:sp>
      <p:sp>
        <p:nvSpPr>
          <p:cNvPr id="167" name="Google Shape;167;p16"/>
          <p:cNvSpPr txBox="1">
            <a:spLocks noGrp="1"/>
          </p:cNvSpPr>
          <p:nvPr>
            <p:ph type="body" idx="2"/>
          </p:nvPr>
        </p:nvSpPr>
        <p:spPr>
          <a:xfrm>
            <a:off x="3510116" y="1660104"/>
            <a:ext cx="5658990" cy="3483395"/>
          </a:xfrm>
          <a:prstGeom prst="rect">
            <a:avLst/>
          </a:prstGeom>
          <a:solidFill>
            <a:srgbClr val="000344">
              <a:alpha val="4549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Подвести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сезона.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Определить лучшую команду и лучшего игрока  года. Провести итоговое торжественное заседание клуба. Наградить команды-победители и лучших игроков года. Поощрить всех участников.  Разместить итоги игр на сайте, в социальных сетях, на информационном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стенде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9167" y="1198662"/>
            <a:ext cx="243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118" y="829330"/>
            <a:ext cx="346534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Lato"/>
              </a:rPr>
              <a:t>Итоговый </a:t>
            </a:r>
            <a:r>
              <a:rPr lang="ru-RU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Lato"/>
              </a:rPr>
              <a:t>этап </a:t>
            </a:r>
            <a:endParaRPr lang="ru-RU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Lato"/>
            </a:endParaRPr>
          </a:p>
          <a:p>
            <a:pPr lvl="0" algn="ctr"/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Lato"/>
              </a:rPr>
              <a:t>(май)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AutoShape 4" descr="IMG201902071408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IMG2019020714085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  </a:t>
            </a:r>
            <a:r>
              <a:rPr kumimoji="0" lang="ru-RU" sz="15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​ </a:t>
            </a:r>
          </a:p>
        </p:txBody>
      </p:sp>
      <p:sp>
        <p:nvSpPr>
          <p:cNvPr id="7" name="AutoShape 8" descr="IMG20190207140853"/>
          <p:cNvSpPr>
            <a:spLocks noChangeAspect="1" noChangeArrowheads="1"/>
          </p:cNvSpPr>
          <p:nvPr/>
        </p:nvSpPr>
        <p:spPr bwMode="auto">
          <a:xfrm>
            <a:off x="155575" y="-1143000"/>
            <a:ext cx="31718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data:image/gif;base64,R0lGODlhAQABAPABAP///wAAACH5BAEKAAAALAAAAAABAAEAAAICRAEAOw=="/>
          <p:cNvSpPr>
            <a:spLocks noChangeAspect="1" noChangeArrowheads="1"/>
          </p:cNvSpPr>
          <p:nvPr/>
        </p:nvSpPr>
        <p:spPr bwMode="auto">
          <a:xfrm>
            <a:off x="747713" y="-114300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gpisheva\Pictures\Безопасность\Бренй рин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6" y="198844"/>
            <a:ext cx="3253474" cy="2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pisheva\Desktop\Фото для сайта\2020-2021\Фото\Старое\2019-2020\Брейн ринг\Открытие\IMG201909231346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149" r="7584"/>
          <a:stretch/>
        </p:blipFill>
        <p:spPr bwMode="auto">
          <a:xfrm>
            <a:off x="73927" y="2540473"/>
            <a:ext cx="3253473" cy="25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5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09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и как оценивает результаты: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2044"/>
              </p:ext>
            </p:extLst>
          </p:nvPr>
        </p:nvGraphicFramePr>
        <p:xfrm>
          <a:off x="0" y="757084"/>
          <a:ext cx="9143998" cy="4039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5284"/>
                <a:gridCol w="2286238"/>
                <a:gridCol w="2286238"/>
                <a:gridCol w="2286238"/>
              </a:tblGrid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Члены клуба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Актив клуба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Педагоги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Библиотекарь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ответы на вопросы анкеты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E2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 анализ активности школьников в работе клуба на начало и конец сезона;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-сравнение результатов участия школьников в олимпиадах и конкурсах различных уровней в текущем учебном году с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предыдущим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2E2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 наблюдение за изменением уровня познавательной активности учащихся – членов клуба;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-повышение интереса педагогов к деятельности клуба;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E2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 анализ посещения библиотеки;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- изменение спроса учащихся на справочную и энциклопедическую литературу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E2EB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9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78477" y="618864"/>
            <a:ext cx="426720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</a:rPr>
              <a:t>Основная идея: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200" b="1" dirty="0" smtClean="0">
                <a:solidFill>
                  <a:schemeClr val="bg1"/>
                </a:solidFill>
              </a:rPr>
              <a:t>проведение </a:t>
            </a:r>
            <a:r>
              <a:rPr lang="ru-RU" sz="2200" b="1" dirty="0">
                <a:solidFill>
                  <a:schemeClr val="bg1"/>
                </a:solidFill>
              </a:rPr>
              <a:t>интеллектуальных игр как средства развития интеллекта, навыков социальных коммуникаций, самореализации, самовыражения, реализации интеллектуального и творческого потенциала подростков. </a:t>
            </a:r>
          </a:p>
        </p:txBody>
      </p:sp>
      <p:pic>
        <p:nvPicPr>
          <p:cNvPr id="1028" name="Picture 4" descr="C:\Users\gpisheva\Desktop\Брейн ринг\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568"/>
            <a:ext cx="4670323" cy="35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690" y="100920"/>
            <a:ext cx="281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8170" y="747251"/>
            <a:ext cx="644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повышение мотивации к получению новых знаний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08741283"/>
              </p:ext>
            </p:extLst>
          </p:nvPr>
        </p:nvGraphicFramePr>
        <p:xfrm>
          <a:off x="1356851" y="1088369"/>
          <a:ext cx="6135329" cy="3883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4936" y="12431"/>
            <a:ext cx="281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3664" y="530944"/>
            <a:ext cx="6666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*рост активности и результативности участия  обучающихся во ВСОШ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0323" y="1346668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Количество победителей муниципального и участников регионального этапа ВСОШ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97415422"/>
              </p:ext>
            </p:extLst>
          </p:nvPr>
        </p:nvGraphicFramePr>
        <p:xfrm>
          <a:off x="4472146" y="2362332"/>
          <a:ext cx="4485041" cy="268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2933756"/>
              </p:ext>
            </p:extLst>
          </p:nvPr>
        </p:nvGraphicFramePr>
        <p:xfrm>
          <a:off x="127819" y="2362332"/>
          <a:ext cx="4222955" cy="2681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903" y="1346668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Количество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участников школьного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этапа ВСОШ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pisheva\Desktop\Фото для сайта\IMG_62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2593" r="2500"/>
          <a:stretch/>
        </p:blipFill>
        <p:spPr bwMode="auto">
          <a:xfrm>
            <a:off x="126837" y="3205191"/>
            <a:ext cx="2279707" cy="1825460"/>
          </a:xfrm>
          <a:prstGeom prst="rect">
            <a:avLst/>
          </a:prstGeom>
          <a:noFill/>
          <a:ln w="50800" cmpd="tri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pisheva\Desktop\Фото для сайта\IMG_629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/>
          <a:stretch/>
        </p:blipFill>
        <p:spPr bwMode="auto">
          <a:xfrm>
            <a:off x="134998" y="943897"/>
            <a:ext cx="2271546" cy="2127404"/>
          </a:xfrm>
          <a:prstGeom prst="rect">
            <a:avLst/>
          </a:prstGeom>
          <a:noFill/>
          <a:ln w="50800" cmpd="tri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08671" y="1783914"/>
            <a:ext cx="58403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дистанционных конкурсах;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конкурсах ИЦАЭ: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команда учащихся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«А» класса заняла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место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интеллектуальной игре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Адреналин: Изобретения и открытия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учащихся 8 «А» класса заняла 3 место в интеллектуальной игре «Красиво атомы сложились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0910" y="181365"/>
            <a:ext cx="281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9960" y="834930"/>
            <a:ext cx="6528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успешное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выступление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обучающихся в конкурсах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/>
          <p:nvPr/>
        </p:nvSpPr>
        <p:spPr>
          <a:xfrm>
            <a:off x="6095999" y="3642403"/>
            <a:ext cx="2900517" cy="41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en-US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PHONE</a:t>
            </a:r>
          </a:p>
          <a:p>
            <a:pPr marL="457200" indent="-311150" algn="ctr">
              <a:buClr>
                <a:schemeClr val="lt1"/>
              </a:buClr>
              <a:buSzPts val="1300"/>
            </a:pPr>
            <a:r>
              <a:rPr lang="en-US" sz="18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+7 (863)252-01-71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endParaRPr lang="ru-RU" b="1" dirty="0" smtClean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3587249" y="1283432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" sz="7200" b="1" dirty="0" smtClean="0">
                <a:latin typeface="Cantarell"/>
                <a:ea typeface="Cantarell"/>
                <a:cs typeface="Cantarell"/>
                <a:sym typeface="Cantarell"/>
              </a:rPr>
              <a:t>Контакты</a:t>
            </a:r>
            <a:endParaRPr sz="7200" b="1" dirty="0"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485" y="3696911"/>
            <a:ext cx="245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EMAIL  </a:t>
            </a:r>
            <a:endParaRPr lang="ru-RU" sz="2000" b="1" dirty="0" smtClean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r>
              <a:rPr lang="en-US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school19@mail.ru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372464" y="3696911"/>
            <a:ext cx="2723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INSTAGRAM </a:t>
            </a:r>
            <a:r>
              <a:rPr lang="ru-RU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smtClean="0">
                <a:hlinkClick r:id="rId4"/>
              </a:rPr>
              <a:t>gymnasiym_19_rostov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718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6361" y="1006295"/>
            <a:ext cx="20254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Цель: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7703" y="1744959"/>
            <a:ext cx="47883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Выявление и развитие интеллектуальных, коммуникативных, лидерских способностей обучающихся посредством включения их в деятельность интеллектуального клуба «Эрудит».</a:t>
            </a:r>
          </a:p>
        </p:txBody>
      </p:sp>
      <p:pic>
        <p:nvPicPr>
          <p:cNvPr id="7" name="Рисунок 6" descr="C:\Users\gpisheva\Desktop\Фото для сайта\2021-2022\Брейн ринг\IMG_457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" y="1744959"/>
            <a:ext cx="3840926" cy="297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gpisheva\Pictures\Герб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" y="786581"/>
            <a:ext cx="837174" cy="802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1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87000" y="1030846"/>
            <a:ext cx="5694368" cy="3560819"/>
          </a:xfrm>
          <a:prstGeom prst="rect">
            <a:avLst/>
          </a:prstGeom>
          <a:solidFill>
            <a:srgbClr val="000344">
              <a:alpha val="451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ru-RU" sz="3100" b="1" dirty="0">
                <a:latin typeface="+mj-lt"/>
              </a:rPr>
              <a:t>Задачи:</a:t>
            </a:r>
            <a:r>
              <a:rPr lang="ru-RU" sz="1800" b="1" dirty="0">
                <a:latin typeface="+mj-lt"/>
              </a:rPr>
              <a:t/>
            </a:r>
            <a:br>
              <a:rPr lang="ru-RU" sz="1800" b="1" dirty="0">
                <a:latin typeface="+mj-lt"/>
              </a:rPr>
            </a:br>
            <a:r>
              <a:rPr lang="ru-RU" sz="2200" dirty="0">
                <a:latin typeface="+mj-lt"/>
              </a:rPr>
              <a:t>-</a:t>
            </a:r>
            <a:r>
              <a:rPr lang="ru-RU" sz="2200" b="1" dirty="0">
                <a:latin typeface="+mj-lt"/>
              </a:rPr>
              <a:t>создать условия для самореализации личности на основе индивидуального подхода через включение в активную социально-досуговую деятельность; </a:t>
            </a:r>
            <a:br>
              <a:rPr lang="ru-RU" sz="2200" b="1" dirty="0">
                <a:latin typeface="+mj-lt"/>
              </a:rPr>
            </a:br>
            <a:r>
              <a:rPr lang="ru-RU" sz="2200" b="1" dirty="0">
                <a:latin typeface="+mj-lt"/>
              </a:rPr>
              <a:t>-развивать навыки поисково-исследовательской деятельности; </a:t>
            </a:r>
            <a:br>
              <a:rPr lang="ru-RU" sz="2200" b="1" dirty="0">
                <a:latin typeface="+mj-lt"/>
              </a:rPr>
            </a:br>
            <a:r>
              <a:rPr lang="ru-RU" sz="2200" b="1" dirty="0">
                <a:latin typeface="+mj-lt"/>
              </a:rPr>
              <a:t>-формировать положительные эмоции, благоприятный психологический микроклимат в процессе досуговой деятельности и межличностного общения</a:t>
            </a:r>
            <a:r>
              <a:rPr lang="ru-RU" sz="1800" dirty="0">
                <a:latin typeface="+mj-lt"/>
              </a:rPr>
              <a:t>. </a:t>
            </a:r>
          </a:p>
        </p:txBody>
      </p:sp>
      <p:sp>
        <p:nvSpPr>
          <p:cNvPr id="149" name="Google Shape;149;p15"/>
          <p:cNvSpPr txBox="1"/>
          <p:nvPr/>
        </p:nvSpPr>
        <p:spPr>
          <a:xfrm>
            <a:off x="6116308" y="2058874"/>
            <a:ext cx="1578634" cy="64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АЛГОРИТМ </a:t>
            </a:r>
            <a:br>
              <a:rPr lang="ru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ИННОВАЦИЙ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35;p13"/>
          <p:cNvSpPr txBox="1"/>
          <p:nvPr/>
        </p:nvSpPr>
        <p:spPr>
          <a:xfrm>
            <a:off x="5476570" y="2889883"/>
            <a:ext cx="3569108" cy="41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sz="12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ИНТЕЛЛЕКТУАЛЬНЫЙ КЛУБ «ЭРУДИТ»</a:t>
            </a:r>
          </a:p>
          <a:p>
            <a: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lang="ru-RU" b="1" dirty="0" smtClean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3122" y="677857"/>
            <a:ext cx="84459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Эрудит-марафон – </a:t>
            </a:r>
          </a:p>
          <a:p>
            <a:pPr algn="just"/>
            <a:r>
              <a:rPr lang="ru-RU" sz="2600" b="1" dirty="0" smtClean="0">
                <a:solidFill>
                  <a:schemeClr val="bg1"/>
                </a:solidFill>
              </a:rPr>
              <a:t>интеллектуальные соревнования на скорость двух поочередно сменяемых команд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123" y="2188298"/>
            <a:ext cx="8524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Турнир гениев– </a:t>
            </a:r>
          </a:p>
          <a:p>
            <a:pPr algn="just"/>
            <a:r>
              <a:rPr lang="ru-RU" sz="2600" b="1" dirty="0" smtClean="0">
                <a:solidFill>
                  <a:schemeClr val="bg1"/>
                </a:solidFill>
              </a:rPr>
              <a:t>интеллектуальные </a:t>
            </a:r>
            <a:r>
              <a:rPr lang="ru-RU" sz="2600" b="1" dirty="0">
                <a:solidFill>
                  <a:schemeClr val="bg1"/>
                </a:solidFill>
              </a:rPr>
              <a:t>соревнования нескольких </a:t>
            </a:r>
            <a:r>
              <a:rPr lang="ru-RU" sz="2600" b="1" dirty="0" smtClean="0">
                <a:solidFill>
                  <a:schemeClr val="bg1"/>
                </a:solidFill>
              </a:rPr>
              <a:t>команд на логику, ассоциации  </a:t>
            </a:r>
            <a:r>
              <a:rPr lang="ru-RU" sz="2600" b="1" dirty="0">
                <a:solidFill>
                  <a:schemeClr val="bg1"/>
                </a:solidFill>
              </a:rPr>
              <a:t>и </a:t>
            </a:r>
            <a:r>
              <a:rPr lang="ru-RU" sz="2600" b="1" dirty="0" smtClean="0">
                <a:solidFill>
                  <a:schemeClr val="bg1"/>
                </a:solidFill>
              </a:rPr>
              <a:t>сопоставление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3123" y="3647070"/>
            <a:ext cx="8524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Команда знатоков – </a:t>
            </a:r>
          </a:p>
          <a:p>
            <a:pPr algn="just"/>
            <a:r>
              <a:rPr lang="ru-RU" sz="2600" b="1" dirty="0" smtClean="0">
                <a:solidFill>
                  <a:schemeClr val="bg1"/>
                </a:solidFill>
              </a:rPr>
              <a:t>интеллектуальные </a:t>
            </a:r>
            <a:r>
              <a:rPr lang="ru-RU" sz="2600" b="1" dirty="0">
                <a:solidFill>
                  <a:schemeClr val="bg1"/>
                </a:solidFill>
              </a:rPr>
              <a:t>соревнования нескольких </a:t>
            </a:r>
            <a:r>
              <a:rPr lang="ru-RU" sz="2600" b="1" dirty="0" smtClean="0">
                <a:solidFill>
                  <a:schemeClr val="bg1"/>
                </a:solidFill>
              </a:rPr>
              <a:t>команд на количество верных ответов</a:t>
            </a:r>
            <a:endParaRPr lang="ru-RU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pisheva\Desktop\Брейн ринг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70" y="174255"/>
            <a:ext cx="6538452" cy="47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pisheva\Pictures\Турнир гениев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18" y="353961"/>
            <a:ext cx="6022643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pisheva\Pictures\Турнир гениев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11" y="324463"/>
            <a:ext cx="6049528" cy="4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pisheva\Pictures\Турнир гениев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07" y="358929"/>
            <a:ext cx="6005513" cy="45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8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cus">
    <a:dk1>
      <a:srgbClr val="1B212C"/>
    </a:dk1>
    <a:lt1>
      <a:srgbClr val="FFFFFF"/>
    </a:lt1>
    <a:dk2>
      <a:srgbClr val="D9D9D9"/>
    </a:dk2>
    <a:lt2>
      <a:srgbClr val="82C7A5"/>
    </a:lt2>
    <a:accent1>
      <a:srgbClr val="0145AC"/>
    </a:accent1>
    <a:accent2>
      <a:srgbClr val="EECE1A"/>
    </a:accent2>
    <a:accent3>
      <a:srgbClr val="4E5567"/>
    </a:accent3>
    <a:accent4>
      <a:srgbClr val="F4D6AD"/>
    </a:accent4>
    <a:accent5>
      <a:srgbClr val="7890CD"/>
    </a:accent5>
    <a:accent6>
      <a:srgbClr val="F15E22"/>
    </a:accent6>
    <a:hlink>
      <a:srgbClr val="7890CD"/>
    </a:hlink>
    <a:folHlink>
      <a:srgbClr val="7890CD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554</Words>
  <Application>Microsoft Office PowerPoint</Application>
  <PresentationFormat>Экран (16:9)</PresentationFormat>
  <Paragraphs>103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Times New Roman</vt:lpstr>
      <vt:lpstr>Montserrat</vt:lpstr>
      <vt:lpstr>Calibri</vt:lpstr>
      <vt:lpstr>Wingdings</vt:lpstr>
      <vt:lpstr>Lato</vt:lpstr>
      <vt:lpstr>Cantarell</vt:lpstr>
      <vt:lpstr>Focus</vt:lpstr>
      <vt:lpstr>АЛГОРИТМ ИННОВАЦИЙ</vt:lpstr>
      <vt:lpstr>Презентация PowerPoint</vt:lpstr>
      <vt:lpstr>Презентация PowerPoint</vt:lpstr>
      <vt:lpstr>Задачи: -создать условия для самореализации личности на основе индивидуального подхода через включение в активную социально-досуговую деятельность;  -развивать навыки поисково-исследовательской деятельности;  -формировать положительные эмоции, благоприятный психологический микроклимат в процессе досуговой деятельности и межличностного общения.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Ключевые этапы</vt:lpstr>
      <vt:lpstr>Ключевые этапы</vt:lpstr>
      <vt:lpstr>Ключевые этапы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 ИННОВАЦИЙ</dc:title>
  <dc:creator>Галина Н. Пищева</dc:creator>
  <cp:lastModifiedBy>Галина Н. Пищева</cp:lastModifiedBy>
  <cp:revision>59</cp:revision>
  <dcterms:modified xsi:type="dcterms:W3CDTF">2021-12-09T10:22:57Z</dcterms:modified>
</cp:coreProperties>
</file>