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9" r:id="rId10"/>
    <p:sldId id="264" r:id="rId11"/>
    <p:sldId id="271" r:id="rId1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5" d="100"/>
          <a:sy n="85" d="100"/>
        </p:scale>
        <p:origin x="-12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5/25/2021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860"/>
            <a:ext cx="9144000" cy="68808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286000" y="1027330"/>
            <a:ext cx="66294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Социально -культурные мероприятия, как формы фестивальной педагогики.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953000" y="5562600"/>
            <a:ext cx="396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Старший воспитатель МАДОУ Д/С 4: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Ханкишиева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860"/>
            <a:ext cx="9144000" cy="68808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533400" y="11669"/>
            <a:ext cx="8382000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u="sng" dirty="0">
                <a:latin typeface="Times New Roman" pitchFamily="18" charset="0"/>
                <a:cs typeface="Times New Roman" pitchFamily="18" charset="0"/>
              </a:rPr>
              <a:t>Практическое </a:t>
            </a:r>
            <a:r>
              <a:rPr lang="ru-RU" sz="2800" b="1" i="1" u="sng" dirty="0" smtClean="0">
                <a:latin typeface="Times New Roman" pitchFamily="18" charset="0"/>
                <a:cs typeface="Times New Roman" pitchFamily="18" charset="0"/>
              </a:rPr>
              <a:t>задание для творческих групп: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провести теоретическую работу, по организации фестиваля, используя предложенный план.</a:t>
            </a:r>
          </a:p>
          <a:p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Задачи: </a:t>
            </a: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- мотивировать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педагогов на развитие и совершенствование практических умений по применению технологий фестивальной педагогики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- повышение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профессиональной компетентности педагогов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по организации фестиваля. 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860"/>
            <a:ext cx="9144000" cy="68808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438400" y="-354534"/>
            <a:ext cx="6477000" cy="698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Структура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организации и проведения фестиваля                     (работа творческой группы)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1.Тематика фестиваля.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2. Время  и место проведения.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3. Определение участников  и  социальных партнёров.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4. Выбор  форм мероприятий.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5. Рекламирование фестиваля.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6. Определение ответственных за проведение мероприятий.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7. Освещение в средствах массовой информации. </a:t>
            </a:r>
          </a:p>
          <a:p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740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860"/>
            <a:ext cx="9144000" cy="68808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362200" y="1041327"/>
            <a:ext cx="65532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Слово «фестиваль» происходит от латинского «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festivus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и переводится, как веселый, праздничный. Считается, что понятие «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festival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возникло во Франции и обозначало «праздник», а затем попало в другие языки с французского. В современном понимании фестиваль — это праздничное действо, которое состоит из цикла концертов, спектаклей и других мероприятий, объединенных, как правило, тематически.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860"/>
            <a:ext cx="9144000" cy="68808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743200" y="1199885"/>
            <a:ext cx="61722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 форма социально-культурной деятельности фестиваль отличается от других видов культурных мероприятий (праздник, концерт, показ, шоу, смотр, конкурс и др.) наличием общехудожественных и научных целей и задач, масштабностью, разнообразием программы, широтой состава участников.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860"/>
            <a:ext cx="9144000" cy="68808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286000" y="1308557"/>
            <a:ext cx="65532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Программа фестиваля включает разнообразные по содержанию и форме мероприятия: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- Мероприятия для зрительской аудитории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- Мероприятия для участников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Мероприятия для специалистов сферы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Мероприятия для представителей средств массовой информации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860"/>
            <a:ext cx="9144000" cy="68808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04800" y="542632"/>
            <a:ext cx="861060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Мероприятия для зрительской аудитории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― это массовые зрелища для разных категорий населения. К ним относятся: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Шоу-программы: концерты, спектакли, показы и другие мероприятия;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Творческие соревнования: конкурсы, смотры, выставки (вокально-хорового, хореографического, инструментального, театрального, декоративно-прикладного, изобразительного, фотоискусства, костюма, икон) и др.</a:t>
            </a:r>
          </a:p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Карнавализованные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театрализованные мероприятия: балы, карнавалы, турниры;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Феерические мероприятия: огненные и водные феерии;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Развлекательные мероприятия, в т.ч. тематические игровые площадки;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Благотворительные акции;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Праздничная торговля и др.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860"/>
            <a:ext cx="9144000" cy="68808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133600" y="173302"/>
            <a:ext cx="6781800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Мероприятия для участников,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смысл которых ― знакомство с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социокультурной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средой региона. Как правило, это мероприятия: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 познавательного содержания (знакомство с памятниками истории и культуры, экскурсии, походы, посещение национальных парков, производственных предприятий, учебных заведений и др.);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 художественно-культурного содержания (посещение театров, музеев, салонов, галерей, встречи с творческими личностями);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досугового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содержания (вечера отдыха, пикники, посещение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диснейленда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парка игровых аттракционов);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 административного содержания (торжественные встречи с руководством города, приёмы в мэрии, администрации и т.д.).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860"/>
            <a:ext cx="9144000" cy="68808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514600" y="533400"/>
            <a:ext cx="64008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Мероприятия для специалистов сферы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руководителей творческих коллективов, администрации, направленные на формирование и развитие корпоративной культуры, стимулирование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креативного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потенциала, установление творческих контактов. В познавательном ключе это творческие конкурсы, лаборатории, семинары, практикумы, школы передового опыта, мастер-классы, научно-практические конференции, фольклорные чтения; встречи для совместного отдыха и нерегламентированного времяпровождения (дружеские вечера, пикники, банкеты, фуршеты,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party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) и т.д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860"/>
            <a:ext cx="9144000" cy="68808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810000" y="1537545"/>
            <a:ext cx="51054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Мероприятия для представителей средств массовой информации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которые должны содействовать формированию имиджа фестиваля, пропаганде его идей среди широких кругов населения, популяризации творчества артистов-участников.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трелка вправо 14"/>
          <p:cNvSpPr/>
          <p:nvPr/>
        </p:nvSpPr>
        <p:spPr>
          <a:xfrm rot="5400000" flipV="1">
            <a:off x="-76200" y="3581400"/>
            <a:ext cx="4114800" cy="152400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 rot="5400000">
            <a:off x="-114300" y="3162300"/>
            <a:ext cx="3276600" cy="152400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5400000">
            <a:off x="190500" y="2400300"/>
            <a:ext cx="1752600" cy="152400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981200" y="41910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cs typeface="Aharoni" pitchFamily="2" charset="-79"/>
              </a:rPr>
              <a:t> 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57200" y="914400"/>
            <a:ext cx="1752600" cy="685800"/>
          </a:xfrm>
          <a:prstGeom prst="roundRect">
            <a:avLst/>
          </a:prstGeom>
          <a:solidFill>
            <a:srgbClr val="FAFD7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Aharoni" pitchFamily="2" charset="-79"/>
              </a:rPr>
              <a:t> </a:t>
            </a:r>
            <a:endParaRPr lang="ru-RU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cs typeface="Aharoni" pitchFamily="2" charset="-79"/>
            </a:endParaRPr>
          </a:p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cs typeface="Aharoni" pitchFamily="2" charset="-79"/>
              </a:rPr>
              <a:t>массовые зрелища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cs typeface="Aharoni" pitchFamily="2" charset="-79"/>
            </a:endParaRPr>
          </a:p>
          <a:p>
            <a:pPr algn="ctr"/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3400" y="152400"/>
            <a:ext cx="8229600" cy="609600"/>
          </a:xfrm>
          <a:prstGeom prst="roundRect">
            <a:avLst/>
          </a:prstGeom>
          <a:solidFill>
            <a:srgbClr val="FAFD7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Содержание и формы мероприятий  фестиваля  в ДОО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76600" y="914400"/>
            <a:ext cx="2743200" cy="838200"/>
          </a:xfrm>
          <a:prstGeom prst="roundRect">
            <a:avLst/>
          </a:prstGeom>
          <a:solidFill>
            <a:srgbClr val="FAFD7B"/>
          </a:solidFill>
          <a:ln>
            <a:solidFill>
              <a:srgbClr val="C00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Aharoni" pitchFamily="2" charset="-79"/>
              </a:rPr>
              <a:t> 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cs typeface="Aharoni" pitchFamily="2" charset="-79"/>
              </a:rPr>
              <a:t>знакомство с </a:t>
            </a:r>
            <a:r>
              <a:rPr lang="ru-RU" sz="2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cs typeface="Aharoni" pitchFamily="2" charset="-79"/>
              </a:rPr>
              <a:t>социо-культурной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cs typeface="Aharoni" pitchFamily="2" charset="-79"/>
              </a:rPr>
              <a:t> средой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553200" y="914400"/>
            <a:ext cx="2286000" cy="990600"/>
          </a:xfrm>
          <a:prstGeom prst="roundRect">
            <a:avLst/>
          </a:prstGeom>
          <a:solidFill>
            <a:srgbClr val="FAFD7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 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cs typeface="Aharoni" pitchFamily="2" charset="-79"/>
              </a:rPr>
              <a:t>стимулирование </a:t>
            </a:r>
            <a:r>
              <a:rPr lang="ru-RU" sz="2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cs typeface="Aharoni" pitchFamily="2" charset="-79"/>
              </a:rPr>
              <a:t>креативного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cs typeface="Aharoni" pitchFamily="2" charset="-79"/>
              </a:rPr>
              <a:t> потенциала 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cs typeface="Aharoni" pitchFamily="2" charset="-79"/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4648200" y="762000"/>
            <a:ext cx="228600" cy="228600"/>
          </a:xfrm>
          <a:prstGeom prst="down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17871150" flipH="1">
            <a:off x="1320514" y="738553"/>
            <a:ext cx="241129" cy="202117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 rot="20466005" flipH="1">
            <a:off x="7350964" y="699526"/>
            <a:ext cx="233270" cy="259653"/>
          </a:xfrm>
          <a:prstGeom prst="downArrow">
            <a:avLst>
              <a:gd name="adj1" fmla="val 50000"/>
              <a:gd name="adj2" fmla="val 45740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5400000">
            <a:off x="321022" y="1812578"/>
            <a:ext cx="587313" cy="162557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 rot="5400000">
            <a:off x="3428999" y="2971801"/>
            <a:ext cx="2590802" cy="152400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 rot="5400000" flipV="1">
            <a:off x="3619500" y="3619500"/>
            <a:ext cx="3886200" cy="152400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52400" y="2209800"/>
            <a:ext cx="2514600" cy="914400"/>
          </a:xfrm>
          <a:prstGeom prst="roundRect">
            <a:avLst/>
          </a:prstGeom>
          <a:solidFill>
            <a:srgbClr val="FAFD7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шоу- программы: </a:t>
            </a:r>
            <a:r>
              <a:rPr lang="ru-RU" dirty="0" smtClean="0"/>
              <a:t>концерты, спектакли, показы</a:t>
            </a:r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28600" y="3352800"/>
            <a:ext cx="2362200" cy="1295400"/>
          </a:xfrm>
          <a:prstGeom prst="roundRect">
            <a:avLst/>
          </a:prstGeom>
          <a:solidFill>
            <a:srgbClr val="FAFD7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театрализованные мероприятия:</a:t>
            </a:r>
            <a:r>
              <a:rPr lang="ru-RU" dirty="0" smtClean="0"/>
              <a:t> балы, карнавалы,</a:t>
            </a:r>
            <a:r>
              <a:rPr lang="ru-RU" sz="2400" dirty="0" smtClean="0"/>
              <a:t> </a:t>
            </a:r>
            <a:r>
              <a:rPr lang="ru-RU" dirty="0" smtClean="0"/>
              <a:t>турниры</a:t>
            </a:r>
            <a:endParaRPr lang="ru-RU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52400" y="5715000"/>
            <a:ext cx="3276600" cy="762000"/>
          </a:xfrm>
          <a:prstGeom prst="roundRect">
            <a:avLst/>
          </a:prstGeom>
          <a:solidFill>
            <a:srgbClr val="FAFD7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Aharoni" pitchFamily="2" charset="-79"/>
              </a:rPr>
              <a:t> </a:t>
            </a:r>
            <a:r>
              <a:rPr lang="ru-RU" b="1" dirty="0" smtClean="0"/>
              <a:t>творческие соревнования:    </a:t>
            </a:r>
            <a:r>
              <a:rPr lang="ru-RU" dirty="0" smtClean="0"/>
              <a:t>конкурсы, смотры, выставки</a:t>
            </a:r>
            <a:r>
              <a:rPr lang="ru-RU" sz="2400" dirty="0" smtClean="0"/>
              <a:t> </a:t>
            </a:r>
            <a:endParaRPr lang="ru-RU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04800" y="4876800"/>
            <a:ext cx="2209800" cy="533400"/>
          </a:xfrm>
          <a:prstGeom prst="roundRect">
            <a:avLst/>
          </a:prstGeom>
          <a:solidFill>
            <a:srgbClr val="FAFD7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ярмарки, акции</a:t>
            </a:r>
            <a:endParaRPr lang="ru-RU" b="1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010400" y="2209800"/>
            <a:ext cx="1981200" cy="914400"/>
          </a:xfrm>
          <a:prstGeom prst="roundRect">
            <a:avLst/>
          </a:prstGeom>
          <a:solidFill>
            <a:srgbClr val="FAFD7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Aharoni" pitchFamily="2" charset="-79"/>
              </a:rPr>
              <a:t> </a:t>
            </a:r>
            <a:endParaRPr lang="ru-RU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cs typeface="Aharoni" pitchFamily="2" charset="-79"/>
            </a:endParaRPr>
          </a:p>
          <a:p>
            <a:pPr algn="ctr"/>
            <a:r>
              <a:rPr lang="ru-RU" b="1" dirty="0" smtClean="0"/>
              <a:t>практикумы, лаборатории мастер-классы</a:t>
            </a:r>
            <a:endParaRPr lang="ru-RU" b="1" dirty="0"/>
          </a:p>
          <a:p>
            <a:pPr algn="ctr"/>
            <a:endParaRPr lang="ru-RU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895600" y="2133600"/>
            <a:ext cx="3810000" cy="1981200"/>
          </a:xfrm>
          <a:prstGeom prst="roundRect">
            <a:avLst/>
          </a:prstGeom>
          <a:solidFill>
            <a:srgbClr val="FAFD7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познавательного содержания </a:t>
            </a:r>
            <a:r>
              <a:rPr lang="ru-RU" dirty="0" smtClean="0"/>
              <a:t>знакомство с памятниками истории и культуры, экскурсии, походы, посещение национальных парков, производственных предприятий, учебных заведений</a:t>
            </a:r>
            <a:endParaRPr lang="ru-RU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352800" y="4343400"/>
            <a:ext cx="4876800" cy="1066800"/>
          </a:xfrm>
          <a:prstGeom prst="roundRect">
            <a:avLst/>
          </a:prstGeom>
          <a:solidFill>
            <a:srgbClr val="FAFD7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Aharoni" pitchFamily="2" charset="-79"/>
              </a:rPr>
              <a:t> </a:t>
            </a:r>
            <a:endParaRPr lang="ru-RU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cs typeface="Aharoni" pitchFamily="2" charset="-79"/>
            </a:endParaRPr>
          </a:p>
          <a:p>
            <a:pPr algn="ctr"/>
            <a:r>
              <a:rPr lang="ru-RU" b="1" dirty="0" smtClean="0"/>
              <a:t>художественно-культурного содержания </a:t>
            </a:r>
            <a:r>
              <a:rPr lang="ru-RU" dirty="0" smtClean="0"/>
              <a:t>посещение театров, музеев,  галерей, встречи с творческими личностями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cs typeface="Aharoni" pitchFamily="2" charset="-79"/>
            </a:endParaRPr>
          </a:p>
          <a:p>
            <a:pPr algn="ctr"/>
            <a:endParaRPr lang="ru-RU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648200" y="5638800"/>
            <a:ext cx="3886200" cy="990600"/>
          </a:xfrm>
          <a:prstGeom prst="roundRect">
            <a:avLst/>
          </a:prstGeom>
          <a:solidFill>
            <a:srgbClr val="FAFD7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err="1" smtClean="0"/>
              <a:t>досугового</a:t>
            </a:r>
            <a:r>
              <a:rPr lang="ru-RU" b="1" dirty="0" smtClean="0"/>
              <a:t> содержания </a:t>
            </a:r>
          </a:p>
          <a:p>
            <a:pPr algn="ctr"/>
            <a:r>
              <a:rPr lang="ru-RU" dirty="0" smtClean="0"/>
              <a:t>вечера отдыха, пикники, посещение парковых зон</a:t>
            </a:r>
            <a:endParaRPr lang="ru-RU" dirty="0"/>
          </a:p>
        </p:txBody>
      </p:sp>
      <p:sp>
        <p:nvSpPr>
          <p:cNvPr id="28" name="Стрелка вправо 27"/>
          <p:cNvSpPr/>
          <p:nvPr/>
        </p:nvSpPr>
        <p:spPr>
          <a:xfrm rot="5400000" flipV="1">
            <a:off x="3543303" y="1866902"/>
            <a:ext cx="381000" cy="152399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 вправо 29"/>
          <p:cNvSpPr/>
          <p:nvPr/>
        </p:nvSpPr>
        <p:spPr>
          <a:xfrm rot="5400000">
            <a:off x="7836878" y="1992922"/>
            <a:ext cx="296045" cy="120202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289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450</Words>
  <Application>Microsoft Office PowerPoint</Application>
  <PresentationFormat>Экран (4:3)</PresentationFormat>
  <Paragraphs>59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Юзер</cp:lastModifiedBy>
  <cp:revision>6</cp:revision>
  <dcterms:created xsi:type="dcterms:W3CDTF">2021-05-18T11:06:36Z</dcterms:created>
  <dcterms:modified xsi:type="dcterms:W3CDTF">2021-05-25T07:00:59Z</dcterms:modified>
</cp:coreProperties>
</file>