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02.12.2018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02.12.2018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268760"/>
            <a:ext cx="8784976" cy="3672408"/>
          </a:xfrm>
        </p:spPr>
        <p:txBody>
          <a:bodyPr>
            <a:noAutofit/>
          </a:bodyPr>
          <a:lstStyle/>
          <a:p>
            <a:pPr algn="ctr"/>
            <a:r>
              <a:rPr lang="ru-RU" sz="7200" b="1" dirty="0" smtClean="0"/>
              <a:t>Документация</a:t>
            </a:r>
            <a:br>
              <a:rPr lang="ru-RU" sz="7200" b="1" dirty="0" smtClean="0"/>
            </a:br>
            <a:r>
              <a:rPr lang="ru-RU" sz="7200" b="1" dirty="0" smtClean="0"/>
              <a:t>воспитателя </a:t>
            </a:r>
            <a:br>
              <a:rPr lang="ru-RU" sz="7200" b="1" dirty="0" smtClean="0"/>
            </a:br>
            <a:r>
              <a:rPr lang="ru-RU" sz="7200" b="1" dirty="0" smtClean="0"/>
              <a:t>ДОУ по ФГОС</a:t>
            </a:r>
            <a:endParaRPr lang="ru-RU" sz="7200" b="1" dirty="0"/>
          </a:p>
        </p:txBody>
      </p:sp>
    </p:spTree>
    <p:extLst>
      <p:ext uri="{BB962C8B-B14F-4D97-AF65-F5344CB8AC3E}">
        <p14:creationId xmlns:p14="http://schemas.microsoft.com/office/powerpoint/2010/main" val="2849934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19472"/>
          </a:xfrm>
        </p:spPr>
        <p:txBody>
          <a:bodyPr/>
          <a:lstStyle/>
          <a:p>
            <a:r>
              <a:rPr lang="ru-RU" sz="3600" b="1" dirty="0">
                <a:solidFill>
                  <a:srgbClr val="002060"/>
                </a:solidFill>
                <a:effectLst/>
                <a:latin typeface="Century Gothic"/>
              </a:rPr>
              <a:t>Планирование </a:t>
            </a:r>
            <a:r>
              <a:rPr lang="ru-RU" sz="3600" b="1" dirty="0" smtClean="0">
                <a:solidFill>
                  <a:srgbClr val="002060"/>
                </a:solidFill>
                <a:effectLst/>
                <a:latin typeface="Century Gothic"/>
              </a:rPr>
              <a:t>гимнастики</a:t>
            </a:r>
            <a:endParaRPr lang="ru-RU" sz="3600" b="1" dirty="0">
              <a:solidFill>
                <a:srgbClr val="002060"/>
              </a:solidFill>
              <a:effectLst/>
              <a:latin typeface="Century Gothic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4525963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000000"/>
                </a:solidFill>
                <a:latin typeface="Calibri"/>
              </a:rPr>
              <a:t>Утренняя </a:t>
            </a:r>
            <a:r>
              <a:rPr lang="ru-RU" b="1" dirty="0">
                <a:solidFill>
                  <a:srgbClr val="000000"/>
                </a:solidFill>
                <a:latin typeface="Calibri"/>
              </a:rPr>
              <a:t>гимнастика состоит из </a:t>
            </a:r>
            <a:r>
              <a:rPr lang="ru-RU" b="1" dirty="0" smtClean="0">
                <a:solidFill>
                  <a:srgbClr val="000000"/>
                </a:solidFill>
                <a:latin typeface="Calibri"/>
              </a:rPr>
              <a:t>3 частей</a:t>
            </a:r>
            <a:r>
              <a:rPr lang="ru-RU" b="1" dirty="0">
                <a:solidFill>
                  <a:srgbClr val="000000"/>
                </a:solidFill>
                <a:latin typeface="Calibri"/>
              </a:rPr>
              <a:t>, каждая из которых имеет свои задачи.</a:t>
            </a:r>
          </a:p>
          <a:p>
            <a:r>
              <a:rPr lang="ru-RU" b="1" dirty="0">
                <a:solidFill>
                  <a:srgbClr val="000000"/>
                </a:solidFill>
                <a:latin typeface="Calibri"/>
              </a:rPr>
              <a:t>I</a:t>
            </a:r>
            <a:r>
              <a:rPr lang="ru-RU" b="1" dirty="0" smtClean="0">
                <a:solidFill>
                  <a:srgbClr val="000000"/>
                </a:solidFill>
                <a:latin typeface="Calibri"/>
              </a:rPr>
              <a:t>. </a:t>
            </a:r>
            <a:r>
              <a:rPr lang="ru-RU" b="1" dirty="0" smtClean="0">
                <a:solidFill>
                  <a:srgbClr val="FF0000"/>
                </a:solidFill>
                <a:latin typeface="Calibri"/>
              </a:rPr>
              <a:t>Вводная </a:t>
            </a:r>
            <a:r>
              <a:rPr lang="ru-RU" b="1" dirty="0">
                <a:solidFill>
                  <a:srgbClr val="FF0000"/>
                </a:solidFill>
                <a:latin typeface="Calibri"/>
              </a:rPr>
              <a:t>часть</a:t>
            </a:r>
            <a:r>
              <a:rPr lang="ru-RU" b="1" dirty="0">
                <a:solidFill>
                  <a:srgbClr val="000000"/>
                </a:solidFill>
                <a:latin typeface="Calibri"/>
              </a:rPr>
              <a:t>. Организует внимание детей, обучает согласованным действиям, подготавливает организм к выполнению более сложных </a:t>
            </a:r>
            <a:r>
              <a:rPr lang="ru-RU" b="1" dirty="0" smtClean="0">
                <a:solidFill>
                  <a:srgbClr val="000000"/>
                </a:solidFill>
                <a:latin typeface="Calibri"/>
              </a:rPr>
              <a:t>упражнений. </a:t>
            </a:r>
            <a:r>
              <a:rPr lang="ru-RU" b="1" dirty="0">
                <a:solidFill>
                  <a:srgbClr val="000000"/>
                </a:solidFill>
                <a:latin typeface="Calibri"/>
              </a:rPr>
              <a:t>В эту часть включают: построения (колонна, шеренга, круг, строевые упражнения (полуобороты, повороты, перестроения, смыкание и размыкание, разные виды ходьбы, бега, прыжков.</a:t>
            </a:r>
          </a:p>
          <a:p>
            <a:r>
              <a:rPr lang="ru-RU" b="1" dirty="0">
                <a:solidFill>
                  <a:srgbClr val="000000"/>
                </a:solidFill>
                <a:latin typeface="Calibri"/>
              </a:rPr>
              <a:t>II</a:t>
            </a:r>
            <a:r>
              <a:rPr lang="ru-RU" b="1" dirty="0" smtClean="0">
                <a:solidFill>
                  <a:srgbClr val="000000"/>
                </a:solidFill>
                <a:latin typeface="Calibri"/>
              </a:rPr>
              <a:t>. </a:t>
            </a:r>
            <a:r>
              <a:rPr lang="ru-RU" b="1" dirty="0" smtClean="0">
                <a:solidFill>
                  <a:srgbClr val="FF0000"/>
                </a:solidFill>
                <a:latin typeface="Calibri"/>
              </a:rPr>
              <a:t>Основная </a:t>
            </a:r>
            <a:r>
              <a:rPr lang="ru-RU" b="1" dirty="0">
                <a:solidFill>
                  <a:srgbClr val="FF0000"/>
                </a:solidFill>
                <a:latin typeface="Calibri"/>
              </a:rPr>
              <a:t>часть</a:t>
            </a:r>
            <a:r>
              <a:rPr lang="ru-RU" b="1" dirty="0">
                <a:solidFill>
                  <a:srgbClr val="000000"/>
                </a:solidFill>
                <a:latin typeface="Calibri"/>
              </a:rPr>
              <a:t>. </a:t>
            </a:r>
            <a:r>
              <a:rPr lang="ru-RU" b="1" dirty="0">
                <a:solidFill>
                  <a:srgbClr val="000000"/>
                </a:solidFill>
                <a:latin typeface="Calibri"/>
              </a:rPr>
              <a:t>Задача этой части-укрепление основных мышечных групп организма, формирование правильной осанки. Входят ОРУ для мышц шеи, рук и плечевого пояса; мышц туловища, брюшного пресса, мышц ног и укрепление свода стопы (прыжки, бег). Обязательно ОРУ должны выполняться из разных и. п. </a:t>
            </a:r>
            <a:r>
              <a:rPr lang="ru-RU" b="1" dirty="0">
                <a:solidFill>
                  <a:srgbClr val="000000"/>
                </a:solidFill>
                <a:latin typeface="Calibri"/>
              </a:rPr>
              <a:t>(стоя, сидя, лежа). </a:t>
            </a:r>
            <a:r>
              <a:rPr lang="ru-RU" b="1" dirty="0" smtClean="0">
                <a:solidFill>
                  <a:srgbClr val="000000"/>
                </a:solidFill>
                <a:latin typeface="Calibri"/>
              </a:rPr>
              <a:t>Выполняться</a:t>
            </a:r>
            <a:endParaRPr lang="ru-RU" b="1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42301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88640"/>
            <a:ext cx="8229600" cy="6048672"/>
          </a:xfrm>
        </p:spPr>
        <p:txBody>
          <a:bodyPr>
            <a:normAutofit fontScale="92500"/>
          </a:bodyPr>
          <a:lstStyle/>
          <a:p>
            <a:pPr lvl="0"/>
            <a:r>
              <a:rPr lang="ru-RU" b="1" dirty="0">
                <a:solidFill>
                  <a:srgbClr val="000000"/>
                </a:solidFill>
                <a:latin typeface="Calibri"/>
              </a:rPr>
              <a:t>могут парами, тройками, звеньями одновременно. Чередовать ОРУ без предметов и с предметами через каждые 2 недели.</a:t>
            </a:r>
          </a:p>
          <a:p>
            <a:pPr lvl="0"/>
            <a:r>
              <a:rPr lang="ru-RU" b="1" dirty="0">
                <a:solidFill>
                  <a:srgbClr val="000000"/>
                </a:solidFill>
                <a:latin typeface="Calibri"/>
              </a:rPr>
              <a:t>Младшие группы-флажки, погремушки, кубики.</a:t>
            </a:r>
          </a:p>
          <a:p>
            <a:pPr lvl="0"/>
            <a:r>
              <a:rPr lang="ru-RU" b="1" dirty="0">
                <a:solidFill>
                  <a:srgbClr val="000000"/>
                </a:solidFill>
                <a:latin typeface="Calibri"/>
              </a:rPr>
              <a:t>Средний возраст-флажки, мячики, кубики, ленточки, веревочки.</a:t>
            </a:r>
          </a:p>
          <a:p>
            <a:pPr lvl="0"/>
            <a:r>
              <a:rPr lang="ru-RU" b="1" dirty="0">
                <a:solidFill>
                  <a:srgbClr val="000000"/>
                </a:solidFill>
                <a:latin typeface="Calibri"/>
              </a:rPr>
              <a:t>Старший дошкольный возраст-обручи, палки, мячи, скакалки.</a:t>
            </a:r>
          </a:p>
          <a:p>
            <a:pPr lvl="0"/>
            <a:r>
              <a:rPr lang="ru-RU" b="1" dirty="0" smtClean="0">
                <a:solidFill>
                  <a:srgbClr val="000000"/>
                </a:solidFill>
                <a:latin typeface="Calibri"/>
              </a:rPr>
              <a:t>III .</a:t>
            </a:r>
            <a:r>
              <a:rPr lang="ru-RU" b="1" dirty="0">
                <a:solidFill>
                  <a:srgbClr val="FF0000"/>
                </a:solidFill>
                <a:latin typeface="Calibri"/>
              </a:rPr>
              <a:t>Заключительная часть. </a:t>
            </a:r>
            <a:r>
              <a:rPr lang="ru-RU" b="1" dirty="0">
                <a:solidFill>
                  <a:srgbClr val="000000"/>
                </a:solidFill>
                <a:latin typeface="Calibri"/>
              </a:rPr>
              <a:t>Задача-восстановить сердечный и дыхательный ритм, успокоить организм после физической нагрузки. Входят разные виды ходьбы, </a:t>
            </a:r>
            <a:r>
              <a:rPr lang="ru-RU" b="1" dirty="0" err="1">
                <a:solidFill>
                  <a:srgbClr val="000000"/>
                </a:solidFill>
                <a:latin typeface="Calibri"/>
              </a:rPr>
              <a:t>мп</a:t>
            </a:r>
            <a:r>
              <a:rPr lang="ru-RU" b="1" dirty="0">
                <a:solidFill>
                  <a:srgbClr val="000000"/>
                </a:solidFill>
                <a:latin typeface="Calibri"/>
              </a:rPr>
              <a:t>\и, хороводы, дыхательные упражнения.</a:t>
            </a:r>
          </a:p>
          <a:p>
            <a:pPr lvl="0"/>
            <a:r>
              <a:rPr lang="ru-RU" b="1" dirty="0">
                <a:solidFill>
                  <a:srgbClr val="000000"/>
                </a:solidFill>
                <a:latin typeface="Calibri"/>
              </a:rPr>
              <a:t>Комплексы утренней гимнастики составляются на 2 недели и строятся на упражнениях предварительно разученных ранее. Если </a:t>
            </a:r>
            <a:r>
              <a:rPr lang="ru-RU" b="1" dirty="0">
                <a:solidFill>
                  <a:srgbClr val="000000"/>
                </a:solidFill>
                <a:latin typeface="Calibri"/>
              </a:rPr>
              <a:t>некоторые упражнения стали не интересны детям, их можно заменить на новые, несложные или изменить за счет усложнения, сменой и. п</a:t>
            </a:r>
            <a:r>
              <a:rPr lang="ru-RU" b="1" dirty="0">
                <a:solidFill>
                  <a:srgbClr val="000000"/>
                </a:solidFill>
                <a:latin typeface="Calibri"/>
              </a:rPr>
              <a:t>., темпа.</a:t>
            </a:r>
            <a:endParaRPr lang="ru-RU" b="1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42814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8229600" cy="98072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3600" b="1" dirty="0" smtClean="0">
                <a:solidFill>
                  <a:srgbClr val="002060"/>
                </a:solidFill>
                <a:effectLst/>
                <a:latin typeface="Century Gothic"/>
              </a:rPr>
              <a:t> </a:t>
            </a:r>
            <a:r>
              <a:rPr lang="ru-RU" sz="2800" b="1" dirty="0">
                <a:solidFill>
                  <a:srgbClr val="002060"/>
                </a:solidFill>
                <a:effectLst/>
                <a:latin typeface="Century Gothic"/>
              </a:rPr>
              <a:t>Планирование совместной деятельности воспитателя с детьми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24744"/>
            <a:ext cx="8784976" cy="561662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200" b="1" dirty="0">
                <a:solidFill>
                  <a:srgbClr val="000000"/>
                </a:solidFill>
                <a:latin typeface="Calibri"/>
              </a:rPr>
              <a:t>• Утро.</a:t>
            </a:r>
          </a:p>
          <a:p>
            <a:pPr marL="0" indent="0">
              <a:buNone/>
            </a:pPr>
            <a:r>
              <a:rPr lang="ru-RU" sz="2200" b="1" dirty="0">
                <a:solidFill>
                  <a:srgbClr val="000000"/>
                </a:solidFill>
                <a:latin typeface="Calibri"/>
              </a:rPr>
              <a:t>• Прогулка.</a:t>
            </a:r>
          </a:p>
          <a:p>
            <a:pPr marL="0" indent="0">
              <a:buNone/>
            </a:pPr>
            <a:r>
              <a:rPr lang="ru-RU" sz="2200" b="1" dirty="0">
                <a:solidFill>
                  <a:srgbClr val="000000"/>
                </a:solidFill>
                <a:latin typeface="Calibri"/>
              </a:rPr>
              <a:t>• 2-я </a:t>
            </a:r>
            <a:r>
              <a:rPr lang="ru-RU" sz="2200" b="1" dirty="0">
                <a:solidFill>
                  <a:srgbClr val="000000"/>
                </a:solidFill>
                <a:latin typeface="Calibri"/>
              </a:rPr>
              <a:t>половина дня</a:t>
            </a:r>
            <a:r>
              <a:rPr lang="ru-RU" sz="2200" b="1" dirty="0">
                <a:solidFill>
                  <a:srgbClr val="000000"/>
                </a:solidFill>
                <a:latin typeface="Calibri"/>
              </a:rPr>
              <a:t>.</a:t>
            </a:r>
            <a:r>
              <a:rPr lang="ru-RU" sz="2200" b="1" dirty="0">
                <a:solidFill>
                  <a:srgbClr val="000000"/>
                </a:solidFill>
                <a:latin typeface="Calibri"/>
              </a:rPr>
              <a:t> </a:t>
            </a:r>
            <a:endParaRPr lang="ru-RU" sz="2200" b="1" dirty="0">
              <a:solidFill>
                <a:srgbClr val="000000"/>
              </a:solidFill>
              <a:latin typeface="Calibri"/>
            </a:endParaRPr>
          </a:p>
          <a:p>
            <a:pPr marL="0" indent="0">
              <a:buNone/>
            </a:pPr>
            <a:r>
              <a:rPr lang="ru-RU" sz="2200" b="1" dirty="0">
                <a:solidFill>
                  <a:srgbClr val="000000"/>
                </a:solidFill>
                <a:latin typeface="Calibri"/>
              </a:rPr>
              <a:t>• </a:t>
            </a:r>
            <a:r>
              <a:rPr lang="ru-RU" sz="2200" b="1" dirty="0">
                <a:solidFill>
                  <a:srgbClr val="000000"/>
                </a:solidFill>
                <a:latin typeface="Calibri"/>
              </a:rPr>
              <a:t>Вечерняя прогулка.</a:t>
            </a:r>
          </a:p>
          <a:p>
            <a:pPr marL="0" indent="0" algn="ctr">
              <a:buNone/>
            </a:pPr>
            <a:r>
              <a:rPr lang="ru-RU" sz="2800" b="1" i="1" dirty="0">
                <a:solidFill>
                  <a:srgbClr val="002060"/>
                </a:solidFill>
                <a:latin typeface="Century Gothic"/>
                <a:ea typeface="+mj-ea"/>
                <a:cs typeface="+mj-cs"/>
              </a:rPr>
              <a:t>Планирование утреннего </a:t>
            </a:r>
            <a:r>
              <a:rPr lang="ru-RU" sz="2800" b="1" i="1" dirty="0">
                <a:solidFill>
                  <a:srgbClr val="002060"/>
                </a:solidFill>
                <a:latin typeface="Century Gothic"/>
                <a:ea typeface="+mj-ea"/>
                <a:cs typeface="+mj-cs"/>
              </a:rPr>
              <a:t>отрезка времени</a:t>
            </a:r>
            <a:endParaRPr lang="ru-RU" sz="2800" b="1" i="1" dirty="0">
              <a:solidFill>
                <a:srgbClr val="002060"/>
              </a:solidFill>
              <a:latin typeface="Century Gothic"/>
              <a:ea typeface="+mj-ea"/>
              <a:cs typeface="+mj-cs"/>
            </a:endParaRPr>
          </a:p>
          <a:p>
            <a:pPr marL="0" indent="0">
              <a:buNone/>
            </a:pPr>
            <a:r>
              <a:rPr lang="ru-RU" sz="2200" b="1" dirty="0">
                <a:solidFill>
                  <a:srgbClr val="FF0000"/>
                </a:solidFill>
                <a:latin typeface="Calibri"/>
              </a:rPr>
              <a:t>По содержанию утренний отрезок </a:t>
            </a:r>
            <a:r>
              <a:rPr lang="ru-RU" sz="2200" b="1" dirty="0" smtClean="0">
                <a:solidFill>
                  <a:srgbClr val="FF0000"/>
                </a:solidFill>
                <a:latin typeface="Calibri"/>
              </a:rPr>
              <a:t>времени включает</a:t>
            </a:r>
            <a:r>
              <a:rPr lang="ru-RU" sz="2200" b="1" dirty="0">
                <a:solidFill>
                  <a:srgbClr val="FF0000"/>
                </a:solidFill>
                <a:latin typeface="Calibri"/>
              </a:rPr>
              <a:t>:</a:t>
            </a:r>
          </a:p>
          <a:p>
            <a:pPr marL="0" indent="0">
              <a:buNone/>
            </a:pPr>
            <a:r>
              <a:rPr lang="ru-RU" sz="2200" b="1" dirty="0">
                <a:solidFill>
                  <a:srgbClr val="000000"/>
                </a:solidFill>
                <a:latin typeface="Calibri"/>
              </a:rPr>
              <a:t>• игровую деятельность,</a:t>
            </a:r>
          </a:p>
          <a:p>
            <a:pPr marL="0" indent="0">
              <a:buNone/>
            </a:pPr>
            <a:r>
              <a:rPr lang="ru-RU" sz="2200" b="1" dirty="0">
                <a:solidFill>
                  <a:srgbClr val="000000"/>
                </a:solidFill>
                <a:latin typeface="Calibri"/>
              </a:rPr>
              <a:t>• беседы с детьми,</a:t>
            </a:r>
          </a:p>
          <a:p>
            <a:pPr marL="0" indent="0">
              <a:buNone/>
            </a:pPr>
            <a:r>
              <a:rPr lang="ru-RU" sz="2200" b="1" dirty="0">
                <a:solidFill>
                  <a:srgbClr val="000000"/>
                </a:solidFill>
                <a:latin typeface="Calibri"/>
              </a:rPr>
              <a:t>• рассматривание предметов </a:t>
            </a:r>
            <a:r>
              <a:rPr lang="ru-RU" sz="2200" b="1" dirty="0" smtClean="0">
                <a:solidFill>
                  <a:srgbClr val="000000"/>
                </a:solidFill>
                <a:latin typeface="Calibri"/>
              </a:rPr>
              <a:t>и иллюстраций</a:t>
            </a:r>
            <a:r>
              <a:rPr lang="ru-RU" sz="2200" b="1" dirty="0">
                <a:solidFill>
                  <a:srgbClr val="000000"/>
                </a:solidFill>
                <a:latin typeface="Calibri"/>
              </a:rPr>
              <a:t>,</a:t>
            </a:r>
          </a:p>
          <a:p>
            <a:pPr marL="0" indent="0">
              <a:buNone/>
            </a:pPr>
            <a:r>
              <a:rPr lang="ru-RU" sz="2200" b="1" dirty="0">
                <a:solidFill>
                  <a:srgbClr val="000000"/>
                </a:solidFill>
                <a:latin typeface="Calibri"/>
              </a:rPr>
              <a:t>• короткие наблюдения в природе </a:t>
            </a:r>
            <a:r>
              <a:rPr lang="ru-RU" sz="2200" b="1" dirty="0" smtClean="0">
                <a:solidFill>
                  <a:srgbClr val="000000"/>
                </a:solidFill>
                <a:latin typeface="Calibri"/>
              </a:rPr>
              <a:t>и явлений </a:t>
            </a:r>
            <a:r>
              <a:rPr lang="ru-RU" sz="2200" b="1" dirty="0">
                <a:solidFill>
                  <a:srgbClr val="000000"/>
                </a:solidFill>
                <a:latin typeface="Calibri"/>
              </a:rPr>
              <a:t>общественной жизни</a:t>
            </a:r>
            <a:r>
              <a:rPr lang="ru-RU" sz="2200" b="1" dirty="0" smtClean="0">
                <a:solidFill>
                  <a:srgbClr val="000000"/>
                </a:solidFill>
                <a:latin typeface="Calibri"/>
              </a:rPr>
              <a:t>.</a:t>
            </a:r>
            <a:endParaRPr lang="ru-RU" sz="2200" b="1" dirty="0">
              <a:solidFill>
                <a:srgbClr val="000000"/>
              </a:solidFill>
              <a:latin typeface="Calibri"/>
            </a:endParaRPr>
          </a:p>
          <a:p>
            <a:pPr marL="0" indent="0">
              <a:buNone/>
            </a:pPr>
            <a:r>
              <a:rPr lang="ru-RU" sz="2200" b="1" dirty="0">
                <a:solidFill>
                  <a:srgbClr val="FF0000"/>
                </a:solidFill>
                <a:latin typeface="Calibri"/>
              </a:rPr>
              <a:t>Количество видов деятельности в </a:t>
            </a:r>
            <a:r>
              <a:rPr lang="ru-RU" sz="2200" b="1" dirty="0" smtClean="0">
                <a:solidFill>
                  <a:srgbClr val="FF0000"/>
                </a:solidFill>
                <a:latin typeface="Calibri"/>
              </a:rPr>
              <a:t>утренние часы</a:t>
            </a:r>
            <a:r>
              <a:rPr lang="ru-RU" sz="2200" b="1" dirty="0">
                <a:solidFill>
                  <a:srgbClr val="FF0000"/>
                </a:solidFill>
                <a:latin typeface="Calibri"/>
              </a:rPr>
              <a:t>:</a:t>
            </a:r>
          </a:p>
          <a:p>
            <a:pPr marL="0" indent="0">
              <a:buNone/>
            </a:pPr>
            <a:r>
              <a:rPr lang="ru-RU" sz="2200" b="1" dirty="0">
                <a:solidFill>
                  <a:srgbClr val="000000"/>
                </a:solidFill>
                <a:latin typeface="Calibri"/>
              </a:rPr>
              <a:t>• в младшей и средней — 3-4 вида,</a:t>
            </a:r>
          </a:p>
          <a:p>
            <a:pPr marL="0" indent="0">
              <a:buNone/>
            </a:pPr>
            <a:r>
              <a:rPr lang="ru-RU" sz="2200" b="1" dirty="0">
                <a:solidFill>
                  <a:srgbClr val="000000"/>
                </a:solidFill>
                <a:latin typeface="Calibri"/>
              </a:rPr>
              <a:t>• в старшей подготовительной группе — </a:t>
            </a:r>
            <a:r>
              <a:rPr lang="ru-RU" sz="2200" b="1" dirty="0" smtClean="0">
                <a:solidFill>
                  <a:srgbClr val="000000"/>
                </a:solidFill>
                <a:latin typeface="Calibri"/>
              </a:rPr>
              <a:t>4-6 видов </a:t>
            </a:r>
            <a:r>
              <a:rPr lang="ru-RU" sz="2200" b="1" dirty="0">
                <a:solidFill>
                  <a:srgbClr val="000000"/>
                </a:solidFill>
                <a:latin typeface="Calibri"/>
              </a:rPr>
              <a:t>в зависимости от детей </a:t>
            </a:r>
            <a:r>
              <a:rPr lang="ru-RU" sz="2200" b="1" dirty="0" smtClean="0">
                <a:solidFill>
                  <a:srgbClr val="000000"/>
                </a:solidFill>
                <a:latin typeface="Calibri"/>
              </a:rPr>
              <a:t>группы (сюда </a:t>
            </a:r>
            <a:r>
              <a:rPr lang="ru-RU" sz="2200" b="1" dirty="0">
                <a:solidFill>
                  <a:srgbClr val="000000"/>
                </a:solidFill>
                <a:latin typeface="Calibri"/>
              </a:rPr>
              <a:t>же входит и НОД).</a:t>
            </a:r>
          </a:p>
          <a:p>
            <a:pPr marL="0" indent="0">
              <a:buNone/>
            </a:pPr>
            <a:r>
              <a:rPr lang="ru-RU" sz="2200" b="1" dirty="0">
                <a:solidFill>
                  <a:srgbClr val="000000"/>
                </a:solidFill>
                <a:latin typeface="Calibri"/>
              </a:rPr>
              <a:t>Воспитатель сам определяет, </a:t>
            </a:r>
            <a:r>
              <a:rPr lang="ru-RU" sz="2200" b="1" dirty="0" smtClean="0">
                <a:solidFill>
                  <a:srgbClr val="000000"/>
                </a:solidFill>
                <a:latin typeface="Calibri"/>
              </a:rPr>
              <a:t>сколько должно </a:t>
            </a:r>
            <a:r>
              <a:rPr lang="ru-RU" sz="2200" b="1" dirty="0">
                <a:solidFill>
                  <a:srgbClr val="000000"/>
                </a:solidFill>
                <a:latin typeface="Calibri"/>
              </a:rPr>
              <a:t>быть видов деятельности, </a:t>
            </a:r>
            <a:r>
              <a:rPr lang="ru-RU" sz="2200" b="1" dirty="0" smtClean="0">
                <a:solidFill>
                  <a:srgbClr val="000000"/>
                </a:solidFill>
                <a:latin typeface="Calibri"/>
              </a:rPr>
              <a:t>опираясь на </a:t>
            </a:r>
            <a:r>
              <a:rPr lang="ru-RU" sz="2200" b="1" dirty="0">
                <a:solidFill>
                  <a:srgbClr val="000000"/>
                </a:solidFill>
                <a:latin typeface="Calibri"/>
              </a:rPr>
              <a:t>программу.</a:t>
            </a:r>
            <a:endParaRPr lang="ru-RU" sz="2200" b="1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82023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648072"/>
          </a:xfrm>
        </p:spPr>
        <p:txBody>
          <a:bodyPr/>
          <a:lstStyle/>
          <a:p>
            <a:r>
              <a:rPr lang="ru-RU" sz="2800" b="1" dirty="0">
                <a:solidFill>
                  <a:srgbClr val="002060"/>
                </a:solidFill>
                <a:effectLst/>
                <a:latin typeface="Century Gothic"/>
              </a:rPr>
              <a:t>Планирование прогулки</a:t>
            </a:r>
            <a:r>
              <a:rPr lang="ru-RU" sz="2000" b="1" dirty="0">
                <a:solidFill>
                  <a:srgbClr val="000000"/>
                </a:solidFill>
                <a:latin typeface="Calibri"/>
              </a:rPr>
              <a:t/>
            </a:r>
            <a:br>
              <a:rPr lang="ru-RU" sz="2000" b="1" dirty="0">
                <a:solidFill>
                  <a:srgbClr val="000000"/>
                </a:solidFill>
                <a:latin typeface="Calibri"/>
              </a:rPr>
            </a:br>
            <a:endParaRPr lang="ru-RU" sz="2000" b="1" dirty="0">
              <a:solidFill>
                <a:srgbClr val="000000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980728"/>
            <a:ext cx="8748464" cy="5616624"/>
          </a:xfrm>
        </p:spPr>
        <p:txBody>
          <a:bodyPr>
            <a:normAutofit fontScale="550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ru-RU" sz="4200" b="1" dirty="0">
                <a:solidFill>
                  <a:srgbClr val="000000"/>
                </a:solidFill>
                <a:latin typeface="Calibri"/>
              </a:rPr>
              <a:t>• </a:t>
            </a:r>
            <a:r>
              <a:rPr lang="ru-RU" sz="4200" b="1" dirty="0">
                <a:solidFill>
                  <a:srgbClr val="000000"/>
                </a:solidFill>
                <a:latin typeface="Calibri"/>
              </a:rPr>
              <a:t>Если перед прогулкой </a:t>
            </a:r>
            <a:r>
              <a:rPr lang="ru-RU" sz="4200" b="1" dirty="0">
                <a:solidFill>
                  <a:srgbClr val="000000"/>
                </a:solidFill>
                <a:latin typeface="Calibri"/>
              </a:rPr>
              <a:t>было физкультурное </a:t>
            </a:r>
            <a:r>
              <a:rPr lang="ru-RU" sz="4200" b="1" dirty="0">
                <a:solidFill>
                  <a:srgbClr val="000000"/>
                </a:solidFill>
                <a:latin typeface="Calibri"/>
              </a:rPr>
              <a:t>или музыкальное </a:t>
            </a:r>
            <a:r>
              <a:rPr lang="ru-RU" sz="4200" b="1" dirty="0">
                <a:solidFill>
                  <a:srgbClr val="000000"/>
                </a:solidFill>
                <a:latin typeface="Calibri"/>
              </a:rPr>
              <a:t>занятие, то </a:t>
            </a:r>
            <a:r>
              <a:rPr lang="ru-RU" sz="4200" b="1" dirty="0">
                <a:solidFill>
                  <a:srgbClr val="000000"/>
                </a:solidFill>
                <a:latin typeface="Calibri"/>
              </a:rPr>
              <a:t>прогулка начнется с наблюдения.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sz="4200" b="1" dirty="0">
                <a:solidFill>
                  <a:srgbClr val="000000"/>
                </a:solidFill>
                <a:latin typeface="Calibri"/>
              </a:rPr>
              <a:t>• Если же были спокойные </a:t>
            </a:r>
            <a:r>
              <a:rPr lang="ru-RU" sz="4200" b="1" dirty="0">
                <a:solidFill>
                  <a:srgbClr val="000000"/>
                </a:solidFill>
                <a:latin typeface="Calibri"/>
              </a:rPr>
              <a:t>виды деятельности</a:t>
            </a:r>
            <a:r>
              <a:rPr lang="ru-RU" sz="4200" b="1" dirty="0">
                <a:solidFill>
                  <a:srgbClr val="000000"/>
                </a:solidFill>
                <a:latin typeface="Calibri"/>
              </a:rPr>
              <a:t>, то прогулка начнется </a:t>
            </a:r>
            <a:r>
              <a:rPr lang="ru-RU" sz="4200" b="1" dirty="0">
                <a:solidFill>
                  <a:srgbClr val="000000"/>
                </a:solidFill>
                <a:latin typeface="Calibri"/>
              </a:rPr>
              <a:t>с подвижной </a:t>
            </a:r>
            <a:r>
              <a:rPr lang="ru-RU" sz="4200" b="1" dirty="0">
                <a:solidFill>
                  <a:srgbClr val="000000"/>
                </a:solidFill>
                <a:latin typeface="Calibri"/>
              </a:rPr>
              <a:t>деятельности.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sz="4200" b="1" dirty="0">
                <a:solidFill>
                  <a:srgbClr val="000000"/>
                </a:solidFill>
                <a:latin typeface="Calibri"/>
              </a:rPr>
              <a:t>• Структура прогулки остается прежней</a:t>
            </a:r>
            <a:r>
              <a:rPr lang="ru-RU" sz="4200" b="1" dirty="0">
                <a:solidFill>
                  <a:srgbClr val="000000"/>
                </a:solidFill>
                <a:latin typeface="Calibri"/>
              </a:rPr>
              <a:t>.</a:t>
            </a:r>
          </a:p>
          <a:p>
            <a:pPr marL="0" indent="0" algn="ctr">
              <a:lnSpc>
                <a:spcPct val="110000"/>
              </a:lnSpc>
              <a:buNone/>
            </a:pPr>
            <a:r>
              <a:rPr lang="ru-RU" sz="4200" b="1" dirty="0">
                <a:solidFill>
                  <a:srgbClr val="000000"/>
                </a:solidFill>
                <a:latin typeface="Calibri"/>
              </a:rPr>
              <a:t> </a:t>
            </a:r>
            <a:r>
              <a:rPr lang="ru-RU" sz="4200" b="1" dirty="0">
                <a:solidFill>
                  <a:srgbClr val="002060"/>
                </a:solidFill>
                <a:latin typeface="Century Gothic"/>
                <a:ea typeface="+mj-ea"/>
                <a:cs typeface="+mj-cs"/>
              </a:rPr>
              <a:t>Планирование второй половины дня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sz="4200" b="1" dirty="0">
                <a:solidFill>
                  <a:srgbClr val="000000"/>
                </a:solidFill>
                <a:latin typeface="Calibri"/>
              </a:rPr>
              <a:t>• Основное место в этом отрезке времени </a:t>
            </a:r>
            <a:r>
              <a:rPr lang="ru-RU" sz="4200" b="1" dirty="0" smtClean="0">
                <a:solidFill>
                  <a:srgbClr val="000000"/>
                </a:solidFill>
                <a:latin typeface="Calibri"/>
              </a:rPr>
              <a:t>занимает </a:t>
            </a:r>
            <a:r>
              <a:rPr lang="ru-RU" sz="3600" b="1" dirty="0" smtClean="0">
                <a:solidFill>
                  <a:srgbClr val="000000"/>
                </a:solidFill>
                <a:latin typeface="Calibri"/>
              </a:rPr>
              <a:t>разнообразная </a:t>
            </a:r>
            <a:r>
              <a:rPr lang="ru-RU" sz="4200" b="1" dirty="0">
                <a:solidFill>
                  <a:srgbClr val="000000"/>
                </a:solidFill>
                <a:latin typeface="Calibri"/>
              </a:rPr>
              <a:t>игровая деятельность детей.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sz="4200" b="1" dirty="0">
                <a:solidFill>
                  <a:srgbClr val="000000"/>
                </a:solidFill>
                <a:latin typeface="Calibri"/>
              </a:rPr>
              <a:t>• После дневного сна хорошо планировать и </a:t>
            </a:r>
            <a:r>
              <a:rPr lang="ru-RU" sz="4200" b="1" dirty="0" smtClean="0">
                <a:solidFill>
                  <a:srgbClr val="000000"/>
                </a:solidFill>
                <a:latin typeface="Calibri"/>
              </a:rPr>
              <a:t>трудовую деятельность </a:t>
            </a:r>
            <a:r>
              <a:rPr lang="ru-RU" sz="4200" b="1" dirty="0">
                <a:solidFill>
                  <a:srgbClr val="000000"/>
                </a:solidFill>
                <a:latin typeface="Calibri"/>
              </a:rPr>
              <a:t>детей: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sz="4200" b="1" dirty="0">
                <a:solidFill>
                  <a:srgbClr val="000000"/>
                </a:solidFill>
                <a:latin typeface="Calibri"/>
              </a:rPr>
              <a:t>-уборку групповой комнаты;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sz="4200" b="1" dirty="0">
                <a:solidFill>
                  <a:srgbClr val="000000"/>
                </a:solidFill>
                <a:latin typeface="Calibri"/>
              </a:rPr>
              <a:t>-ремонт книг, пособий, настольно-печатных игр;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sz="4200" b="1" dirty="0">
                <a:solidFill>
                  <a:srgbClr val="000000"/>
                </a:solidFill>
                <a:latin typeface="Calibri"/>
              </a:rPr>
              <a:t>-стирку кукольного белья, носовых платков, лент;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sz="4200" b="1" dirty="0">
                <a:solidFill>
                  <a:srgbClr val="000000"/>
                </a:solidFill>
                <a:latin typeface="Calibri"/>
              </a:rPr>
              <a:t>-изготовление игрушек-самоделок для своих игр и для </a:t>
            </a:r>
            <a:r>
              <a:rPr lang="ru-RU" sz="4200" b="1" dirty="0" smtClean="0">
                <a:solidFill>
                  <a:srgbClr val="000000"/>
                </a:solidFill>
                <a:latin typeface="Calibri"/>
              </a:rPr>
              <a:t>игр малышей.</a:t>
            </a:r>
          </a:p>
          <a:p>
            <a:pPr marL="0" indent="0">
              <a:lnSpc>
                <a:spcPct val="110000"/>
              </a:lnSpc>
              <a:buNone/>
            </a:pPr>
            <a:endParaRPr lang="ru-RU" sz="4200" b="1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42790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4543"/>
            <a:ext cx="8229600" cy="6284777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ru-RU" sz="2300" b="1" dirty="0">
                <a:solidFill>
                  <a:srgbClr val="000000"/>
                </a:solidFill>
                <a:latin typeface="Calibri"/>
              </a:rPr>
              <a:t>• </a:t>
            </a:r>
            <a:r>
              <a:rPr lang="ru-RU" sz="2800" b="1" dirty="0">
                <a:solidFill>
                  <a:srgbClr val="000000"/>
                </a:solidFill>
                <a:latin typeface="Calibri"/>
              </a:rPr>
              <a:t>зрелищные мероприятия, развлечения: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sz="2800" b="1" dirty="0">
                <a:solidFill>
                  <a:srgbClr val="000000"/>
                </a:solidFill>
                <a:latin typeface="Calibri"/>
              </a:rPr>
              <a:t>-кукольный, настольный, теневой театры;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sz="2800" b="1" dirty="0">
                <a:solidFill>
                  <a:srgbClr val="000000"/>
                </a:solidFill>
                <a:latin typeface="Calibri"/>
              </a:rPr>
              <a:t>-концерты;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sz="2800" b="1" dirty="0">
                <a:solidFill>
                  <a:srgbClr val="000000"/>
                </a:solidFill>
                <a:latin typeface="Calibri"/>
              </a:rPr>
              <a:t>-спортивные, музыкальные и </a:t>
            </a:r>
            <a:r>
              <a:rPr lang="ru-RU" sz="2800" b="1" dirty="0" smtClean="0">
                <a:solidFill>
                  <a:srgbClr val="000000"/>
                </a:solidFill>
                <a:latin typeface="Calibri"/>
              </a:rPr>
              <a:t>литературные досуги</a:t>
            </a:r>
            <a:r>
              <a:rPr lang="ru-RU" sz="2800" b="1" dirty="0">
                <a:solidFill>
                  <a:srgbClr val="000000"/>
                </a:solidFill>
                <a:latin typeface="Calibri"/>
              </a:rPr>
              <a:t>;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sz="2800" b="1" dirty="0">
                <a:solidFill>
                  <a:srgbClr val="000000"/>
                </a:solidFill>
                <a:latin typeface="Calibri"/>
              </a:rPr>
              <a:t>-слушание аудиозаписей и т.д.;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sz="2800" b="1" dirty="0">
                <a:solidFill>
                  <a:srgbClr val="000000"/>
                </a:solidFill>
                <a:latin typeface="Calibri"/>
              </a:rPr>
              <a:t>Работа музыкально-эстетического цикла, </a:t>
            </a:r>
            <a:r>
              <a:rPr lang="ru-RU" sz="2800" b="1" dirty="0" smtClean="0">
                <a:solidFill>
                  <a:srgbClr val="000000"/>
                </a:solidFill>
                <a:latin typeface="Calibri"/>
              </a:rPr>
              <a:t>работа по </a:t>
            </a:r>
            <a:r>
              <a:rPr lang="ru-RU" sz="2800" b="1" dirty="0">
                <a:solidFill>
                  <a:srgbClr val="000000"/>
                </a:solidFill>
                <a:latin typeface="Calibri"/>
              </a:rPr>
              <a:t>изобразительной деятельности, </a:t>
            </a:r>
            <a:r>
              <a:rPr lang="ru-RU" sz="2800" b="1" dirty="0" smtClean="0">
                <a:solidFill>
                  <a:srgbClr val="000000"/>
                </a:solidFill>
                <a:latin typeface="Calibri"/>
              </a:rPr>
              <a:t>вечера развлечения</a:t>
            </a:r>
            <a:r>
              <a:rPr lang="ru-RU" sz="2800" b="1" dirty="0">
                <a:solidFill>
                  <a:srgbClr val="000000"/>
                </a:solidFill>
                <a:latin typeface="Calibri"/>
              </a:rPr>
              <a:t>. Для расширения кругозора </a:t>
            </a:r>
            <a:r>
              <a:rPr lang="ru-RU" sz="2800" b="1" dirty="0" smtClean="0">
                <a:solidFill>
                  <a:srgbClr val="000000"/>
                </a:solidFill>
                <a:latin typeface="Calibri"/>
              </a:rPr>
              <a:t>детей можно </a:t>
            </a:r>
            <a:r>
              <a:rPr lang="ru-RU" sz="2800" b="1" dirty="0">
                <a:solidFill>
                  <a:srgbClr val="000000"/>
                </a:solidFill>
                <a:latin typeface="Calibri"/>
              </a:rPr>
              <a:t>планировать художественное чтение </a:t>
            </a:r>
            <a:r>
              <a:rPr lang="ru-RU" sz="2800" b="1" dirty="0" smtClean="0">
                <a:solidFill>
                  <a:srgbClr val="000000"/>
                </a:solidFill>
                <a:latin typeface="Calibri"/>
              </a:rPr>
              <a:t>с продолжением</a:t>
            </a:r>
            <a:r>
              <a:rPr lang="ru-RU" sz="2800" b="1" dirty="0">
                <a:solidFill>
                  <a:srgbClr val="000000"/>
                </a:solidFill>
                <a:latin typeface="Calibri"/>
              </a:rPr>
              <a:t>, рассказывание сказок, </a:t>
            </a:r>
            <a:r>
              <a:rPr lang="ru-RU" sz="2800" b="1" dirty="0" smtClean="0">
                <a:solidFill>
                  <a:srgbClr val="000000"/>
                </a:solidFill>
                <a:latin typeface="Calibri"/>
              </a:rPr>
              <a:t>просмотр репродукций </a:t>
            </a:r>
            <a:r>
              <a:rPr lang="ru-RU" sz="2800" b="1" dirty="0">
                <a:solidFill>
                  <a:srgbClr val="000000"/>
                </a:solidFill>
                <a:latin typeface="Calibri"/>
              </a:rPr>
              <a:t>картин классиков и </a:t>
            </a:r>
            <a:r>
              <a:rPr lang="ru-RU" sz="2800" b="1" dirty="0" smtClean="0">
                <a:solidFill>
                  <a:srgbClr val="000000"/>
                </a:solidFill>
                <a:latin typeface="Calibri"/>
              </a:rPr>
              <a:t>современных художников</a:t>
            </a:r>
            <a:r>
              <a:rPr lang="ru-RU" sz="2800" b="1" dirty="0">
                <a:solidFill>
                  <a:srgbClr val="000000"/>
                </a:solidFill>
                <a:latin typeface="Calibri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86551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980728"/>
          </a:xfrm>
        </p:spPr>
        <p:txBody>
          <a:bodyPr/>
          <a:lstStyle/>
          <a:p>
            <a:r>
              <a:rPr lang="ru-RU" sz="2800" b="1" dirty="0">
                <a:solidFill>
                  <a:srgbClr val="002060"/>
                </a:solidFill>
                <a:effectLst/>
                <a:latin typeface="Century Gothic"/>
              </a:rPr>
              <a:t>Пр</a:t>
            </a:r>
            <a:r>
              <a:rPr lang="ru-RU" sz="2800" b="1" dirty="0">
                <a:solidFill>
                  <a:srgbClr val="002060"/>
                </a:solidFill>
                <a:effectLst/>
                <a:latin typeface="Century Gothic"/>
              </a:rPr>
              <a:t>огулка </a:t>
            </a:r>
            <a:r>
              <a:rPr lang="ru-RU" sz="2800" b="1" dirty="0">
                <a:solidFill>
                  <a:srgbClr val="002060"/>
                </a:solidFill>
                <a:effectLst/>
                <a:latin typeface="Century Gothic"/>
              </a:rPr>
              <a:t>2</a:t>
            </a:r>
            <a:br>
              <a:rPr lang="ru-RU" sz="2800" b="1" dirty="0">
                <a:solidFill>
                  <a:srgbClr val="002060"/>
                </a:solidFill>
                <a:effectLst/>
                <a:latin typeface="Century Gothic"/>
              </a:rPr>
            </a:br>
            <a:endParaRPr lang="ru-RU" sz="2800" b="1" dirty="0">
              <a:solidFill>
                <a:srgbClr val="002060"/>
              </a:solidFill>
              <a:effectLst/>
              <a:latin typeface="Century Gothic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908720"/>
            <a:ext cx="8424936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b="1" dirty="0">
                <a:solidFill>
                  <a:srgbClr val="000000"/>
                </a:solidFill>
                <a:latin typeface="Calibri"/>
              </a:rPr>
              <a:t>• </a:t>
            </a:r>
            <a:r>
              <a:rPr lang="ru-RU" sz="2800" b="1" dirty="0">
                <a:solidFill>
                  <a:srgbClr val="000000"/>
                </a:solidFill>
                <a:latin typeface="Calibri"/>
              </a:rPr>
              <a:t>Содержание вечерних прогулок </a:t>
            </a:r>
            <a:r>
              <a:rPr lang="ru-RU" sz="2800" b="1" dirty="0" smtClean="0">
                <a:solidFill>
                  <a:srgbClr val="000000"/>
                </a:solidFill>
                <a:latin typeface="Calibri"/>
              </a:rPr>
              <a:t>должно планироваться </a:t>
            </a:r>
            <a:r>
              <a:rPr lang="ru-RU" sz="2800" b="1" dirty="0">
                <a:solidFill>
                  <a:srgbClr val="000000"/>
                </a:solidFill>
                <a:latin typeface="Calibri"/>
              </a:rPr>
              <a:t>с учетом всей </a:t>
            </a:r>
            <a:r>
              <a:rPr lang="ru-RU" sz="2800" b="1" dirty="0" smtClean="0">
                <a:solidFill>
                  <a:srgbClr val="000000"/>
                </a:solidFill>
                <a:latin typeface="Calibri"/>
              </a:rPr>
              <a:t>предшествующей деятельности </a:t>
            </a:r>
            <a:r>
              <a:rPr lang="ru-RU" sz="2800" b="1" dirty="0">
                <a:solidFill>
                  <a:srgbClr val="000000"/>
                </a:solidFill>
                <a:latin typeface="Calibri"/>
              </a:rPr>
              <a:t>детей.</a:t>
            </a:r>
          </a:p>
          <a:p>
            <a:pPr marL="0" indent="0">
              <a:buNone/>
            </a:pPr>
            <a:r>
              <a:rPr lang="ru-RU" sz="2800" b="1" dirty="0">
                <a:solidFill>
                  <a:srgbClr val="000000"/>
                </a:solidFill>
                <a:latin typeface="Calibri"/>
              </a:rPr>
              <a:t>• Планируются наблюдения, игры, </a:t>
            </a:r>
            <a:r>
              <a:rPr lang="ru-RU" sz="2800" b="1" dirty="0" smtClean="0">
                <a:solidFill>
                  <a:srgbClr val="000000"/>
                </a:solidFill>
                <a:latin typeface="Calibri"/>
              </a:rPr>
              <a:t>труд, физические </a:t>
            </a:r>
            <a:r>
              <a:rPr lang="ru-RU" sz="2800" b="1" dirty="0">
                <a:solidFill>
                  <a:srgbClr val="000000"/>
                </a:solidFill>
                <a:latin typeface="Calibri"/>
              </a:rPr>
              <a:t>упражнения и подвижные игры.</a:t>
            </a:r>
          </a:p>
          <a:p>
            <a:pPr marL="0" indent="0">
              <a:buNone/>
            </a:pPr>
            <a:r>
              <a:rPr lang="ru-RU" sz="2800" b="1" dirty="0">
                <a:solidFill>
                  <a:srgbClr val="000000"/>
                </a:solidFill>
                <a:latin typeface="Calibri"/>
              </a:rPr>
              <a:t>Однако необходимо иметь в виду, что </a:t>
            </a:r>
            <a:r>
              <a:rPr lang="ru-RU" sz="2800" b="1" dirty="0" smtClean="0">
                <a:solidFill>
                  <a:srgbClr val="000000"/>
                </a:solidFill>
                <a:latin typeface="Calibri"/>
              </a:rPr>
              <a:t>вечером не </a:t>
            </a:r>
            <a:r>
              <a:rPr lang="ru-RU" sz="2800" b="1" dirty="0">
                <a:solidFill>
                  <a:srgbClr val="000000"/>
                </a:solidFill>
                <a:latin typeface="Calibri"/>
              </a:rPr>
              <a:t>следует проводить игры </a:t>
            </a:r>
            <a:r>
              <a:rPr lang="ru-RU" sz="2800" b="1" dirty="0" smtClean="0">
                <a:solidFill>
                  <a:srgbClr val="000000"/>
                </a:solidFill>
                <a:latin typeface="Calibri"/>
              </a:rPr>
              <a:t>большой подвижности</a:t>
            </a:r>
            <a:r>
              <a:rPr lang="ru-RU" sz="2800" b="1" dirty="0">
                <a:solidFill>
                  <a:srgbClr val="000000"/>
                </a:solidFill>
                <a:latin typeface="Calibri"/>
              </a:rPr>
              <a:t>, возбуждающие нервную </a:t>
            </a:r>
            <a:r>
              <a:rPr lang="ru-RU" sz="2800" b="1" dirty="0" smtClean="0">
                <a:solidFill>
                  <a:srgbClr val="000000"/>
                </a:solidFill>
                <a:latin typeface="Calibri"/>
              </a:rPr>
              <a:t>систему детей</a:t>
            </a:r>
            <a:r>
              <a:rPr lang="ru-RU" sz="2800" b="1" dirty="0">
                <a:solidFill>
                  <a:srgbClr val="000000"/>
                </a:solidFill>
                <a:latin typeface="Calibri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32225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620688"/>
            <a:ext cx="8229600" cy="597666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1. Журнал посещаемости детей</a:t>
            </a:r>
          </a:p>
          <a:p>
            <a:r>
              <a:rPr lang="ru-RU" sz="3600" b="1" dirty="0" smtClean="0">
                <a:solidFill>
                  <a:srgbClr val="002060"/>
                </a:solidFill>
              </a:rPr>
              <a:t>2</a:t>
            </a:r>
            <a:r>
              <a:rPr lang="ru-RU" sz="3600" b="1" dirty="0">
                <a:solidFill>
                  <a:srgbClr val="002060"/>
                </a:solidFill>
              </a:rPr>
              <a:t>. Сведения о </a:t>
            </a:r>
            <a:r>
              <a:rPr lang="ru-RU" sz="3600" b="1" dirty="0" smtClean="0">
                <a:solidFill>
                  <a:srgbClr val="002060"/>
                </a:solidFill>
              </a:rPr>
              <a:t>детях </a:t>
            </a:r>
            <a:r>
              <a:rPr lang="ru-RU" sz="3600" b="1" dirty="0">
                <a:solidFill>
                  <a:srgbClr val="002060"/>
                </a:solidFill>
              </a:rPr>
              <a:t>и их </a:t>
            </a:r>
            <a:r>
              <a:rPr lang="ru-RU" sz="3600" b="1" dirty="0" smtClean="0">
                <a:solidFill>
                  <a:srgbClr val="002060"/>
                </a:solidFill>
              </a:rPr>
              <a:t>родителях</a:t>
            </a:r>
          </a:p>
          <a:p>
            <a:r>
              <a:rPr lang="ru-RU" sz="3600" b="1" dirty="0" smtClean="0">
                <a:solidFill>
                  <a:srgbClr val="002060"/>
                </a:solidFill>
              </a:rPr>
              <a:t>3</a:t>
            </a:r>
            <a:r>
              <a:rPr lang="ru-RU" sz="3600" b="1" dirty="0">
                <a:solidFill>
                  <a:srgbClr val="002060"/>
                </a:solidFill>
              </a:rPr>
              <a:t>. Перспективно-календарное комплексно-тематическое планирование </a:t>
            </a:r>
            <a:r>
              <a:rPr lang="ru-RU" sz="3600" b="1" dirty="0" err="1">
                <a:solidFill>
                  <a:srgbClr val="002060"/>
                </a:solidFill>
              </a:rPr>
              <a:t>воспитательно</a:t>
            </a:r>
            <a:r>
              <a:rPr lang="ru-RU" sz="3600" b="1" dirty="0">
                <a:solidFill>
                  <a:srgbClr val="002060"/>
                </a:solidFill>
              </a:rPr>
              <a:t>-образовательного процесса в </a:t>
            </a:r>
            <a:r>
              <a:rPr lang="ru-RU" sz="3600" b="1" dirty="0" smtClean="0">
                <a:solidFill>
                  <a:srgbClr val="002060"/>
                </a:solidFill>
              </a:rPr>
              <a:t>группах.</a:t>
            </a:r>
          </a:p>
          <a:p>
            <a:r>
              <a:rPr lang="ru-RU" sz="3600" b="1" dirty="0" smtClean="0">
                <a:solidFill>
                  <a:srgbClr val="002060"/>
                </a:solidFill>
              </a:rPr>
              <a:t>4. Журнал раннего ухода</a:t>
            </a:r>
          </a:p>
          <a:p>
            <a:r>
              <a:rPr lang="ru-RU" sz="3600" b="1" dirty="0" smtClean="0">
                <a:solidFill>
                  <a:srgbClr val="002060"/>
                </a:solidFill>
              </a:rPr>
              <a:t>5. Рабочая программа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317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05152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2060"/>
                </a:solidFill>
                <a:effectLst/>
                <a:latin typeface="Century Gothic"/>
              </a:rPr>
              <a:t>Журнал </a:t>
            </a:r>
            <a:r>
              <a:rPr lang="ru-RU" sz="3600" b="1" dirty="0">
                <a:solidFill>
                  <a:srgbClr val="002060"/>
                </a:solidFill>
                <a:effectLst/>
                <a:latin typeface="Century Gothic"/>
              </a:rPr>
              <a:t>посещаемости детей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052736"/>
            <a:ext cx="8373616" cy="5328592"/>
          </a:xfrm>
        </p:spPr>
        <p:txBody>
          <a:bodyPr>
            <a:normAutofit/>
          </a:bodyPr>
          <a:lstStyle/>
          <a:p>
            <a:r>
              <a:rPr lang="ru-RU" sz="2200" b="1" dirty="0">
                <a:solidFill>
                  <a:srgbClr val="000000"/>
                </a:solidFill>
                <a:latin typeface="Calibri"/>
              </a:rPr>
              <a:t>журнал содержит таблицы ежедневного учета пребывания детей в группе детского сада </a:t>
            </a:r>
          </a:p>
          <a:p>
            <a:r>
              <a:rPr lang="ru-RU" sz="2200" b="1" dirty="0">
                <a:solidFill>
                  <a:srgbClr val="000000"/>
                </a:solidFill>
                <a:latin typeface="Calibri"/>
              </a:rPr>
              <a:t>Журнал заполняется каждый день</a:t>
            </a:r>
          </a:p>
          <a:p>
            <a:pPr marL="0" lvl="0" indent="0">
              <a:buNone/>
            </a:pPr>
            <a:r>
              <a:rPr lang="ru-RU" sz="3600" b="1" dirty="0" smtClean="0">
                <a:solidFill>
                  <a:srgbClr val="002060"/>
                </a:solidFill>
              </a:rPr>
              <a:t> </a:t>
            </a:r>
            <a:r>
              <a:rPr lang="ru-RU" sz="3600" b="1" dirty="0">
                <a:solidFill>
                  <a:srgbClr val="002060"/>
                </a:solidFill>
              </a:rPr>
              <a:t>Сведения о детях и их родителях</a:t>
            </a:r>
          </a:p>
          <a:p>
            <a:r>
              <a:rPr lang="ru-RU" sz="2200" dirty="0">
                <a:solidFill>
                  <a:srgbClr val="000000"/>
                </a:solidFill>
                <a:latin typeface="Calibri"/>
              </a:rPr>
              <a:t>- </a:t>
            </a:r>
            <a:r>
              <a:rPr lang="ru-RU" sz="2200" b="1" dirty="0">
                <a:solidFill>
                  <a:srgbClr val="000000"/>
                </a:solidFill>
                <a:latin typeface="Calibri"/>
              </a:rPr>
              <a:t>фамилия, имя ребенка;</a:t>
            </a:r>
          </a:p>
          <a:p>
            <a:r>
              <a:rPr lang="ru-RU" sz="2200" b="1" dirty="0">
                <a:solidFill>
                  <a:srgbClr val="000000"/>
                </a:solidFill>
                <a:latin typeface="Calibri"/>
              </a:rPr>
              <a:t>- дата рождения;</a:t>
            </a:r>
          </a:p>
          <a:p>
            <a:r>
              <a:rPr lang="ru-RU" sz="2200" b="1" dirty="0">
                <a:solidFill>
                  <a:srgbClr val="000000"/>
                </a:solidFill>
                <a:latin typeface="Calibri"/>
              </a:rPr>
              <a:t>- адрес проживания и телефоны;</a:t>
            </a:r>
          </a:p>
          <a:p>
            <a:r>
              <a:rPr lang="ru-RU" sz="2200" b="1" dirty="0">
                <a:solidFill>
                  <a:srgbClr val="000000"/>
                </a:solidFill>
                <a:latin typeface="Calibri"/>
              </a:rPr>
              <a:t>- ФИО родителей, бабушек и дедушек;</a:t>
            </a:r>
          </a:p>
          <a:p>
            <a:r>
              <a:rPr lang="ru-RU" sz="2200" b="1" dirty="0">
                <a:solidFill>
                  <a:srgbClr val="000000"/>
                </a:solidFill>
                <a:latin typeface="Calibri"/>
              </a:rPr>
              <a:t>- место работы родителей и телефоны;</a:t>
            </a:r>
          </a:p>
          <a:p>
            <a:r>
              <a:rPr lang="ru-RU" sz="2200" b="1" dirty="0">
                <a:solidFill>
                  <a:srgbClr val="000000"/>
                </a:solidFill>
                <a:latin typeface="Calibri"/>
              </a:rPr>
              <a:t>- социальные статус семьи (количество детей в семье, жилищные условия, полная - не полная семья)</a:t>
            </a:r>
          </a:p>
        </p:txBody>
      </p:sp>
    </p:spTree>
    <p:extLst>
      <p:ext uri="{BB962C8B-B14F-4D97-AF65-F5344CB8AC3E}">
        <p14:creationId xmlns:p14="http://schemas.microsoft.com/office/powerpoint/2010/main" val="4293538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52536" y="116632"/>
            <a:ext cx="9793088" cy="1600200"/>
          </a:xfrm>
        </p:spPr>
        <p:txBody>
          <a:bodyPr/>
          <a:lstStyle/>
          <a:p>
            <a:pPr marL="342900" lvl="0" indent="-342900">
              <a:lnSpc>
                <a:spcPct val="100000"/>
              </a:lnSpc>
              <a:spcBef>
                <a:spcPct val="20000"/>
              </a:spcBef>
            </a:pPr>
            <a:r>
              <a:rPr lang="ru-RU" sz="2800" b="1" dirty="0">
                <a:solidFill>
                  <a:srgbClr val="002060"/>
                </a:solidFill>
                <a:effectLst/>
                <a:latin typeface="Century Gothic"/>
              </a:rPr>
              <a:t>Перспективно-календарное комплексно-тематическое планирование </a:t>
            </a:r>
            <a:r>
              <a:rPr lang="ru-RU" sz="2800" b="1" dirty="0" err="1">
                <a:solidFill>
                  <a:srgbClr val="002060"/>
                </a:solidFill>
                <a:effectLst/>
                <a:latin typeface="Century Gothic"/>
              </a:rPr>
              <a:t>воспитательно</a:t>
            </a:r>
            <a:r>
              <a:rPr lang="ru-RU" sz="2800" b="1" dirty="0">
                <a:solidFill>
                  <a:srgbClr val="002060"/>
                </a:solidFill>
                <a:effectLst/>
                <a:latin typeface="Century Gothic"/>
              </a:rPr>
              <a:t>-образовательного процесса в группах</a:t>
            </a:r>
            <a:r>
              <a:rPr lang="ru-RU" sz="2800" b="1" dirty="0" smtClean="0">
                <a:solidFill>
                  <a:srgbClr val="002060"/>
                </a:solidFill>
                <a:effectLst/>
                <a:latin typeface="Century Gothic"/>
              </a:rPr>
              <a:t>.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2200" b="1" dirty="0" smtClean="0">
                <a:solidFill>
                  <a:srgbClr val="000000"/>
                </a:solidFill>
                <a:latin typeface="Calibri"/>
              </a:rPr>
              <a:t>•  Титульный </a:t>
            </a:r>
            <a:r>
              <a:rPr lang="ru-RU" sz="2200" b="1" dirty="0">
                <a:solidFill>
                  <a:srgbClr val="000000"/>
                </a:solidFill>
                <a:latin typeface="Calibri"/>
              </a:rPr>
              <a:t>лист</a:t>
            </a:r>
            <a:br>
              <a:rPr lang="ru-RU" sz="2200" b="1" dirty="0">
                <a:solidFill>
                  <a:srgbClr val="000000"/>
                </a:solidFill>
                <a:latin typeface="Calibri"/>
              </a:rPr>
            </a:br>
            <a:r>
              <a:rPr lang="ru-RU" sz="2200" b="1" dirty="0">
                <a:solidFill>
                  <a:srgbClr val="000000"/>
                </a:solidFill>
                <a:latin typeface="Calibri"/>
              </a:rPr>
              <a:t>• Список детей группы</a:t>
            </a:r>
            <a:br>
              <a:rPr lang="ru-RU" sz="2200" b="1" dirty="0">
                <a:solidFill>
                  <a:srgbClr val="000000"/>
                </a:solidFill>
                <a:latin typeface="Calibri"/>
              </a:rPr>
            </a:br>
            <a:r>
              <a:rPr lang="ru-RU" sz="2200" b="1" dirty="0">
                <a:solidFill>
                  <a:srgbClr val="000000"/>
                </a:solidFill>
                <a:latin typeface="Calibri"/>
              </a:rPr>
              <a:t>• Расписание </a:t>
            </a:r>
            <a:r>
              <a:rPr lang="ru-RU" sz="2200" b="1" dirty="0" smtClean="0">
                <a:solidFill>
                  <a:srgbClr val="000000"/>
                </a:solidFill>
                <a:latin typeface="Calibri"/>
              </a:rPr>
              <a:t>НОД</a:t>
            </a:r>
          </a:p>
          <a:p>
            <a:pPr marL="0" indent="0">
              <a:buNone/>
            </a:pPr>
            <a:r>
              <a:rPr lang="ru-RU" sz="2200" b="1" dirty="0" smtClean="0">
                <a:solidFill>
                  <a:srgbClr val="000000"/>
                </a:solidFill>
                <a:latin typeface="Calibri"/>
              </a:rPr>
              <a:t>• Режим дня</a:t>
            </a:r>
          </a:p>
          <a:p>
            <a:pPr marL="0" indent="0">
              <a:buNone/>
            </a:pPr>
            <a:r>
              <a:rPr lang="ru-RU" sz="2200" b="1" dirty="0">
                <a:solidFill>
                  <a:srgbClr val="000000"/>
                </a:solidFill>
                <a:latin typeface="Calibri"/>
              </a:rPr>
              <a:t>• </a:t>
            </a:r>
            <a:r>
              <a:rPr lang="ru-RU" sz="2200" b="1" dirty="0" smtClean="0">
                <a:solidFill>
                  <a:srgbClr val="000000"/>
                </a:solidFill>
                <a:latin typeface="Calibri"/>
              </a:rPr>
              <a:t>Календарно – тематическое планирование</a:t>
            </a:r>
          </a:p>
          <a:p>
            <a:pPr marL="0" indent="0">
              <a:buNone/>
            </a:pPr>
            <a:r>
              <a:rPr lang="ru-RU" sz="2200" b="1" dirty="0">
                <a:solidFill>
                  <a:srgbClr val="000000"/>
                </a:solidFill>
                <a:latin typeface="Calibri"/>
              </a:rPr>
              <a:t>• </a:t>
            </a:r>
            <a:r>
              <a:rPr lang="ru-RU" sz="2200" b="1" dirty="0" smtClean="0">
                <a:solidFill>
                  <a:srgbClr val="000000"/>
                </a:solidFill>
                <a:latin typeface="Calibri"/>
              </a:rPr>
              <a:t>Перспективное планирование</a:t>
            </a:r>
          </a:p>
          <a:p>
            <a:pPr marL="0" indent="0">
              <a:buNone/>
            </a:pPr>
            <a:r>
              <a:rPr lang="ru-RU" sz="2200" b="1" dirty="0" smtClean="0">
                <a:solidFill>
                  <a:srgbClr val="000000"/>
                </a:solidFill>
                <a:latin typeface="Calibri"/>
              </a:rPr>
              <a:t>• </a:t>
            </a:r>
            <a:r>
              <a:rPr lang="ru-RU" sz="2200" b="1" dirty="0">
                <a:solidFill>
                  <a:srgbClr val="000000"/>
                </a:solidFill>
                <a:latin typeface="Calibri"/>
              </a:rPr>
              <a:t>План работы с родителями (на месяц</a:t>
            </a:r>
            <a:r>
              <a:rPr lang="ru-RU" sz="2200" b="1" dirty="0" smtClean="0">
                <a:solidFill>
                  <a:srgbClr val="000000"/>
                </a:solidFill>
                <a:latin typeface="Calibri"/>
              </a:rPr>
              <a:t>)</a:t>
            </a:r>
          </a:p>
          <a:p>
            <a:pPr marL="0" indent="0">
              <a:buNone/>
            </a:pPr>
            <a:r>
              <a:rPr lang="ru-RU" sz="2200" b="1" dirty="0" smtClean="0">
                <a:solidFill>
                  <a:srgbClr val="000000"/>
                </a:solidFill>
                <a:latin typeface="Calibri"/>
              </a:rPr>
              <a:t>• </a:t>
            </a:r>
            <a:r>
              <a:rPr lang="ru-RU" sz="2200" b="1" dirty="0">
                <a:solidFill>
                  <a:srgbClr val="000000"/>
                </a:solidFill>
                <a:latin typeface="Calibri"/>
              </a:rPr>
              <a:t>Планирование наблюдений (на месяц</a:t>
            </a:r>
            <a:r>
              <a:rPr lang="ru-RU" sz="2200" b="1" dirty="0" smtClean="0">
                <a:solidFill>
                  <a:srgbClr val="000000"/>
                </a:solidFill>
                <a:latin typeface="Calibri"/>
              </a:rPr>
              <a:t>)</a:t>
            </a:r>
          </a:p>
          <a:p>
            <a:pPr marL="0" indent="0">
              <a:buNone/>
            </a:pPr>
            <a:r>
              <a:rPr lang="ru-RU" sz="2200" b="1" dirty="0">
                <a:solidFill>
                  <a:srgbClr val="000000"/>
                </a:solidFill>
                <a:latin typeface="Calibri"/>
              </a:rPr>
              <a:t>• </a:t>
            </a:r>
            <a:r>
              <a:rPr lang="ru-RU" sz="2200" b="1" dirty="0" smtClean="0">
                <a:solidFill>
                  <a:srgbClr val="000000"/>
                </a:solidFill>
                <a:latin typeface="Calibri"/>
              </a:rPr>
              <a:t>План работы по </a:t>
            </a:r>
            <a:r>
              <a:rPr lang="ru-RU" sz="2200" b="1" dirty="0">
                <a:solidFill>
                  <a:srgbClr val="000000"/>
                </a:solidFill>
                <a:latin typeface="Calibri"/>
              </a:rPr>
              <a:t>воспитанию </a:t>
            </a:r>
            <a:r>
              <a:rPr lang="ru-RU" sz="2200" b="1" dirty="0" smtClean="0">
                <a:solidFill>
                  <a:srgbClr val="000000"/>
                </a:solidFill>
                <a:latin typeface="Calibri"/>
              </a:rPr>
              <a:t>КГН (</a:t>
            </a:r>
            <a:r>
              <a:rPr lang="ru-RU" sz="2200" b="1" dirty="0">
                <a:solidFill>
                  <a:srgbClr val="000000"/>
                </a:solidFill>
                <a:latin typeface="Calibri"/>
              </a:rPr>
              <a:t>на месяц</a:t>
            </a:r>
            <a:r>
              <a:rPr lang="ru-RU" sz="2200" b="1" dirty="0" smtClean="0">
                <a:solidFill>
                  <a:srgbClr val="000000"/>
                </a:solidFill>
                <a:latin typeface="Calibri"/>
              </a:rPr>
              <a:t>)</a:t>
            </a:r>
          </a:p>
          <a:p>
            <a:pPr marL="0" indent="0">
              <a:buNone/>
            </a:pPr>
            <a:r>
              <a:rPr lang="ru-RU" sz="2200" b="1" dirty="0">
                <a:solidFill>
                  <a:srgbClr val="000000"/>
                </a:solidFill>
                <a:latin typeface="Calibri"/>
              </a:rPr>
              <a:t>• </a:t>
            </a:r>
            <a:r>
              <a:rPr lang="ru-RU" sz="2200" b="1" dirty="0" smtClean="0">
                <a:solidFill>
                  <a:srgbClr val="000000"/>
                </a:solidFill>
                <a:latin typeface="Calibri"/>
              </a:rPr>
              <a:t>Планирование трудовой </a:t>
            </a:r>
            <a:r>
              <a:rPr lang="ru-RU" sz="2200" b="1" dirty="0">
                <a:solidFill>
                  <a:srgbClr val="000000"/>
                </a:solidFill>
                <a:latin typeface="Calibri"/>
              </a:rPr>
              <a:t>деятельности (на месяц</a:t>
            </a:r>
            <a:r>
              <a:rPr lang="ru-RU" sz="2200" b="1" dirty="0" smtClean="0">
                <a:solidFill>
                  <a:srgbClr val="000000"/>
                </a:solidFill>
                <a:latin typeface="Calibri"/>
              </a:rPr>
              <a:t>)</a:t>
            </a:r>
            <a:r>
              <a:rPr lang="ru-RU" sz="2200" b="1" dirty="0">
                <a:solidFill>
                  <a:srgbClr val="000000"/>
                </a:solidFill>
                <a:latin typeface="Calibri"/>
              </a:rPr>
              <a:t/>
            </a:r>
            <a:br>
              <a:rPr lang="ru-RU" sz="2200" b="1" dirty="0">
                <a:solidFill>
                  <a:srgbClr val="000000"/>
                </a:solidFill>
                <a:latin typeface="Calibri"/>
              </a:rPr>
            </a:br>
            <a:r>
              <a:rPr lang="ru-RU" sz="2200" b="1" dirty="0">
                <a:solidFill>
                  <a:srgbClr val="000000"/>
                </a:solidFill>
                <a:latin typeface="Calibri"/>
              </a:rPr>
              <a:t>• Планирование гимнастик (1 раз в 2 недели)</a:t>
            </a:r>
            <a:br>
              <a:rPr lang="ru-RU" sz="2200" b="1" dirty="0">
                <a:solidFill>
                  <a:srgbClr val="000000"/>
                </a:solidFill>
                <a:latin typeface="Calibri"/>
              </a:rPr>
            </a:br>
            <a:r>
              <a:rPr lang="ru-RU" sz="2200" b="1" dirty="0">
                <a:solidFill>
                  <a:srgbClr val="000000"/>
                </a:solidFill>
                <a:latin typeface="Calibri"/>
              </a:rPr>
              <a:t>• Индивидуальная работа с детьми </a:t>
            </a:r>
            <a:r>
              <a:rPr lang="ru-RU" sz="2200" b="1" dirty="0" smtClean="0">
                <a:solidFill>
                  <a:srgbClr val="000000"/>
                </a:solidFill>
                <a:latin typeface="Calibri"/>
              </a:rPr>
              <a:t>(ежедневно)</a:t>
            </a:r>
            <a:r>
              <a:rPr lang="ru-RU" sz="2200" b="1" dirty="0">
                <a:solidFill>
                  <a:srgbClr val="000000"/>
                </a:solidFill>
                <a:latin typeface="Calibri"/>
              </a:rPr>
              <a:t/>
            </a:r>
            <a:br>
              <a:rPr lang="ru-RU" sz="2200" b="1" dirty="0">
                <a:solidFill>
                  <a:srgbClr val="000000"/>
                </a:solidFill>
                <a:latin typeface="Calibri"/>
              </a:rPr>
            </a:br>
            <a:r>
              <a:rPr lang="ru-RU" sz="2200" b="1" dirty="0">
                <a:solidFill>
                  <a:srgbClr val="000000"/>
                </a:solidFill>
                <a:latin typeface="Calibri"/>
              </a:rPr>
              <a:t>• Планирование совместной деятельности воспитателя с детьми</a:t>
            </a:r>
            <a:endParaRPr lang="ru-RU" sz="2200" b="1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3492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995" y="-800100"/>
            <a:ext cx="8856984" cy="1600200"/>
          </a:xfrm>
        </p:spPr>
        <p:txBody>
          <a:bodyPr/>
          <a:lstStyle/>
          <a:p>
            <a:r>
              <a:rPr lang="ru-RU" sz="3600" b="1" dirty="0">
                <a:solidFill>
                  <a:srgbClr val="002060"/>
                </a:solidFill>
                <a:effectLst/>
                <a:latin typeface="Century Gothic"/>
              </a:rPr>
              <a:t>План работы с родителями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7" y="620688"/>
            <a:ext cx="8820473" cy="547260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000000"/>
                </a:solidFill>
                <a:latin typeface="Calibri"/>
              </a:rPr>
              <a:t>Содержание </a:t>
            </a:r>
            <a:r>
              <a:rPr lang="ru-RU" b="1" dirty="0">
                <a:solidFill>
                  <a:srgbClr val="000000"/>
                </a:solidFill>
                <a:latin typeface="Calibri"/>
              </a:rPr>
              <a:t>работы с </a:t>
            </a:r>
            <a:r>
              <a:rPr lang="ru-RU" b="1" dirty="0" smtClean="0">
                <a:solidFill>
                  <a:srgbClr val="000000"/>
                </a:solidFill>
                <a:latin typeface="Calibri"/>
              </a:rPr>
              <a:t>родителями планируется </a:t>
            </a:r>
            <a:r>
              <a:rPr lang="ru-RU" b="1" dirty="0">
                <a:solidFill>
                  <a:srgbClr val="000000"/>
                </a:solidFill>
                <a:latin typeface="Calibri"/>
              </a:rPr>
              <a:t>на месяц </a:t>
            </a:r>
            <a:r>
              <a:rPr lang="ru-RU" b="1" dirty="0" smtClean="0">
                <a:solidFill>
                  <a:srgbClr val="000000"/>
                </a:solidFill>
                <a:latin typeface="Calibri"/>
              </a:rPr>
              <a:t>.</a:t>
            </a:r>
            <a:r>
              <a:rPr lang="ru-RU" b="1" dirty="0">
                <a:solidFill>
                  <a:srgbClr val="000000"/>
                </a:solidFill>
                <a:latin typeface="Calibri"/>
              </a:rPr>
              <a:t> </a:t>
            </a:r>
            <a:r>
              <a:rPr lang="ru-RU" b="1" dirty="0" smtClean="0">
                <a:solidFill>
                  <a:srgbClr val="000000"/>
                </a:solidFill>
                <a:latin typeface="Calibri"/>
              </a:rPr>
              <a:t>Следует </a:t>
            </a:r>
            <a:r>
              <a:rPr lang="ru-RU" b="1" dirty="0">
                <a:solidFill>
                  <a:srgbClr val="000000"/>
                </a:solidFill>
                <a:latin typeface="Calibri"/>
              </a:rPr>
              <a:t>указать, в какие дни и что </a:t>
            </a:r>
            <a:r>
              <a:rPr lang="ru-RU" b="1" dirty="0" smtClean="0">
                <a:solidFill>
                  <a:srgbClr val="000000"/>
                </a:solidFill>
                <a:latin typeface="Calibri"/>
              </a:rPr>
              <a:t>будет сделано </a:t>
            </a:r>
            <a:r>
              <a:rPr lang="ru-RU" b="1" dirty="0">
                <a:solidFill>
                  <a:srgbClr val="000000"/>
                </a:solidFill>
                <a:latin typeface="Calibri"/>
              </a:rPr>
              <a:t>каждым воспитателем группы, </a:t>
            </a:r>
            <a:r>
              <a:rPr lang="ru-RU" b="1" dirty="0" smtClean="0">
                <a:solidFill>
                  <a:srgbClr val="000000"/>
                </a:solidFill>
                <a:latin typeface="Calibri"/>
              </a:rPr>
              <a:t>и какие обще садовские </a:t>
            </a:r>
            <a:r>
              <a:rPr lang="ru-RU" b="1" dirty="0">
                <a:solidFill>
                  <a:srgbClr val="000000"/>
                </a:solidFill>
                <a:latin typeface="Calibri"/>
              </a:rPr>
              <a:t>мероприятия </a:t>
            </a:r>
            <a:r>
              <a:rPr lang="ru-RU" b="1" dirty="0" smtClean="0">
                <a:solidFill>
                  <a:srgbClr val="000000"/>
                </a:solidFill>
                <a:latin typeface="Calibri"/>
              </a:rPr>
              <a:t>будут проведены</a:t>
            </a:r>
            <a:r>
              <a:rPr lang="ru-RU" b="1" dirty="0">
                <a:solidFill>
                  <a:srgbClr val="000000"/>
                </a:solidFill>
                <a:latin typeface="Calibri"/>
              </a:rPr>
              <a:t>. Причем писать надо не </a:t>
            </a:r>
            <a:r>
              <a:rPr lang="ru-RU" b="1" dirty="0" smtClean="0">
                <a:solidFill>
                  <a:srgbClr val="000000"/>
                </a:solidFill>
                <a:latin typeface="Calibri"/>
              </a:rPr>
              <a:t>только те </a:t>
            </a:r>
            <a:r>
              <a:rPr lang="ru-RU" b="1" dirty="0">
                <a:solidFill>
                  <a:srgbClr val="000000"/>
                </a:solidFill>
                <a:latin typeface="Calibri"/>
              </a:rPr>
              <a:t>мероприятия, которые </a:t>
            </a:r>
            <a:r>
              <a:rPr lang="ru-RU" b="1" dirty="0" smtClean="0">
                <a:solidFill>
                  <a:srgbClr val="000000"/>
                </a:solidFill>
                <a:latin typeface="Calibri"/>
              </a:rPr>
              <a:t>проводятся воспитателем</a:t>
            </a:r>
            <a:r>
              <a:rPr lang="ru-RU" b="1" dirty="0">
                <a:solidFill>
                  <a:srgbClr val="000000"/>
                </a:solidFill>
                <a:latin typeface="Calibri"/>
              </a:rPr>
              <a:t>, но и </a:t>
            </a:r>
            <a:r>
              <a:rPr lang="ru-RU" b="1" dirty="0" smtClean="0">
                <a:solidFill>
                  <a:srgbClr val="000000"/>
                </a:solidFill>
                <a:latin typeface="Calibri"/>
              </a:rPr>
              <a:t>специалистами, работающими </a:t>
            </a:r>
            <a:r>
              <a:rPr lang="ru-RU" b="1" dirty="0">
                <a:solidFill>
                  <a:srgbClr val="000000"/>
                </a:solidFill>
                <a:latin typeface="Calibri"/>
              </a:rPr>
              <a:t>на этой группе</a:t>
            </a:r>
            <a:r>
              <a:rPr lang="ru-RU" b="1" dirty="0" smtClean="0">
                <a:solidFill>
                  <a:srgbClr val="000000"/>
                </a:solidFill>
                <a:latin typeface="Calibri"/>
              </a:rPr>
              <a:t>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0000"/>
                </a:solidFill>
                <a:latin typeface="Calibri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Calibri"/>
              </a:rPr>
              <a:t>Формы проведения: </a:t>
            </a:r>
            <a:r>
              <a:rPr lang="ru-RU" b="1" i="1" dirty="0" smtClean="0">
                <a:solidFill>
                  <a:srgbClr val="000000"/>
                </a:solidFill>
                <a:latin typeface="Calibri"/>
              </a:rPr>
              <a:t>родительские </a:t>
            </a:r>
            <a:r>
              <a:rPr lang="ru-RU" b="1" i="1" dirty="0">
                <a:solidFill>
                  <a:srgbClr val="000000"/>
                </a:solidFill>
                <a:latin typeface="Calibri"/>
              </a:rPr>
              <a:t>собрания</a:t>
            </a:r>
            <a:r>
              <a:rPr lang="ru-RU" b="1" i="1" dirty="0" smtClean="0">
                <a:solidFill>
                  <a:srgbClr val="000000"/>
                </a:solidFill>
                <a:latin typeface="Calibri"/>
              </a:rPr>
              <a:t>,  </a:t>
            </a:r>
            <a:r>
              <a:rPr lang="ru-RU" b="1" i="1" dirty="0">
                <a:solidFill>
                  <a:srgbClr val="000000"/>
                </a:solidFill>
                <a:latin typeface="Calibri"/>
              </a:rPr>
              <a:t>консультации (индивидуальные, групповые</a:t>
            </a:r>
            <a:r>
              <a:rPr lang="ru-RU" b="1" i="1" dirty="0" smtClean="0">
                <a:solidFill>
                  <a:srgbClr val="000000"/>
                </a:solidFill>
                <a:latin typeface="Calibri"/>
              </a:rPr>
              <a:t>), семинары-практикумы, тематические </a:t>
            </a:r>
            <a:r>
              <a:rPr lang="ru-RU" b="1" i="1" dirty="0">
                <a:solidFill>
                  <a:srgbClr val="000000"/>
                </a:solidFill>
                <a:latin typeface="Calibri"/>
              </a:rPr>
              <a:t>выставки</a:t>
            </a:r>
            <a:r>
              <a:rPr lang="ru-RU" b="1" i="1" dirty="0" smtClean="0">
                <a:solidFill>
                  <a:srgbClr val="000000"/>
                </a:solidFill>
                <a:latin typeface="Calibri"/>
              </a:rPr>
              <a:t>,  </a:t>
            </a:r>
            <a:r>
              <a:rPr lang="ru-RU" b="1" i="1" dirty="0">
                <a:solidFill>
                  <a:srgbClr val="000000"/>
                </a:solidFill>
                <a:latin typeface="Calibri"/>
              </a:rPr>
              <a:t>эпизодические беседы с </a:t>
            </a:r>
            <a:r>
              <a:rPr lang="ru-RU" b="1" i="1" dirty="0" smtClean="0">
                <a:solidFill>
                  <a:srgbClr val="000000"/>
                </a:solidFill>
                <a:latin typeface="Calibri"/>
              </a:rPr>
              <a:t>родителями, клубы </a:t>
            </a:r>
            <a:r>
              <a:rPr lang="ru-RU" b="1" i="1" dirty="0">
                <a:solidFill>
                  <a:srgbClr val="000000"/>
                </a:solidFill>
                <a:latin typeface="Calibri"/>
              </a:rPr>
              <a:t>по </a:t>
            </a:r>
            <a:r>
              <a:rPr lang="ru-RU" b="1" i="1" dirty="0" smtClean="0">
                <a:solidFill>
                  <a:srgbClr val="000000"/>
                </a:solidFill>
                <a:latin typeface="Calibri"/>
              </a:rPr>
              <a:t>интересам, совместные праздники, развлечения </a:t>
            </a:r>
            <a:r>
              <a:rPr lang="ru-RU" b="1" i="1" dirty="0">
                <a:solidFill>
                  <a:srgbClr val="000000"/>
                </a:solidFill>
                <a:latin typeface="Calibri"/>
              </a:rPr>
              <a:t>и досуги</a:t>
            </a:r>
            <a:r>
              <a:rPr lang="ru-RU" b="1" i="1" dirty="0" smtClean="0">
                <a:solidFill>
                  <a:srgbClr val="000000"/>
                </a:solidFill>
                <a:latin typeface="Calibri"/>
              </a:rPr>
              <a:t>,  анкетирование, родительские посиделки, экскурсии, </a:t>
            </a:r>
            <a:r>
              <a:rPr lang="ru-RU" b="1" i="1" dirty="0">
                <a:solidFill>
                  <a:srgbClr val="000000"/>
                </a:solidFill>
                <a:latin typeface="Calibri"/>
              </a:rPr>
              <a:t>туристические </a:t>
            </a:r>
            <a:r>
              <a:rPr lang="ru-RU" b="1" i="1" dirty="0" smtClean="0">
                <a:solidFill>
                  <a:srgbClr val="000000"/>
                </a:solidFill>
                <a:latin typeface="Calibri"/>
              </a:rPr>
              <a:t>походы, участие </a:t>
            </a:r>
            <a:r>
              <a:rPr lang="ru-RU" b="1" i="1" dirty="0">
                <a:solidFill>
                  <a:srgbClr val="000000"/>
                </a:solidFill>
                <a:latin typeface="Calibri"/>
              </a:rPr>
              <a:t>родителей в общественной жизни группы и прочее.</a:t>
            </a:r>
          </a:p>
          <a:p>
            <a:pPr marL="0" indent="0">
              <a:buNone/>
            </a:pPr>
            <a:r>
              <a:rPr lang="ru-RU" b="1" dirty="0">
                <a:solidFill>
                  <a:srgbClr val="000000"/>
                </a:solidFill>
                <a:latin typeface="Calibri"/>
              </a:rPr>
              <a:t>Сколько мероприятий планировать, это каждый </a:t>
            </a:r>
            <a:r>
              <a:rPr lang="ru-RU" b="1" dirty="0" smtClean="0">
                <a:solidFill>
                  <a:srgbClr val="000000"/>
                </a:solidFill>
                <a:latin typeface="Calibri"/>
              </a:rPr>
              <a:t>сам определит</a:t>
            </a:r>
            <a:r>
              <a:rPr lang="ru-RU" b="1" dirty="0">
                <a:solidFill>
                  <a:srgbClr val="000000"/>
                </a:solidFill>
                <a:latin typeface="Calibri"/>
              </a:rPr>
              <a:t>. </a:t>
            </a:r>
            <a:r>
              <a:rPr lang="ru-RU" b="1" dirty="0" smtClean="0">
                <a:solidFill>
                  <a:srgbClr val="000000"/>
                </a:solidFill>
                <a:latin typeface="Calibri"/>
              </a:rPr>
              <a:t>Работа в </a:t>
            </a:r>
            <a:r>
              <a:rPr lang="ru-RU" b="1" dirty="0">
                <a:solidFill>
                  <a:srgbClr val="000000"/>
                </a:solidFill>
                <a:latin typeface="Calibri"/>
              </a:rPr>
              <a:t>детском саду с родителями должна планироваться в соответствии </a:t>
            </a:r>
            <a:r>
              <a:rPr lang="ru-RU" b="1" dirty="0" smtClean="0">
                <a:solidFill>
                  <a:srgbClr val="000000"/>
                </a:solidFill>
                <a:latin typeface="Calibri"/>
              </a:rPr>
              <a:t>с годовыми </a:t>
            </a:r>
            <a:r>
              <a:rPr lang="ru-RU" b="1" dirty="0">
                <a:solidFill>
                  <a:srgbClr val="000000"/>
                </a:solidFill>
                <a:latin typeface="Calibri"/>
              </a:rPr>
              <a:t>задачами учреждения</a:t>
            </a:r>
            <a:r>
              <a:rPr lang="ru-RU" b="1" dirty="0" smtClean="0">
                <a:solidFill>
                  <a:srgbClr val="000000"/>
                </a:solidFill>
                <a:latin typeface="Calibri"/>
              </a:rPr>
              <a:t>.</a:t>
            </a:r>
            <a:r>
              <a:rPr lang="ru-RU" b="1" dirty="0">
                <a:solidFill>
                  <a:srgbClr val="000000"/>
                </a:solidFill>
                <a:latin typeface="Calibri"/>
              </a:rPr>
              <a:t> </a:t>
            </a:r>
            <a:endParaRPr lang="ru-RU" b="1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2235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720080"/>
          </a:xfrm>
        </p:spPr>
        <p:txBody>
          <a:bodyPr/>
          <a:lstStyle/>
          <a:p>
            <a:pPr lvl="0">
              <a:lnSpc>
                <a:spcPct val="100000"/>
              </a:lnSpc>
              <a:spcBef>
                <a:spcPct val="20000"/>
              </a:spcBef>
            </a:pPr>
            <a:r>
              <a:rPr lang="ru-RU" sz="3600" b="1" dirty="0" smtClean="0">
                <a:solidFill>
                  <a:srgbClr val="002060"/>
                </a:solidFill>
                <a:effectLst/>
                <a:latin typeface="Century Gothic"/>
              </a:rPr>
              <a:t/>
            </a:r>
            <a:br>
              <a:rPr lang="ru-RU" sz="3600" b="1" dirty="0" smtClean="0">
                <a:solidFill>
                  <a:srgbClr val="002060"/>
                </a:solidFill>
                <a:effectLst/>
                <a:latin typeface="Century Gothic"/>
              </a:rPr>
            </a:br>
            <a:r>
              <a:rPr lang="ru-RU" sz="3600" b="1" dirty="0" smtClean="0">
                <a:solidFill>
                  <a:srgbClr val="002060"/>
                </a:solidFill>
                <a:effectLst/>
                <a:latin typeface="Century Gothic"/>
              </a:rPr>
              <a:t>Планирование наблюдений</a:t>
            </a:r>
            <a:r>
              <a:rPr lang="ru-RU" sz="3600" b="1" dirty="0">
                <a:solidFill>
                  <a:srgbClr val="002060"/>
                </a:solidFill>
                <a:effectLst/>
                <a:latin typeface="Century Gothic"/>
              </a:rPr>
              <a:t/>
            </a:r>
            <a:br>
              <a:rPr lang="ru-RU" sz="3600" b="1" dirty="0">
                <a:solidFill>
                  <a:srgbClr val="002060"/>
                </a:solidFill>
                <a:effectLst/>
                <a:latin typeface="Century Gothic"/>
              </a:rPr>
            </a:br>
            <a:endParaRPr lang="ru-RU" sz="3600" b="1" dirty="0">
              <a:solidFill>
                <a:srgbClr val="002060"/>
              </a:solidFill>
              <a:effectLst/>
              <a:latin typeface="Century Gothic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381" y="908720"/>
            <a:ext cx="9217024" cy="4525963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Calibri"/>
              </a:rPr>
              <a:t>1.</a:t>
            </a:r>
            <a:r>
              <a:rPr lang="ru-RU" b="1" dirty="0">
                <a:solidFill>
                  <a:srgbClr val="FF0000"/>
                </a:solidFill>
                <a:latin typeface="Calibri"/>
              </a:rPr>
              <a:t> </a:t>
            </a:r>
            <a:r>
              <a:rPr lang="ru-RU" b="1" dirty="0">
                <a:solidFill>
                  <a:srgbClr val="FF0000"/>
                </a:solidFill>
                <a:latin typeface="Calibri"/>
              </a:rPr>
              <a:t>Наблюдения за окружающим </a:t>
            </a:r>
            <a:r>
              <a:rPr lang="ru-RU" b="1" dirty="0">
                <a:solidFill>
                  <a:srgbClr val="000000"/>
                </a:solidFill>
                <a:latin typeface="Calibri"/>
              </a:rPr>
              <a:t>(</a:t>
            </a:r>
            <a:r>
              <a:rPr lang="ru-RU" b="1" dirty="0" smtClean="0">
                <a:solidFill>
                  <a:srgbClr val="000000"/>
                </a:solidFill>
                <a:latin typeface="Calibri"/>
              </a:rPr>
              <a:t>неживым предметами</a:t>
            </a:r>
            <a:r>
              <a:rPr lang="ru-RU" b="1" dirty="0">
                <a:solidFill>
                  <a:srgbClr val="000000"/>
                </a:solidFill>
                <a:latin typeface="Calibri"/>
              </a:rPr>
              <a:t>). </a:t>
            </a:r>
            <a:r>
              <a:rPr lang="ru-RU" b="1" dirty="0">
                <a:solidFill>
                  <a:srgbClr val="000000"/>
                </a:solidFill>
                <a:latin typeface="Calibri"/>
              </a:rPr>
              <a:t>Хотелось бы обратить внимание на инструкцию по охране жизни и здоровья детей. </a:t>
            </a:r>
            <a:r>
              <a:rPr lang="ru-RU" b="1" dirty="0">
                <a:solidFill>
                  <a:srgbClr val="000000"/>
                </a:solidFill>
                <a:latin typeface="Calibri"/>
              </a:rPr>
              <a:t>С детьми до трех лет, например, за небом не наблюдают, так как у детей еще не сформировано окончательно чувство равновесия</a:t>
            </a:r>
            <a:r>
              <a:rPr lang="ru-RU" b="1" dirty="0" smtClean="0">
                <a:solidFill>
                  <a:srgbClr val="000000"/>
                </a:solidFill>
                <a:latin typeface="Calibri"/>
              </a:rPr>
              <a:t>.</a:t>
            </a:r>
            <a:endParaRPr lang="ru-RU" b="1" dirty="0">
              <a:solidFill>
                <a:srgbClr val="000000"/>
              </a:solidFill>
              <a:latin typeface="Calibri"/>
            </a:endParaRPr>
          </a:p>
          <a:p>
            <a:r>
              <a:rPr lang="ru-RU" b="1" dirty="0">
                <a:solidFill>
                  <a:srgbClr val="000000"/>
                </a:solidFill>
                <a:latin typeface="Calibri"/>
              </a:rPr>
              <a:t>2. </a:t>
            </a:r>
            <a:r>
              <a:rPr lang="ru-RU" b="1" dirty="0">
                <a:solidFill>
                  <a:srgbClr val="FF0000"/>
                </a:solidFill>
                <a:latin typeface="Calibri"/>
              </a:rPr>
              <a:t>Наблюдения за живой природой </a:t>
            </a:r>
            <a:r>
              <a:rPr lang="ru-RU" b="1" dirty="0">
                <a:solidFill>
                  <a:srgbClr val="000000"/>
                </a:solidFill>
                <a:latin typeface="Calibri"/>
              </a:rPr>
              <a:t>(цветы, </a:t>
            </a:r>
            <a:r>
              <a:rPr lang="ru-RU" b="1" dirty="0" smtClean="0">
                <a:solidFill>
                  <a:srgbClr val="000000"/>
                </a:solidFill>
                <a:latin typeface="Calibri"/>
              </a:rPr>
              <a:t>деревья, кустарники)</a:t>
            </a:r>
            <a:endParaRPr lang="ru-RU" b="1" dirty="0">
              <a:solidFill>
                <a:srgbClr val="000000"/>
              </a:solidFill>
              <a:latin typeface="Calibri"/>
            </a:endParaRPr>
          </a:p>
          <a:p>
            <a:r>
              <a:rPr lang="ru-RU" b="1" dirty="0">
                <a:solidFill>
                  <a:srgbClr val="000000"/>
                </a:solidFill>
                <a:latin typeface="Calibri"/>
              </a:rPr>
              <a:t>3. </a:t>
            </a:r>
            <a:r>
              <a:rPr lang="ru-RU" b="1" dirty="0">
                <a:solidFill>
                  <a:srgbClr val="FF0000"/>
                </a:solidFill>
                <a:latin typeface="Calibri"/>
              </a:rPr>
              <a:t>Наблюдения за транспортом</a:t>
            </a:r>
            <a:r>
              <a:rPr lang="ru-RU" b="1" dirty="0">
                <a:solidFill>
                  <a:srgbClr val="000000"/>
                </a:solidFill>
                <a:latin typeface="Calibri"/>
              </a:rPr>
              <a:t>. В младшей и до середины средней группы наблюдают за транспортом на территории детского сада, который приезжает. Дети подходят к забору, не выходя за пределы учреждения. </a:t>
            </a:r>
            <a:r>
              <a:rPr lang="ru-RU" b="1" dirty="0">
                <a:solidFill>
                  <a:srgbClr val="000000"/>
                </a:solidFill>
                <a:latin typeface="Calibri"/>
              </a:rPr>
              <a:t>В старшей </a:t>
            </a:r>
            <a:r>
              <a:rPr lang="ru-RU" b="1" dirty="0" smtClean="0">
                <a:solidFill>
                  <a:srgbClr val="000000"/>
                </a:solidFill>
                <a:latin typeface="Calibri"/>
              </a:rPr>
              <a:t>и подготовительной </a:t>
            </a:r>
            <a:r>
              <a:rPr lang="ru-RU" b="1" dirty="0">
                <a:solidFill>
                  <a:srgbClr val="000000"/>
                </a:solidFill>
                <a:latin typeface="Calibri"/>
              </a:rPr>
              <a:t>группе детей выводят на прогулку наблюдать за транспортом. Здесь в данном виде наблюдений обязательно нужно помнить о том, что идет глубокая работа по ознакомлению детей с правилами дорожного движения и поведению на улице</a:t>
            </a:r>
            <a:r>
              <a:rPr lang="ru-RU" b="1" dirty="0" smtClean="0">
                <a:solidFill>
                  <a:srgbClr val="000000"/>
                </a:solidFill>
                <a:latin typeface="Calibri"/>
              </a:rPr>
              <a:t>.</a:t>
            </a:r>
            <a:endParaRPr lang="ru-RU" b="1" dirty="0">
              <a:solidFill>
                <a:srgbClr val="000000"/>
              </a:solidFill>
              <a:latin typeface="Calibri"/>
            </a:endParaRPr>
          </a:p>
          <a:p>
            <a:endParaRPr lang="ru-RU" b="1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98765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620688"/>
            <a:ext cx="8229600" cy="4525963"/>
          </a:xfrm>
        </p:spPr>
        <p:txBody>
          <a:bodyPr/>
          <a:lstStyle/>
          <a:p>
            <a:pPr lvl="0"/>
            <a:r>
              <a:rPr lang="ru-RU" b="1" dirty="0">
                <a:solidFill>
                  <a:srgbClr val="000000"/>
                </a:solidFill>
                <a:latin typeface="Calibri"/>
              </a:rPr>
              <a:t>4.</a:t>
            </a:r>
            <a:r>
              <a:rPr lang="ru-RU" b="1" dirty="0">
                <a:solidFill>
                  <a:srgbClr val="FF0000"/>
                </a:solidFill>
                <a:latin typeface="Calibri"/>
              </a:rPr>
              <a:t>Наблюдения за живым объектом. </a:t>
            </a:r>
            <a:r>
              <a:rPr lang="ru-RU" b="1" dirty="0">
                <a:solidFill>
                  <a:srgbClr val="000000"/>
                </a:solidFill>
                <a:latin typeface="Calibri"/>
              </a:rPr>
              <a:t>Необходимо обращать внимание на основы безопасности.</a:t>
            </a:r>
          </a:p>
          <a:p>
            <a:pPr lvl="0"/>
            <a:r>
              <a:rPr lang="ru-RU" b="1" dirty="0">
                <a:solidFill>
                  <a:srgbClr val="000000"/>
                </a:solidFill>
                <a:latin typeface="Calibri"/>
              </a:rPr>
              <a:t>5. </a:t>
            </a:r>
            <a:r>
              <a:rPr lang="ru-RU" b="1" dirty="0">
                <a:solidFill>
                  <a:srgbClr val="FF0000"/>
                </a:solidFill>
                <a:latin typeface="Calibri"/>
              </a:rPr>
              <a:t>Наблюдения за трудом взрослых</a:t>
            </a:r>
            <a:r>
              <a:rPr lang="ru-RU" b="1" dirty="0">
                <a:solidFill>
                  <a:srgbClr val="000000"/>
                </a:solidFill>
                <a:latin typeface="Calibri"/>
              </a:rPr>
              <a:t>. В младшем и среднем возрасте наблюдают за трудом взрослых, находящихся в дошкольном учреждении. Сначала наблюдают за тем трудовой деятельностью взрослого и результатом этой деятельности. Следующий этап заключается в том, чтобы показать, насколько взрослый старается трудиться на своей работе. С конца средней группы дети ходят на экскурсии (ферму, магазин).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868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691480"/>
          </a:xfrm>
        </p:spPr>
        <p:txBody>
          <a:bodyPr/>
          <a:lstStyle/>
          <a:p>
            <a:r>
              <a:rPr lang="ru-RU" sz="3600" b="1" dirty="0">
                <a:solidFill>
                  <a:srgbClr val="002060"/>
                </a:solidFill>
                <a:effectLst/>
                <a:latin typeface="Century Gothic"/>
              </a:rPr>
              <a:t>План работы по воспитанию КГН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000000"/>
                </a:solidFill>
                <a:latin typeface="Calibri"/>
              </a:rPr>
              <a:t>Питание</a:t>
            </a:r>
          </a:p>
          <a:p>
            <a:r>
              <a:rPr lang="ru-RU" sz="3600" b="1" dirty="0">
                <a:solidFill>
                  <a:srgbClr val="000000"/>
                </a:solidFill>
                <a:latin typeface="Calibri"/>
              </a:rPr>
              <a:t>Одевание-раздевание</a:t>
            </a:r>
          </a:p>
          <a:p>
            <a:r>
              <a:rPr lang="ru-RU" sz="3600" b="1" dirty="0">
                <a:solidFill>
                  <a:srgbClr val="000000"/>
                </a:solidFill>
                <a:latin typeface="Calibri"/>
              </a:rPr>
              <a:t>Умывание</a:t>
            </a:r>
          </a:p>
          <a:p>
            <a:r>
              <a:rPr lang="ru-RU" sz="3600" b="1" dirty="0">
                <a:solidFill>
                  <a:srgbClr val="000000"/>
                </a:solidFill>
                <a:latin typeface="Calibri"/>
              </a:rPr>
              <a:t>Содержание в порядке одежды и </a:t>
            </a:r>
            <a:r>
              <a:rPr lang="ru-RU" sz="3600" b="1" dirty="0" smtClean="0">
                <a:solidFill>
                  <a:srgbClr val="000000"/>
                </a:solidFill>
                <a:latin typeface="Calibri"/>
              </a:rPr>
              <a:t>обуви</a:t>
            </a:r>
            <a:endParaRPr lang="ru-RU" sz="3600" b="1" dirty="0">
              <a:solidFill>
                <a:srgbClr val="000000"/>
              </a:solidFill>
              <a:latin typeface="Calibri"/>
            </a:endParaRPr>
          </a:p>
          <a:p>
            <a:r>
              <a:rPr lang="ru-RU" sz="3600" b="1" dirty="0" smtClean="0">
                <a:solidFill>
                  <a:srgbClr val="000000"/>
                </a:solidFill>
                <a:latin typeface="Calibri"/>
              </a:rPr>
              <a:t>Заправка </a:t>
            </a:r>
            <a:r>
              <a:rPr lang="ru-RU" sz="3600" b="1" dirty="0">
                <a:solidFill>
                  <a:srgbClr val="000000"/>
                </a:solidFill>
                <a:latin typeface="Calibri"/>
              </a:rPr>
              <a:t>кровати</a:t>
            </a:r>
          </a:p>
          <a:p>
            <a:endParaRPr lang="ru-RU" sz="3600" b="1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12363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>
                <a:solidFill>
                  <a:srgbClr val="002060"/>
                </a:solidFill>
                <a:effectLst/>
                <a:latin typeface="Century Gothic"/>
              </a:rPr>
              <a:t>Планирование трудовой деятельности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3100" b="1" dirty="0">
                <a:solidFill>
                  <a:srgbClr val="000000"/>
                </a:solidFill>
                <a:latin typeface="Calibri"/>
              </a:rPr>
              <a:t>• </a:t>
            </a:r>
            <a:r>
              <a:rPr lang="ru-RU" sz="3100" b="1" dirty="0">
                <a:solidFill>
                  <a:srgbClr val="FF0000"/>
                </a:solidFill>
                <a:latin typeface="Calibri"/>
              </a:rPr>
              <a:t>самообслуживание</a:t>
            </a:r>
            <a:r>
              <a:rPr lang="ru-RU" sz="3100" b="1" dirty="0">
                <a:solidFill>
                  <a:srgbClr val="000000"/>
                </a:solidFill>
                <a:latin typeface="Calibri"/>
              </a:rPr>
              <a:t> (труд, направленный на удовлетворение повседневных личных потребностей);</a:t>
            </a:r>
          </a:p>
          <a:p>
            <a:pPr marL="0" indent="0">
              <a:buNone/>
            </a:pPr>
            <a:r>
              <a:rPr lang="ru-RU" sz="3100" b="1" dirty="0">
                <a:solidFill>
                  <a:srgbClr val="000000"/>
                </a:solidFill>
                <a:latin typeface="Calibri"/>
              </a:rPr>
              <a:t>• </a:t>
            </a:r>
            <a:r>
              <a:rPr lang="ru-RU" sz="3100" b="1" dirty="0">
                <a:solidFill>
                  <a:srgbClr val="FF0000"/>
                </a:solidFill>
                <a:latin typeface="Calibri"/>
              </a:rPr>
              <a:t>хозяйственно-бытовой труд </a:t>
            </a:r>
            <a:r>
              <a:rPr lang="ru-RU" sz="3100" b="1" dirty="0">
                <a:solidFill>
                  <a:srgbClr val="000000"/>
                </a:solidFill>
                <a:latin typeface="Calibri"/>
              </a:rPr>
              <a:t>(уборка групповой комнаты, участка);</a:t>
            </a:r>
          </a:p>
          <a:p>
            <a:pPr marL="0" indent="0">
              <a:buNone/>
            </a:pPr>
            <a:r>
              <a:rPr lang="ru-RU" sz="3100" b="1" dirty="0">
                <a:solidFill>
                  <a:srgbClr val="000000"/>
                </a:solidFill>
                <a:latin typeface="Calibri"/>
              </a:rPr>
              <a:t>• </a:t>
            </a:r>
            <a:r>
              <a:rPr lang="ru-RU" sz="3100" b="1" dirty="0">
                <a:solidFill>
                  <a:srgbClr val="FF0000"/>
                </a:solidFill>
                <a:latin typeface="Calibri"/>
              </a:rPr>
              <a:t>труд в природе </a:t>
            </a:r>
            <a:r>
              <a:rPr lang="ru-RU" sz="3100" b="1" dirty="0">
                <a:solidFill>
                  <a:srgbClr val="000000"/>
                </a:solidFill>
                <a:latin typeface="Calibri"/>
              </a:rPr>
              <a:t>(в уголке природы, в цветнике, на огороде, в саду);</a:t>
            </a:r>
          </a:p>
          <a:p>
            <a:pPr marL="0" indent="0">
              <a:buNone/>
            </a:pPr>
            <a:r>
              <a:rPr lang="ru-RU" sz="3100" b="1" dirty="0">
                <a:solidFill>
                  <a:srgbClr val="000000"/>
                </a:solidFill>
                <a:latin typeface="Calibri"/>
              </a:rPr>
              <a:t>• </a:t>
            </a:r>
            <a:r>
              <a:rPr lang="ru-RU" sz="3100" b="1" dirty="0">
                <a:solidFill>
                  <a:srgbClr val="FF0000"/>
                </a:solidFill>
                <a:latin typeface="Calibri"/>
              </a:rPr>
              <a:t>ручной труд </a:t>
            </a:r>
            <a:r>
              <a:rPr lang="ru-RU" sz="3100" b="1" dirty="0">
                <a:solidFill>
                  <a:srgbClr val="000000"/>
                </a:solidFill>
                <a:latin typeface="Calibri"/>
              </a:rPr>
              <a:t>(поддержание порядка в хозяйстве группы: починка, подклеивание книг, коробок, пришивание оторванных пуговиц, петель, доступный ремонт игрушек и пр.).</a:t>
            </a:r>
          </a:p>
          <a:p>
            <a:endParaRPr lang="ru-RU" sz="3600" b="1" dirty="0">
              <a:solidFill>
                <a:srgbClr val="002060"/>
              </a:solidFill>
              <a:latin typeface="Century Gothic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75398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92</TotalTime>
  <Words>1128</Words>
  <Application>Microsoft Office PowerPoint</Application>
  <PresentationFormat>Экран (4:3)</PresentationFormat>
  <Paragraphs>92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Исполнительная</vt:lpstr>
      <vt:lpstr>Документация воспитателя  ДОУ по ФГОС</vt:lpstr>
      <vt:lpstr>Презентация PowerPoint</vt:lpstr>
      <vt:lpstr>Журнал посещаемости детей</vt:lpstr>
      <vt:lpstr>Перспективно-календарное комплексно-тематическое планирование воспитательно-образовательного процесса в группах.</vt:lpstr>
      <vt:lpstr>План работы с родителями </vt:lpstr>
      <vt:lpstr> Планирование наблюдений </vt:lpstr>
      <vt:lpstr>Презентация PowerPoint</vt:lpstr>
      <vt:lpstr>План работы по воспитанию КГН </vt:lpstr>
      <vt:lpstr>Планирование трудовой деятельности </vt:lpstr>
      <vt:lpstr>Планирование гимнастики</vt:lpstr>
      <vt:lpstr>Презентация PowerPoint</vt:lpstr>
      <vt:lpstr> Планирование совместной деятельности воспитателя с детьми</vt:lpstr>
      <vt:lpstr>Планирование прогулки </vt:lpstr>
      <vt:lpstr>Презентация PowerPoint</vt:lpstr>
      <vt:lpstr>Прогулка 2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Документация воспитателя ДОУ по ФГОС</dc:title>
  <dc:creator>Admin</dc:creator>
  <cp:lastModifiedBy>Admin</cp:lastModifiedBy>
  <cp:revision>10</cp:revision>
  <dcterms:created xsi:type="dcterms:W3CDTF">2018-12-02T18:31:22Z</dcterms:created>
  <dcterms:modified xsi:type="dcterms:W3CDTF">2018-12-02T20:13:49Z</dcterms:modified>
</cp:coreProperties>
</file>