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4" r:id="rId14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4EE3A-CF6B-4BD2-A232-2F7290A69755}" type="datetimeFigureOut">
              <a:rPr lang="ru-RU" smtClean="0"/>
              <a:pPr/>
              <a:t>03.12.2017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6A69C-1605-4321-8E1B-256D458883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836713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/>
              <a:t>Основные </a:t>
            </a:r>
            <a:r>
              <a:rPr lang="ru-RU" sz="4800" b="1" dirty="0"/>
              <a:t>этапы работы по развитию коммуникативных навыков </a:t>
            </a:r>
            <a:r>
              <a:rPr lang="ru-RU" sz="4800" b="1" dirty="0" smtClean="0"/>
              <a:t>дошкольников.</a:t>
            </a:r>
            <a:endParaRPr lang="ru-RU" sz="4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80112" y="3933056"/>
            <a:ext cx="3333056" cy="1143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Подготовила:</a:t>
            </a:r>
            <a:br>
              <a:rPr lang="ru-RU" sz="2400" dirty="0" smtClean="0"/>
            </a:br>
            <a:r>
              <a:rPr lang="ru-RU" sz="2400" dirty="0" smtClean="0"/>
              <a:t>Солопова Э.В.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97666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9600" b="1" dirty="0" smtClean="0"/>
              <a:t>Игры </a:t>
            </a:r>
            <a:r>
              <a:rPr lang="ru-RU" sz="9600" b="1" dirty="0"/>
              <a:t>для выразительности речи:</a:t>
            </a:r>
          </a:p>
          <a:p>
            <a:pPr marL="0" indent="0">
              <a:buNone/>
            </a:pPr>
            <a:r>
              <a:rPr lang="ru-RU" sz="9600" dirty="0"/>
              <a:t>«Изобрази, как бушует море», «Каким голосом говорят Золушка, баба Яга».</a:t>
            </a:r>
          </a:p>
          <a:p>
            <a:pPr marL="0" indent="0">
              <a:buNone/>
            </a:pPr>
            <a:r>
              <a:rPr lang="ru-RU" sz="9600" b="1" dirty="0"/>
              <a:t>Игры для развития умений вести себя в конфликтной ситуации:</a:t>
            </a:r>
          </a:p>
          <a:p>
            <a:pPr marL="0" indent="0">
              <a:buNone/>
            </a:pPr>
            <a:r>
              <a:rPr lang="ru-RU" sz="9600" dirty="0" err="1" smtClean="0"/>
              <a:t>Анализируються</a:t>
            </a:r>
            <a:r>
              <a:rPr lang="ru-RU" sz="9600" dirty="0" smtClean="0"/>
              <a:t> </a:t>
            </a:r>
            <a:r>
              <a:rPr lang="ru-RU" sz="9600" dirty="0"/>
              <a:t>с детьми разнообразные ситуации-общения.</a:t>
            </a:r>
          </a:p>
          <a:p>
            <a:pPr marL="0" indent="0">
              <a:buNone/>
            </a:pPr>
            <a:r>
              <a:rPr lang="ru-RU" sz="9600" dirty="0"/>
              <a:t>«Ты обидел своего друга. Попробуй попросить прощения»</a:t>
            </a:r>
          </a:p>
          <a:p>
            <a:pPr marL="0" indent="0">
              <a:buNone/>
            </a:pPr>
            <a:r>
              <a:rPr lang="ru-RU" sz="9600" dirty="0"/>
              <a:t>«Ребята не хотят принимать тебя в игру, как ты поступишь», «Два мальчика поссорились, как их помирить».</a:t>
            </a:r>
          </a:p>
          <a:p>
            <a:pPr marL="0" indent="0">
              <a:buNone/>
            </a:pPr>
            <a:r>
              <a:rPr lang="ru-RU" sz="9600" b="1" dirty="0" smtClean="0"/>
              <a:t>Ситуации-общения</a:t>
            </a:r>
            <a:r>
              <a:rPr lang="ru-RU" sz="9600" b="1" dirty="0"/>
              <a:t>:</a:t>
            </a:r>
          </a:p>
          <a:p>
            <a:pPr marL="0" indent="0">
              <a:buNone/>
            </a:pPr>
            <a:r>
              <a:rPr lang="ru-RU" sz="9600" dirty="0"/>
              <a:t>«Ты нашел на улице голодного котенка, пожалей его»,</a:t>
            </a:r>
          </a:p>
          <a:p>
            <a:pPr marL="0" indent="0">
              <a:buNone/>
            </a:pPr>
            <a:r>
              <a:rPr lang="ru-RU" sz="9600" dirty="0"/>
              <a:t>«Малыш плачет, как его успокоить».</a:t>
            </a:r>
          </a:p>
          <a:p>
            <a:pPr marL="0" indent="0">
              <a:buNone/>
            </a:pPr>
            <a:r>
              <a:rPr lang="ru-RU" sz="9600" dirty="0" smtClean="0"/>
              <a:t>Пригласить </a:t>
            </a:r>
            <a:r>
              <a:rPr lang="ru-RU" sz="9600" dirty="0"/>
              <a:t>в гости малышей для совместной игры и общения.</a:t>
            </a:r>
          </a:p>
          <a:p>
            <a:pPr marL="0" indent="0">
              <a:buNone/>
            </a:pPr>
            <a:endParaRPr lang="ru-RU" sz="40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98160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/>
              <a:t>В качестве основных методов и приемов, направленных на развитие коммуникативной сферы, на занятиях и в повседневной деятельности </a:t>
            </a:r>
            <a:r>
              <a:rPr lang="ru-RU" sz="2400" b="1" dirty="0" err="1" smtClean="0"/>
              <a:t>используються</a:t>
            </a:r>
            <a:r>
              <a:rPr lang="ru-RU" sz="2400" b="1" dirty="0" smtClean="0"/>
              <a:t>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400" dirty="0"/>
              <a:t>- коммуникативные игры-упражнения;</a:t>
            </a:r>
          </a:p>
          <a:p>
            <a:r>
              <a:rPr lang="ru-RU" sz="2400" dirty="0"/>
              <a:t>- беседы на различные темы;</a:t>
            </a:r>
          </a:p>
          <a:p>
            <a:r>
              <a:rPr lang="ru-RU" sz="2400" dirty="0"/>
              <a:t>- ситуации общения, разыгрывание и решение «трудных» ситуаций;</a:t>
            </a:r>
          </a:p>
          <a:p>
            <a:r>
              <a:rPr lang="ru-RU" sz="2400" dirty="0"/>
              <a:t>- игры со словом;</a:t>
            </a:r>
          </a:p>
          <a:p>
            <a:r>
              <a:rPr lang="ru-RU" sz="2400" dirty="0"/>
              <a:t>- хороводы, танцы, театрализация сказок;</a:t>
            </a:r>
          </a:p>
          <a:p>
            <a:r>
              <a:rPr lang="ru-RU" sz="2400" dirty="0"/>
              <a:t>- чтение и совместное обсуждение художественных произведений;</a:t>
            </a:r>
          </a:p>
          <a:p>
            <a:r>
              <a:rPr lang="ru-RU" sz="2400" dirty="0"/>
              <a:t>- обыгрывание эмоционального состояния;</a:t>
            </a:r>
          </a:p>
          <a:p>
            <a:r>
              <a:rPr lang="ru-RU" sz="2400" dirty="0"/>
              <a:t>- спортивные, подвижные игры;</a:t>
            </a:r>
          </a:p>
          <a:p>
            <a:r>
              <a:rPr lang="ru-RU" sz="2400" dirty="0"/>
              <a:t>- совместные праздники, развлечения, вечера отдыха для детей и взрослых</a:t>
            </a:r>
          </a:p>
        </p:txBody>
      </p:sp>
    </p:spTree>
    <p:extLst>
      <p:ext uri="{BB962C8B-B14F-4D97-AF65-F5344CB8AC3E}">
        <p14:creationId xmlns:p14="http://schemas.microsoft.com/office/powerpoint/2010/main" val="22770689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96752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/>
              <a:t>Коммуникативное развитие детей происходит успешно при условии удовлетворении всех их потребностей в положительных эмоциональных контактах с окружающими, в любви, поддержке, активном познании и информационном обмене, самостоятельной деятельности (по интересам) , в общении, сотрудничестве с взрослыми и сверстниками, самоутверждении, самореализации и признании своих достижений со стороны окружающих.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52936"/>
            <a:ext cx="4786477" cy="358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2597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692696"/>
            <a:ext cx="59046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Коммуникация </a:t>
            </a:r>
            <a:r>
              <a:rPr lang="ru-RU" sz="2800" dirty="0"/>
              <a:t>– это процесс взаимного обмена информацией между партнерами по общению. Она включает передачу и прием знаний, идей, мнений, чувств. Универсальным средством коммуникации является речь, с помощью которой не только передается информация, но и осуществляется воздействие друг на друга участников совместной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/>
              <a:t>Этапы развития речи</a:t>
            </a:r>
            <a:endParaRPr lang="ru-RU" sz="4800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87624" y="1700808"/>
            <a:ext cx="6400800" cy="2952328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1. </a:t>
            </a:r>
            <a:r>
              <a:rPr lang="ru-RU" b="1" dirty="0" err="1" smtClean="0">
                <a:solidFill>
                  <a:schemeClr val="tx1"/>
                </a:solidFill>
              </a:rPr>
              <a:t>Довербальный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</a:rPr>
              <a:t>этап</a:t>
            </a:r>
            <a:r>
              <a:rPr lang="ru-RU" dirty="0"/>
              <a:t>. </a:t>
            </a:r>
            <a:endParaRPr lang="ru-RU" sz="3000" b="1" dirty="0">
              <a:solidFill>
                <a:schemeClr val="tx1"/>
              </a:solidFill>
            </a:endParaRPr>
          </a:p>
          <a:p>
            <a:r>
              <a:rPr lang="ru-RU" sz="2200" dirty="0">
                <a:solidFill>
                  <a:schemeClr val="tx1"/>
                </a:solidFill>
              </a:rPr>
              <a:t>(От рождения до 1года)</a:t>
            </a:r>
          </a:p>
          <a:p>
            <a:r>
              <a:rPr lang="ru-RU" b="1" dirty="0">
                <a:solidFill>
                  <a:schemeClr val="tx1"/>
                </a:solidFill>
              </a:rPr>
              <a:t>2. Этап возникновения </a:t>
            </a:r>
            <a:r>
              <a:rPr lang="ru-RU" b="1" dirty="0" smtClean="0">
                <a:solidFill>
                  <a:schemeClr val="tx1"/>
                </a:solidFill>
              </a:rPr>
              <a:t>речи.</a:t>
            </a:r>
          </a:p>
          <a:p>
            <a:pPr>
              <a:lnSpc>
                <a:spcPct val="90000"/>
              </a:lnSpc>
            </a:pPr>
            <a:r>
              <a:rPr lang="ru-RU" sz="2200" dirty="0">
                <a:solidFill>
                  <a:schemeClr val="tx1"/>
                </a:solidFill>
              </a:rPr>
              <a:t>(от 1года до 3лет)</a:t>
            </a:r>
          </a:p>
          <a:p>
            <a:r>
              <a:rPr lang="ru-RU" b="1" dirty="0">
                <a:solidFill>
                  <a:schemeClr val="tx1"/>
                </a:solidFill>
              </a:rPr>
              <a:t>3. Этап развития речевого общения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sz="2200" dirty="0" smtClean="0">
                <a:solidFill>
                  <a:schemeClr val="tx1"/>
                </a:solidFill>
              </a:rPr>
              <a:t>(с 3х до 7 лет)</a:t>
            </a:r>
          </a:p>
          <a:p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3430" y="621868"/>
            <a:ext cx="7772400" cy="194303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/>
              <a:t>1. </a:t>
            </a:r>
            <a:r>
              <a:rPr lang="ru-RU" b="1" dirty="0" err="1"/>
              <a:t>Довербальный</a:t>
            </a:r>
            <a:r>
              <a:rPr lang="ru-RU" b="1" dirty="0"/>
              <a:t> этап. </a:t>
            </a:r>
            <a:br>
              <a:rPr lang="ru-RU" b="1" dirty="0"/>
            </a:br>
            <a:r>
              <a:rPr lang="ru-RU" sz="3100" dirty="0"/>
              <a:t>- ребенок еще не понимает речи окружающих взрослых и не умеет говорить сам, но здесь постепенно складываются условия, обеспечивающие овладению речью в последующем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39552" y="3356992"/>
            <a:ext cx="4176464" cy="2736304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Чем больше общаться с ребенком на этом этапе, тем больше предпосылок к переходу на следующий этап у него разовьется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74340"/>
            <a:ext cx="3635896" cy="363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2991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8064896" cy="2016224"/>
          </a:xfrm>
        </p:spPr>
        <p:txBody>
          <a:bodyPr>
            <a:noAutofit/>
          </a:bodyPr>
          <a:lstStyle/>
          <a:p>
            <a:pPr algn="l"/>
            <a:r>
              <a:rPr lang="ru-RU" sz="2000" dirty="0"/>
              <a:t>К полугоду, посредством предметного общения, малыш осваивает искусство диалога. Пока это только ему понятные слоги, но ими он обозначает </a:t>
            </a:r>
            <a:r>
              <a:rPr lang="ru-RU" sz="2000" dirty="0" smtClean="0"/>
              <a:t>предметы. </a:t>
            </a:r>
            <a:r>
              <a:rPr lang="ru-RU" sz="2000" dirty="0"/>
              <a:t>Также он узнает и обозначает близких людей, а затем и некоторые действия. Важно не повторять за ребенком его названия и не переходить на его язык.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076055" y="2564904"/>
            <a:ext cx="3384377" cy="3456384"/>
          </a:xfrm>
        </p:spPr>
        <p:txBody>
          <a:bodyPr>
            <a:noAutofit/>
          </a:bodyPr>
          <a:lstStyle/>
          <a:p>
            <a:pPr algn="l">
              <a:spcBef>
                <a:spcPct val="0"/>
              </a:spcBef>
            </a:pP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Называйте предметы правильно, настойчиво, раз за 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разом. Также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этому этапу присуще невербальное общение виде красноречивых жестов и мимики. Ребенку жизненно необходимо выражать свои потребности, но у него пока не хватает словарного запаса и навыков произношения слов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36912"/>
            <a:ext cx="4535488" cy="326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225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b="1" dirty="0"/>
              <a:t>2. Этап возникновения речи.</a:t>
            </a:r>
            <a:br>
              <a:rPr lang="ru-RU" b="1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74651" y="1628800"/>
            <a:ext cx="8496944" cy="4608512"/>
          </a:xfrm>
        </p:spPr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возрасте примерно с 1 года до 3 лет, ребенок проходит этап возникновения речи. Он учится составлять слоги в слова и начинает понимать значение слов. Теперь малышу не нужно видеть предмет, чтобы как-то его обозначить, он может попросить предмет, так как знает название нужной вещи. На этом этапе дети могут отвечать на вопросы взрослых, так как понимают не отдельные слова, а целые предложения. Их ответы односложны, но </a:t>
            </a:r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исчерпывающие.</a:t>
            </a: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Чтобы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дать толчок к развитию, </a:t>
            </a:r>
            <a:endParaRPr lang="ru-RU" sz="20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нужно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читать и заучивать </a:t>
            </a:r>
            <a:endParaRPr lang="ru-RU" sz="20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как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можно больше детских </a:t>
            </a:r>
            <a:endParaRPr lang="ru-RU" sz="20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стихов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 считалок, </a:t>
            </a:r>
            <a:endParaRPr lang="ru-RU" sz="20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 algn="l"/>
            <a:r>
              <a:rPr lang="ru-RU" sz="2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простых </a:t>
            </a:r>
            <a:r>
              <a:rPr lang="ru-RU" sz="20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и легко запоминающихся</a:t>
            </a:r>
          </a:p>
        </p:txBody>
      </p:sp>
      <p:pic>
        <p:nvPicPr>
          <p:cNvPr id="3078" name="Picture 6" descr="http://deti-strogino.ru/wp-content/uploads/nw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33693"/>
            <a:ext cx="4447487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3686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3. Этап развития речевого общения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0691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+mj-lt"/>
                <a:ea typeface="+mj-ea"/>
                <a:cs typeface="+mj-cs"/>
              </a:rPr>
              <a:t>С трех до семи лет, ребенок проходит этап развития речевого общения. Развиваясь во многих направлениях, познавая каждый день новое и новое, играя в ролевые игры, ребенок самостоятельно развивает речь. Здесь важно, чтобы речь развивалась правильно. Вам стоит стать примером для ребенка, правильно оперируя словами родного языка, плюс к этому, нужно отвечать на все вопросы ребенка, коих в этом возрасте очень много. </a:t>
            </a:r>
            <a:endParaRPr lang="ru-RU" sz="2000" dirty="0" smtClean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Отвечать </a:t>
            </a:r>
            <a:r>
              <a:rPr lang="ru-RU" sz="2000" dirty="0">
                <a:latin typeface="+mj-lt"/>
                <a:ea typeface="+mj-ea"/>
                <a:cs typeface="+mj-cs"/>
              </a:rPr>
              <a:t>нужно не односложно, </a:t>
            </a:r>
            <a:endParaRPr lang="ru-RU" sz="2000" dirty="0" smtClean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а </a:t>
            </a:r>
            <a:r>
              <a:rPr lang="ru-RU" sz="2000" dirty="0">
                <a:latin typeface="+mj-lt"/>
                <a:ea typeface="+mj-ea"/>
                <a:cs typeface="+mj-cs"/>
              </a:rPr>
              <a:t>красноречиво, </a:t>
            </a:r>
            <a:endParaRPr lang="ru-RU" sz="2000" dirty="0" smtClean="0">
              <a:latin typeface="+mj-lt"/>
              <a:ea typeface="+mj-ea"/>
              <a:cs typeface="+mj-cs"/>
            </a:endParaRPr>
          </a:p>
          <a:p>
            <a:pPr marL="0" indent="0">
              <a:buNone/>
            </a:pPr>
            <a:r>
              <a:rPr lang="ru-RU" sz="2000" dirty="0" smtClean="0">
                <a:latin typeface="+mj-lt"/>
                <a:ea typeface="+mj-ea"/>
                <a:cs typeface="+mj-cs"/>
              </a:rPr>
              <a:t>приводя </a:t>
            </a:r>
            <a:r>
              <a:rPr lang="ru-RU" sz="2000" dirty="0">
                <a:latin typeface="+mj-lt"/>
                <a:ea typeface="+mj-ea"/>
                <a:cs typeface="+mj-cs"/>
              </a:rPr>
              <a:t>множество примеров</a:t>
            </a:r>
            <a:r>
              <a:rPr lang="ru-RU" sz="2000" dirty="0" smtClean="0">
                <a:latin typeface="+mj-lt"/>
                <a:ea typeface="+mj-ea"/>
                <a:cs typeface="+mj-cs"/>
              </a:rPr>
              <a:t>.</a:t>
            </a:r>
            <a:endParaRPr lang="ru-RU" sz="2000" dirty="0"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45024"/>
            <a:ext cx="3970412" cy="279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62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/>
              <a:t>Основными направлениями развития начальных коммуникативных навыков у детей дошкольного возраста являются: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</a:t>
            </a:r>
            <a:r>
              <a:rPr lang="ru-RU" dirty="0"/>
              <a:t>внимания, интереса к партнеру по общению;</a:t>
            </a:r>
          </a:p>
          <a:p>
            <a:r>
              <a:rPr lang="ru-RU" dirty="0"/>
              <a:t>развитие умения входить в контакт, вести диалог;</a:t>
            </a:r>
          </a:p>
          <a:p>
            <a:r>
              <a:rPr lang="ru-RU" dirty="0"/>
              <a:t>развитие навыков невербального общения;</a:t>
            </a:r>
          </a:p>
          <a:p>
            <a:r>
              <a:rPr lang="ru-RU" dirty="0"/>
              <a:t>развитие навыков взаимодействия детей в группе;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8707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/>
              <a:t>Процесс формирования полноценной коммуникативной деятельности должен строиться на основании учета ведущей деятельности – игровой.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Игры для развития умения устанавливать контакт с собеседником</a:t>
            </a:r>
            <a:r>
              <a:rPr lang="ru-RU" sz="2400" dirty="0"/>
              <a:t>:</a:t>
            </a:r>
          </a:p>
          <a:p>
            <a:pPr marL="0" indent="0">
              <a:buNone/>
            </a:pPr>
            <a:r>
              <a:rPr lang="ru-RU" sz="2400" dirty="0" smtClean="0"/>
              <a:t>Детям предлагаются следующие игровые упражнения:</a:t>
            </a:r>
          </a:p>
          <a:p>
            <a:pPr marL="0" indent="0">
              <a:buNone/>
            </a:pPr>
            <a:r>
              <a:rPr lang="ru-RU" sz="2400" dirty="0" smtClean="0"/>
              <a:t>«Улыбка» - подари всем самую дорогую улыбку, какая есть.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«Комплимент» - похвали соседа, глядя ему в глаза, скажи самые добрые слова.</a:t>
            </a:r>
          </a:p>
          <a:p>
            <a:pPr marL="0" indent="0">
              <a:buNone/>
            </a:pPr>
            <a:r>
              <a:rPr lang="ru-RU" sz="2400" b="1" dirty="0"/>
              <a:t>Ситуации: </a:t>
            </a:r>
            <a:r>
              <a:rPr lang="ru-RU" sz="2400" dirty="0"/>
              <a:t>«Ребята играют в интересную игру. Попроси принять тебя в игру».</a:t>
            </a:r>
          </a:p>
          <a:p>
            <a:pPr marL="0" indent="0">
              <a:buNone/>
            </a:pPr>
            <a:r>
              <a:rPr lang="ru-RU" sz="2400" b="1" dirty="0"/>
              <a:t>Игры для совершенствования у детей умения общаться без слов</a:t>
            </a:r>
            <a:r>
              <a:rPr lang="ru-RU" sz="2400" b="1" dirty="0" smtClean="0"/>
              <a:t>: </a:t>
            </a:r>
            <a:r>
              <a:rPr lang="ru-RU" sz="2400" dirty="0" smtClean="0"/>
              <a:t>«Угадай</a:t>
            </a:r>
            <a:r>
              <a:rPr lang="ru-RU" sz="2400" dirty="0"/>
              <a:t>, что делаем? », «Кто, как ходит? », «Расскажем сказку молча».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478299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64553b36d98a1a9771b60ed7fd6ae5ca013c54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809</Words>
  <Application>Microsoft Office PowerPoint</Application>
  <PresentationFormat>Экран (4:3)</PresentationFormat>
  <Paragraphs>60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Подготовила: Солопова Э.В.</vt:lpstr>
      <vt:lpstr>Презентация PowerPoint</vt:lpstr>
      <vt:lpstr>Презентация PowerPoint</vt:lpstr>
      <vt:lpstr>1. Довербальный этап.  - ребенок еще не понимает речи окружающих взрослых и не умеет говорить сам, но здесь постепенно складываются условия, обеспечивающие овладению речью в последующем</vt:lpstr>
      <vt:lpstr>К полугоду, посредством предметного общения, малыш осваивает искусство диалога. Пока это только ему понятные слоги, но ими он обозначает предметы. Также он узнает и обозначает близких людей, а затем и некоторые действия. Важно не повторять за ребенком его названия и не переходить на его язык. </vt:lpstr>
      <vt:lpstr> 2. Этап возникновения речи.  </vt:lpstr>
      <vt:lpstr>3. Этап развития речевого общения</vt:lpstr>
      <vt:lpstr>Основными направлениями развития начальных коммуникативных навыков у детей дошкольного возраста являются: </vt:lpstr>
      <vt:lpstr>Процесс формирования полноценной коммуникативной деятельности должен строиться на основании учета ведущей деятельности – игровой. </vt:lpstr>
      <vt:lpstr>Презентация PowerPoint</vt:lpstr>
      <vt:lpstr>В качестве основных методов и приемов, направленных на развитие коммуникативной сферы, на занятиях и в повседневной деятельности используються: </vt:lpstr>
      <vt:lpstr>Коммуникативное развитие детей происходит успешно при условии удовлетворении всех их потребностей в положительных эмоциональных контактах с окружающими, в любви, поддержке, активном познании и информационном обмене, самостоятельной деятельности (по интересам) , в общении, сотрудничестве с взрослыми и сверстниками, самоутверждении, самореализации и признании своих достижений со стороны окружающих.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xXx</cp:lastModifiedBy>
  <cp:revision>21</cp:revision>
  <dcterms:created xsi:type="dcterms:W3CDTF">2014-05-12T04:44:22Z</dcterms:created>
  <dcterms:modified xsi:type="dcterms:W3CDTF">2017-12-03T13:24:07Z</dcterms:modified>
</cp:coreProperties>
</file>