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4" r:id="rId3"/>
    <p:sldId id="275" r:id="rId4"/>
    <p:sldId id="277" r:id="rId5"/>
    <p:sldId id="288" r:id="rId6"/>
    <p:sldId id="276" r:id="rId7"/>
    <p:sldId id="280" r:id="rId8"/>
    <p:sldId id="291" r:id="rId9"/>
    <p:sldId id="286" r:id="rId10"/>
    <p:sldId id="289" r:id="rId11"/>
    <p:sldId id="287" r:id="rId12"/>
    <p:sldId id="282" r:id="rId13"/>
    <p:sldId id="290" r:id="rId14"/>
    <p:sldId id="285" r:id="rId15"/>
    <p:sldId id="284" r:id="rId16"/>
    <p:sldId id="29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1013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EAF463A-BC7C-46EE-9F1E-7F377CCA4891}" type="datetimeFigureOut">
              <a:rPr lang="en-US" smtClean="0"/>
              <a:pPr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andia.ru/text/category/vzaimopomoshmz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зер\Desktop\картинки для презентации\powerpoint-templates-b4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71600"/>
            <a:ext cx="7772399" cy="5135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" y="1447800"/>
            <a:ext cx="8077200" cy="138499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127000"/>
          </a:effectLst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ru-RU" sz="28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800" b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социальной ситуации  развития для участников образовательных </a:t>
            </a:r>
            <a:r>
              <a:rPr lang="ru-RU" sz="28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отношений в ДОО  </a:t>
            </a:r>
            <a:r>
              <a:rPr lang="ru-RU" sz="2800" b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основе  сетевого взаимодействия.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04800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Муниципальное автономное дошкольное образовательное учреждение детский сад № 4 «Солнышко» города Белореченска                            муниципального образования </a:t>
            </a:r>
            <a:r>
              <a:rPr lang="ru-RU" sz="1600" b="1" dirty="0" err="1" smtClean="0"/>
              <a:t>Белореченский</a:t>
            </a:r>
            <a:r>
              <a:rPr lang="ru-RU" sz="1600" b="1" dirty="0" smtClean="0"/>
              <a:t> район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165991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124200" y="533400"/>
            <a:ext cx="3200400" cy="1066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</a:rPr>
              <a:t>МАДОУ Д/С 4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600" y="2209800"/>
            <a:ext cx="2743200" cy="32766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Договор сотрудничества, план взаимодействия </a:t>
            </a:r>
          </a:p>
          <a:p>
            <a:pPr algn="ctr"/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Методические объединения</a:t>
            </a:r>
          </a:p>
          <a:p>
            <a:pPr algn="ctr"/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48400" y="2133600"/>
            <a:ext cx="2743200" cy="1447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Интернет-ресурсы  (сайт, электронная почта, соц. сети)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29000" y="2438400"/>
            <a:ext cx="2438400" cy="1295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</a:rPr>
              <a:t>Социальные партнёры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86200" y="4495800"/>
            <a:ext cx="1600200" cy="1143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</a:rPr>
              <a:t>ДОУ района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19800" y="4572000"/>
            <a:ext cx="2743200" cy="1371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ДОУ других регионов  РФ, стран 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 rot="2537567">
            <a:off x="3128705" y="1498213"/>
            <a:ext cx="328018" cy="1046173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9496358">
            <a:off x="5941035" y="1646192"/>
            <a:ext cx="360929" cy="635681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5400000" flipH="1">
            <a:off x="3270764" y="4577835"/>
            <a:ext cx="316471" cy="91440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0800000">
            <a:off x="7315200" y="3581400"/>
            <a:ext cx="381000" cy="99060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6200000">
            <a:off x="5934042" y="2828958"/>
            <a:ext cx="323917" cy="45720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5400000">
            <a:off x="3048965" y="2894635"/>
            <a:ext cx="302870" cy="45720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1587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52400" y="990600"/>
            <a:ext cx="4343400" cy="21336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Специалист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Группа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(воспитатели, дети, родители)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648200" y="2895600"/>
            <a:ext cx="4114800" cy="1219200"/>
          </a:xfrm>
          <a:prstGeom prst="ellipse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Социальный партнёр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85800" y="4572000"/>
            <a:ext cx="3352800" cy="152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Другие группы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43400" y="914400"/>
            <a:ext cx="4495800" cy="76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isometricOffAxis2Lef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Проблема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2256036">
            <a:off x="4066132" y="3606743"/>
            <a:ext cx="609600" cy="1546641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7799692">
            <a:off x="3944097" y="2533763"/>
            <a:ext cx="571888" cy="1266912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2057400" y="3200400"/>
            <a:ext cx="571888" cy="1371600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2077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8601"/>
            <a:ext cx="9144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Принципы построения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сетевого взаимодействия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со стратегическими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социальными партнёрами: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8580" marR="20955" fontAlgn="base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- каждому участнику предоставляются равные возможности для выражения своего мнения;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8580" marR="20955" fontAlgn="base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- не допускается перекладывание работы и ответственности на партнёра;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8580" marR="20955" fontAlgn="base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-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в сотрудничестве распределены полномочия и направления работы каждой организации и учреждения;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8580" marR="20955" fontAlgn="base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- созданы необходимые условия для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плодотворного конструктивного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сотрудничества, а также контроля и мониторинга;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8580" marR="20955" fontAlgn="base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- поддерживается культура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сотрудничества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и взаимодействия, 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ea typeface="Times New Roman"/>
              <a:cs typeface="Times New Roman"/>
            </a:endParaRPr>
          </a:p>
          <a:p>
            <a:pPr marL="68580" marR="20955" fontAlgn="base">
              <a:lnSpc>
                <a:spcPct val="115000"/>
              </a:lnSpc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предполагающая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умение «отдавать» и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«принимать»;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42900" indent="-342900" fontAlgn="base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- успешное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функционирование сети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возможно при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постоянной поддержке общих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коммуникационных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потоков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по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всем направлениям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a typeface="Times New Roman"/>
                <a:cs typeface="Times New Roman"/>
              </a:rPr>
              <a:t>взаимодействия.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04839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025442"/>
            <a:ext cx="3733800" cy="257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96000" y="4191000"/>
            <a:ext cx="15240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5800" y="304800"/>
            <a:ext cx="8001000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Этапы проведения инновационной деятельности</a:t>
            </a:r>
          </a:p>
          <a:p>
            <a:r>
              <a:rPr lang="ru-RU" sz="2400" b="1" dirty="0" smtClean="0"/>
              <a:t>1 этап </a:t>
            </a:r>
            <a:r>
              <a:rPr lang="ru-RU" sz="2400" dirty="0" smtClean="0"/>
              <a:t>– организационный с 09.01.2018г. по  31.08.2018 г.</a:t>
            </a:r>
          </a:p>
          <a:p>
            <a:pPr>
              <a:buFontTx/>
              <a:buChar char="-"/>
            </a:pPr>
            <a:r>
              <a:rPr lang="ru-RU" sz="2400" dirty="0" smtClean="0"/>
              <a:t>Разработка системы работы по взаимодействию</a:t>
            </a:r>
          </a:p>
          <a:p>
            <a:pPr>
              <a:buFontTx/>
              <a:buChar char="-"/>
            </a:pPr>
            <a:r>
              <a:rPr lang="ru-RU" sz="2400" dirty="0" smtClean="0"/>
              <a:t>Заключение договоров сотрудничества, разработка планов взаимодействия</a:t>
            </a:r>
          </a:p>
          <a:p>
            <a:r>
              <a:rPr lang="ru-RU" sz="2400" b="1" dirty="0" smtClean="0"/>
              <a:t>2 этап </a:t>
            </a:r>
            <a:r>
              <a:rPr lang="ru-RU" sz="2400" dirty="0" smtClean="0"/>
              <a:t>–основной с 1.09.2018 г. по 31.05.2019 г.</a:t>
            </a:r>
          </a:p>
          <a:p>
            <a:r>
              <a:rPr lang="ru-RU" sz="2400" dirty="0" smtClean="0"/>
              <a:t>-Реализация системы работы по взаимодействию.                              -Выполнение договоров сотрудничества и планов взаимодействия.</a:t>
            </a:r>
          </a:p>
          <a:p>
            <a:r>
              <a:rPr lang="ru-RU" sz="2400" b="1" dirty="0" smtClean="0"/>
              <a:t>3 этап </a:t>
            </a:r>
            <a:r>
              <a:rPr lang="ru-RU" sz="2400" dirty="0" smtClean="0"/>
              <a:t>– заключительный  </a:t>
            </a:r>
          </a:p>
          <a:p>
            <a:r>
              <a:rPr lang="ru-RU" sz="2400" dirty="0" smtClean="0"/>
              <a:t> с 1.09.2019 г. по 31.12. 2019 г.</a:t>
            </a:r>
          </a:p>
          <a:p>
            <a:r>
              <a:rPr lang="ru-RU" sz="2400" dirty="0" smtClean="0"/>
              <a:t>Анализ и подведение итогов </a:t>
            </a:r>
          </a:p>
          <a:p>
            <a:r>
              <a:rPr lang="ru-RU" sz="2400" dirty="0" smtClean="0"/>
              <a:t>инновационной деятельности. </a:t>
            </a:r>
          </a:p>
          <a:p>
            <a:r>
              <a:rPr lang="ru-RU" sz="2400" b="1" dirty="0" smtClean="0"/>
              <a:t>Результат: методические</a:t>
            </a:r>
          </a:p>
          <a:p>
            <a:r>
              <a:rPr lang="ru-RU" sz="2400" b="1" dirty="0" smtClean="0"/>
              <a:t> рекомендации по теме </a:t>
            </a:r>
          </a:p>
          <a:p>
            <a:r>
              <a:rPr lang="ru-RU" sz="2400" b="1" dirty="0" smtClean="0"/>
              <a:t>инновации</a:t>
            </a:r>
          </a:p>
          <a:p>
            <a:endParaRPr lang="ru-RU" sz="2400" dirty="0" smtClean="0"/>
          </a:p>
          <a:p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91587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600200"/>
            <a:ext cx="8610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Предоставление фото и видеоотчетов по проведению инновационной деятельности на педагогических  форумах. </a:t>
            </a:r>
          </a:p>
          <a:p>
            <a:pPr eaLnBrk="1" hangingPunct="1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-Распространение педагогического опыта  инновационной деятельности на районных методических объединениях, в сети Интернет</a:t>
            </a:r>
          </a:p>
          <a:p>
            <a:pPr eaLnBrk="1" hangingPunct="1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-Публикация опыта работы в печатных изданиях.</a:t>
            </a:r>
          </a:p>
          <a:p>
            <a:pPr eaLnBrk="1" hangingPunct="1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-Размещение материалов  инновационной деятельности на сайте ДОО.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1000" y="381000"/>
            <a:ext cx="838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1430">
                  <a:solidFill>
                    <a:srgbClr val="1A396C"/>
                  </a:solidFill>
                </a:ln>
                <a:solidFill>
                  <a:srgbClr val="00568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Распространение и внедрение инновационного продукта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91815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609600"/>
            <a:ext cx="8458200" cy="624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5000"/>
              </a:lnSpc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От участия в сетевом взаимодействии в образовательном учреждении ожидается повышение качества образования и воспитания.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algn="just" fontAlgn="base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Эффект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взаимодействия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образовательного учреждения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в сети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позволит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на практике: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8580" marR="20955" fontAlgn="base">
              <a:lnSpc>
                <a:spcPct val="115000"/>
              </a:lnSpc>
              <a:spcAft>
                <a:spcPts val="0"/>
              </a:spcAft>
              <a:tabLst>
                <a:tab pos="418465" algn="l"/>
              </a:tabLst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-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	усилить 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  <a:hlinkClick r:id="rId2" tooltip="Взаимопомощь"/>
              </a:rPr>
              <a:t>взаимопомощь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;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8580" marR="20955" fontAlgn="base">
              <a:lnSpc>
                <a:spcPct val="115000"/>
              </a:lnSpc>
              <a:spcAft>
                <a:spcPts val="0"/>
              </a:spcAft>
              <a:tabLst>
                <a:tab pos="418465" algn="l"/>
              </a:tabLst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-	оказывать влияние на другие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организации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и учреждения — как внутри сети, так и за её пределами;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8580" marR="20955" fontAlgn="base">
              <a:lnSpc>
                <a:spcPct val="115000"/>
              </a:lnSpc>
              <a:spcAft>
                <a:spcPts val="0"/>
              </a:spcAft>
              <a:tabLst>
                <a:tab pos="418465" algn="l"/>
              </a:tabLst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-	углубить понимание проблемы и расширить границы действий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благодаря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объединению организаций и учреждений с различными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возможностями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;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8580" marR="20955" fontAlgn="base">
              <a:lnSpc>
                <a:spcPct val="115000"/>
              </a:lnSpc>
              <a:spcAft>
                <a:spcPts val="0"/>
              </a:spcAft>
              <a:tabLst>
                <a:tab pos="418465" algn="l"/>
              </a:tabLst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-	помогать в работе друг другу и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делать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работу совместно;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8580" marR="20955" fontAlgn="base">
              <a:lnSpc>
                <a:spcPct val="115000"/>
              </a:lnSpc>
              <a:spcAft>
                <a:spcPts val="0"/>
              </a:spcAft>
              <a:tabLst>
                <a:tab pos="418465" algn="l"/>
              </a:tabLst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-	обеспечить обмен идеями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,  мнениями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, опытом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>и технологиями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44629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7620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/>
                </a:solidFill>
              </a:rPr>
              <a:t>Спасибо за внимание!</a:t>
            </a:r>
            <a:endParaRPr lang="ru-RU" sz="5400" b="1" dirty="0">
              <a:solidFill>
                <a:schemeClr val="accent1"/>
              </a:solidFill>
            </a:endParaRPr>
          </a:p>
        </p:txBody>
      </p:sp>
      <p:pic>
        <p:nvPicPr>
          <p:cNvPr id="2050" name="Picture 2" descr="C:\Users\Пользователь\Desktop\f7585a23db8e1b22993601d69b747ed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057400"/>
            <a:ext cx="4724400" cy="40513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ContrastingLeftFacing"/>
            <a:lightRig rig="threePt" dir="t"/>
          </a:scene3d>
        </p:spPr>
      </p:pic>
    </p:spTree>
    <p:extLst>
      <p:ext uri="{BB962C8B-B14F-4D97-AF65-F5344CB8AC3E}">
        <p14:creationId xmlns="" xmlns:p14="http://schemas.microsoft.com/office/powerpoint/2010/main" val="3449004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зер\Desktop\картинки для презентации\___20130309_11578883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8600"/>
            <a:ext cx="7585710" cy="662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9211" y="1584722"/>
            <a:ext cx="6477000" cy="345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32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«Люди вместе могут совершить то, чего не в силах сделать в одиночку;</a:t>
            </a:r>
            <a:r>
              <a:rPr lang="ru-RU" sz="3200" b="1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sz="32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единение умов и рук, сосредоточение их сил может стать почти всемогущим»</a:t>
            </a:r>
            <a:endParaRPr lang="ru-RU" sz="32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r">
              <a:lnSpc>
                <a:spcPct val="115000"/>
              </a:lnSpc>
            </a:pPr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Джон </a:t>
            </a:r>
            <a:r>
              <a:rPr lang="ru-RU" sz="32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Уибстер</a:t>
            </a:r>
            <a:endParaRPr lang="ru-RU" sz="32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4419600"/>
            <a:ext cx="2590800" cy="192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30185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457200"/>
            <a:ext cx="86106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15"/>
              </a:spcBef>
              <a:spcAft>
                <a:spcPts val="515"/>
              </a:spcAft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Основными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направлениями совершенствования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системы образования  являются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модернизация педагогического процесса, раскрепощение условий жизни детей и создание для них эмоционального благополучия через построение нового типа взаимоотношений между всеми участниками образовательного процесса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</a:rPr>
              <a:t>.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9840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457200"/>
            <a:ext cx="82296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>
                <a:solidFill>
                  <a:prstClr val="black"/>
                </a:solidFill>
              </a:rPr>
              <a:t>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Решение проблемы</a:t>
            </a:r>
          </a:p>
          <a:p>
            <a:pPr lvl="0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lvl="0"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lvl="0"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Необходимо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перейти на новый уровень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взаимодействия,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выйти за пределы территориальной ограниченности своего учреждения, стать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«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открытой системой».</a:t>
            </a:r>
          </a:p>
        </p:txBody>
      </p:sp>
      <p:pic>
        <p:nvPicPr>
          <p:cNvPr id="6146" name="Picture 2" descr="C:\Users\Юзер\Desktop\картинки для презентации\__20140606_19153740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57200"/>
            <a:ext cx="1428750" cy="152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5076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43800" cy="16002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социальная   ситуация развития    является  системой    отношений  субъекта    в    социальной  действительности, реализуемая   им   в  совместной   деятельности  с   другими   людьми.</a:t>
            </a:r>
            <a:b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000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4114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cs typeface="Aharoni" pitchFamily="2" charset="-79"/>
              </a:rPr>
              <a:t> 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81000" y="3378815"/>
            <a:ext cx="17526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Дети</a:t>
            </a:r>
          </a:p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19274" y="697776"/>
            <a:ext cx="5257800" cy="9024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Участники образовательных отношений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28800" y="4953000"/>
            <a:ext cx="2362200" cy="1143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Педагоги и специалисты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00600" y="4953000"/>
            <a:ext cx="2666999" cy="6667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Администрация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Aharoni" pitchFamily="2" charset="-79"/>
            </a:endParaRP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58000" y="3048000"/>
            <a:ext cx="1713535" cy="10221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Родители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159236">
            <a:off x="2972938" y="1610750"/>
            <a:ext cx="533400" cy="335280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1411641">
            <a:off x="5562600" y="1600200"/>
            <a:ext cx="521970" cy="3332381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7042330">
            <a:off x="579016" y="2221927"/>
            <a:ext cx="2038276" cy="48463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20466005">
            <a:off x="7094531" y="1557420"/>
            <a:ext cx="462244" cy="1537382"/>
          </a:xfrm>
          <a:prstGeom prst="downArrow">
            <a:avLst>
              <a:gd name="adj1" fmla="val 50000"/>
              <a:gd name="adj2" fmla="val 4574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2891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609600"/>
            <a:ext cx="8153400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5000"/>
              </a:lnSpc>
              <a:spcAft>
                <a:spcPts val="0"/>
              </a:spcAft>
            </a:pPr>
            <a:r>
              <a:rPr lang="ru-RU" sz="2800" b="1" i="1" u="sng" dirty="0">
                <a:solidFill>
                  <a:srgbClr val="000000"/>
                </a:solidFill>
                <a:ea typeface="Times New Roman"/>
                <a:cs typeface="Times New Roman"/>
              </a:rPr>
              <a:t>Сеть</a:t>
            </a:r>
            <a:r>
              <a:rPr lang="ru-RU" sz="2800" b="1" dirty="0">
                <a:solidFill>
                  <a:srgbClr val="000000"/>
                </a:solidFill>
                <a:ea typeface="Times New Roman"/>
                <a:cs typeface="Times New Roman"/>
              </a:rPr>
              <a:t> - это совокупность учреждений, 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имеющая</a:t>
            </a:r>
            <a:r>
              <a:rPr lang="ru-RU" sz="2800" b="1" dirty="0" smtClean="0">
                <a:latin typeface="Calibri"/>
                <a:ea typeface="Times New Roman"/>
                <a:cs typeface="Times New Roman"/>
              </a:rPr>
              <a:t>                                             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общие </a:t>
            </a:r>
            <a:r>
              <a:rPr lang="ru-RU" sz="2800" b="1" dirty="0">
                <a:solidFill>
                  <a:srgbClr val="000000"/>
                </a:solidFill>
                <a:ea typeface="Times New Roman"/>
                <a:cs typeface="Times New Roman"/>
              </a:rPr>
              <a:t>цели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,</a:t>
            </a:r>
            <a:r>
              <a:rPr lang="ru-RU" sz="2800" b="1" dirty="0">
                <a:solidFill>
                  <a:srgbClr val="000000"/>
                </a:solidFill>
                <a:ea typeface="Times New Roman"/>
                <a:cs typeface="Times New Roman"/>
              </a:rPr>
              <a:t>  ресурсы для их 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достижения,</a:t>
            </a:r>
            <a:r>
              <a:rPr lang="ru-RU" sz="28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единый </a:t>
            </a:r>
            <a:r>
              <a:rPr lang="ru-RU" sz="2800" b="1" dirty="0">
                <a:solidFill>
                  <a:srgbClr val="000000"/>
                </a:solidFill>
                <a:ea typeface="Times New Roman"/>
                <a:cs typeface="Times New Roman"/>
              </a:rPr>
              <a:t>центр управления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.</a:t>
            </a:r>
          </a:p>
          <a:p>
            <a:pPr algn="just" fontAlgn="base">
              <a:lnSpc>
                <a:spcPct val="115000"/>
              </a:lnSpc>
              <a:spcAft>
                <a:spcPts val="0"/>
              </a:spcAft>
            </a:pP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218" name="Picture 2" descr="C:\Users\Юзер\Desktop\картинки для презентации\14629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209800"/>
            <a:ext cx="3810000" cy="27475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9600" y="2133600"/>
            <a:ext cx="4953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u="sng" dirty="0" smtClean="0">
                <a:ea typeface="Calibri"/>
              </a:rPr>
              <a:t>Взаимодействие </a:t>
            </a:r>
            <a:r>
              <a:rPr lang="ru-RU" sz="2800" b="1" u="sng" dirty="0" smtClean="0">
                <a:ea typeface="Calibri"/>
              </a:rPr>
              <a:t>-</a:t>
            </a:r>
            <a:r>
              <a:rPr lang="ru-RU" sz="2800" b="1" dirty="0" smtClean="0">
                <a:ea typeface="Calibri"/>
              </a:rPr>
              <a:t>  является одной из базисных философских категорий.      Это феномен связи, воздействия, перехода, развития разных объектов под влиянием взаимного действия друг на друга, на другие объекты. 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3273226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8610600" cy="5613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lnSpc>
                <a:spcPct val="115000"/>
              </a:lnSpc>
              <a:spcAft>
                <a:spcPts val="0"/>
              </a:spcAft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Основные характеристики сетевого взаимодействия: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ea typeface="Calibri"/>
              <a:cs typeface="Times New Roman"/>
            </a:endParaRPr>
          </a:p>
          <a:p>
            <a:pPr marL="68580" marR="20955" algn="just" fontAlgn="base">
              <a:lnSpc>
                <a:spcPct val="115000"/>
              </a:lnSpc>
              <a:spcAft>
                <a:spcPts val="0"/>
              </a:spcAft>
              <a:tabLst>
                <a:tab pos="365760" algn="l"/>
              </a:tabLst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-	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наличие общих интересов и стремлением участников к общим социальным целям, использованием единых методов;</a:t>
            </a: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ea typeface="Calibri"/>
              <a:cs typeface="Times New Roman"/>
            </a:endParaRPr>
          </a:p>
          <a:p>
            <a:pPr marL="68580" marR="20955" algn="just" fontAlgn="base">
              <a:lnSpc>
                <a:spcPct val="115000"/>
              </a:lnSpc>
              <a:spcAft>
                <a:spcPts val="0"/>
              </a:spcAft>
              <a:tabLst>
                <a:tab pos="365760" algn="l"/>
              </a:tabLst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-	новые возможности для обмена мнениями, взаимного обучения и др.;</a:t>
            </a: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ea typeface="Calibri"/>
              <a:cs typeface="Times New Roman"/>
            </a:endParaRPr>
          </a:p>
          <a:p>
            <a:pPr marL="411480" marR="20955" indent="-342900" algn="just" fontAlgn="base">
              <a:lnSpc>
                <a:spcPct val="115000"/>
              </a:lnSpc>
              <a:spcAft>
                <a:spcPts val="0"/>
              </a:spcAft>
              <a:buFontTx/>
              <a:buChar char="-"/>
              <a:tabLst>
                <a:tab pos="365760" algn="l"/>
              </a:tabLst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содействие развитию</a:t>
            </a:r>
          </a:p>
          <a:p>
            <a:pPr marL="68580" marR="20955" algn="just" fontAlgn="base">
              <a:lnSpc>
                <a:spcPct val="115000"/>
              </a:lnSpc>
              <a:spcAft>
                <a:spcPts val="0"/>
              </a:spcAft>
              <a:tabLst>
                <a:tab pos="365760" algn="l"/>
              </a:tabLst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 коммуникаций </a:t>
            </a:r>
          </a:p>
          <a:p>
            <a:pPr marL="68580" marR="20955" algn="just" fontAlgn="base">
              <a:lnSpc>
                <a:spcPct val="115000"/>
              </a:lnSpc>
              <a:spcAft>
                <a:spcPts val="0"/>
              </a:spcAft>
              <a:tabLst>
                <a:tab pos="365760" algn="l"/>
              </a:tabLst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между участниками;</a:t>
            </a: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ea typeface="Calibri"/>
              <a:cs typeface="Times New Roman"/>
            </a:endParaRPr>
          </a:p>
          <a:p>
            <a:pPr marL="411480" marR="20955" indent="-342900" algn="just" fontAlgn="base">
              <a:lnSpc>
                <a:spcPct val="115000"/>
              </a:lnSpc>
              <a:spcAft>
                <a:spcPts val="0"/>
              </a:spcAft>
              <a:buFontTx/>
              <a:buChar char="-"/>
              <a:tabLst>
                <a:tab pos="365760" algn="l"/>
              </a:tabLst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присутствие взаимной </a:t>
            </a:r>
          </a:p>
          <a:p>
            <a:pPr marL="68580" marR="20955" algn="just" fontAlgn="base">
              <a:lnSpc>
                <a:spcPct val="115000"/>
              </a:lnSpc>
              <a:spcAft>
                <a:spcPts val="0"/>
              </a:spcAft>
              <a:tabLst>
                <a:tab pos="365760" algn="l"/>
              </a:tabLst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заинтересованности и </a:t>
            </a:r>
          </a:p>
          <a:p>
            <a:pPr marL="68580" marR="20955" algn="just" fontAlgn="base">
              <a:lnSpc>
                <a:spcPct val="115000"/>
              </a:lnSpc>
              <a:spcAft>
                <a:spcPts val="0"/>
              </a:spcAft>
              <a:tabLst>
                <a:tab pos="365760" algn="l"/>
              </a:tabLst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ответственности, которые </a:t>
            </a:r>
          </a:p>
          <a:p>
            <a:pPr marL="68580" marR="20955" algn="just" fontAlgn="base">
              <a:lnSpc>
                <a:spcPct val="115000"/>
              </a:lnSpc>
              <a:spcAft>
                <a:spcPts val="0"/>
              </a:spcAft>
              <a:tabLst>
                <a:tab pos="365760" algn="l"/>
              </a:tabLst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обеспечивают их </a:t>
            </a:r>
          </a:p>
          <a:p>
            <a:pPr marL="68580" marR="20955" algn="just" fontAlgn="base">
              <a:lnSpc>
                <a:spcPct val="115000"/>
              </a:lnSpc>
              <a:spcAft>
                <a:spcPts val="0"/>
              </a:spcAft>
              <a:tabLst>
                <a:tab pos="365760" algn="l"/>
              </a:tabLst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/>
                <a:cs typeface="Times New Roman"/>
              </a:rPr>
              <a:t>динамику взаимодействия.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Picture 2" descr="C:\Users\Юзер\Desktop\картинки для презентации\сеть_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048000"/>
            <a:ext cx="3646170" cy="2881867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Relaxed"/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382000" cy="67710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Социальные партнёры по сетевому взаимодействию: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Школа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Библиотека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Казачье общество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Краеведческий музей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Районный дом культуры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Театральные студии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Кинотеатр «Белая река»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Спортивная школа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Медицинский колледж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Предприятия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города 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-ДОУ района, других регионов РФ, стран.</a:t>
            </a:r>
          </a:p>
          <a:p>
            <a:endParaRPr lang="ru-RU" b="1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C:\Users\Юзер\Desktop\картинки для презентации\PTSD-Counseling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685800"/>
            <a:ext cx="3733800" cy="31242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TopUp"/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025118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966</TotalTime>
  <Words>497</Words>
  <Application>Microsoft Office PowerPoint</Application>
  <PresentationFormat>Экран (4:3)</PresentationFormat>
  <Paragraphs>91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NewsPrint</vt:lpstr>
      <vt:lpstr>Слайд 1</vt:lpstr>
      <vt:lpstr>Слайд 2</vt:lpstr>
      <vt:lpstr>Слайд 3</vt:lpstr>
      <vt:lpstr>Слайд 4</vt:lpstr>
      <vt:lpstr>       социальная   ситуация развития    является  системой    отношений  субъекта    в    социальной  действительности, реализуемая   им   в  совместной   деятельности  с   другими   людьми.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24</cp:revision>
  <dcterms:created xsi:type="dcterms:W3CDTF">2017-12-29T13:28:49Z</dcterms:created>
  <dcterms:modified xsi:type="dcterms:W3CDTF">2018-12-05T15:18:05Z</dcterms:modified>
</cp:coreProperties>
</file>