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1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314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25.10.2018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131840" y="4869160"/>
            <a:ext cx="5637010" cy="1170151"/>
          </a:xfrm>
        </p:spPr>
        <p:txBody>
          <a:bodyPr>
            <a:normAutofit fontScale="92500" lnSpcReduction="10000"/>
          </a:bodyPr>
          <a:lstStyle/>
          <a:p>
            <a:pPr algn="r"/>
            <a:r>
              <a:rPr lang="ru-RU" i="1" dirty="0" smtClean="0"/>
              <a:t>Подготовила</a:t>
            </a:r>
          </a:p>
          <a:p>
            <a:pPr algn="r"/>
            <a:r>
              <a:rPr lang="ru-RU" i="1" dirty="0" smtClean="0"/>
              <a:t>Старший воспитатель МАДОУ Д/С 4 </a:t>
            </a:r>
          </a:p>
          <a:p>
            <a:pPr algn="r"/>
            <a:r>
              <a:rPr lang="ru-RU" i="1" dirty="0" smtClean="0"/>
              <a:t>Солопова Элеонора Вячеславовна</a:t>
            </a:r>
            <a:endParaRPr lang="ru-RU" i="1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24816" y="1174695"/>
            <a:ext cx="8461448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>
                <a:solidFill>
                  <a:schemeClr val="accent6">
                    <a:lumMod val="75000"/>
                  </a:schemeClr>
                </a:solidFill>
              </a:rPr>
              <a:t>«Живем по правилам»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40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2996952"/>
            <a:ext cx="2687518" cy="34948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131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260648"/>
            <a:ext cx="9217024" cy="6408712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</a:rPr>
              <a:t>Зачем нужны правила?</a:t>
            </a:r>
          </a:p>
          <a:p>
            <a:r>
              <a:rPr lang="ru-RU" sz="2800" b="1" dirty="0" smtClean="0"/>
              <a:t>-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помогают ребенку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осознанно дисциплинировать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самого себя, готовиться к жизни в обществе;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- помогают воспитателю экономить время, предвидеть и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предотвратить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ту или иную ситуацию в группе, предсказать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поведение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детей, обеспечивают безопасность ребенка;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- регулярно и гибко применяемые правила способствуют формированию здорового, комфортного климата.</a:t>
            </a:r>
          </a:p>
          <a:p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28353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-2124744" y="260648"/>
            <a:ext cx="11377264" cy="1656184"/>
          </a:xfrm>
        </p:spPr>
        <p:txBody>
          <a:bodyPr>
            <a:normAutofit/>
          </a:bodyPr>
          <a:lstStyle/>
          <a:p>
            <a:pPr marL="2103120" lvl="7" indent="0" algn="ctr">
              <a:buNone/>
            </a:pP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</a:rPr>
              <a:t>П</a:t>
            </a: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  <a:t>ричин плохой поведения </a:t>
            </a:r>
          </a:p>
          <a:p>
            <a:pPr marL="2103120" lvl="7" indent="0" algn="ctr">
              <a:buNone/>
            </a:pP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  <a:t>среди дошкольников:</a:t>
            </a:r>
          </a:p>
          <a:p>
            <a:pPr lvl="7">
              <a:buFontTx/>
              <a:buChar char="-"/>
            </a:pPr>
            <a:endParaRPr lang="ru-RU" sz="4000" b="1" i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0460" y="2048015"/>
            <a:ext cx="813690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8"/>
            <a:r>
              <a:rPr lang="ru-RU" sz="4000" b="1" i="1" dirty="0" smtClean="0">
                <a:solidFill>
                  <a:srgbClr val="7030A0"/>
                </a:solidFill>
              </a:rPr>
              <a:t>- Потребность </a:t>
            </a:r>
            <a:r>
              <a:rPr lang="ru-RU" sz="4000" b="1" i="1" dirty="0">
                <a:solidFill>
                  <a:srgbClr val="7030A0"/>
                </a:solidFill>
              </a:rPr>
              <a:t>во внимании;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30460" y="2852934"/>
            <a:ext cx="7128792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8"/>
            <a:r>
              <a:rPr lang="ru-RU" sz="4000" b="1" i="1" dirty="0" smtClean="0">
                <a:solidFill>
                  <a:srgbClr val="7030A0"/>
                </a:solidFill>
              </a:rPr>
              <a:t>- Борьба </a:t>
            </a:r>
            <a:r>
              <a:rPr lang="ru-RU" sz="4000" b="1" i="1" dirty="0">
                <a:solidFill>
                  <a:srgbClr val="7030A0"/>
                </a:solidFill>
              </a:rPr>
              <a:t>лидеров;</a:t>
            </a:r>
          </a:p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-1016" y="3504490"/>
            <a:ext cx="990160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8"/>
            <a:r>
              <a:rPr lang="ru-RU" sz="4000" b="1" i="1" dirty="0" smtClean="0">
                <a:solidFill>
                  <a:srgbClr val="7030A0"/>
                </a:solidFill>
              </a:rPr>
              <a:t> - Защита </a:t>
            </a:r>
            <a:r>
              <a:rPr lang="ru-RU" sz="4000" b="1" i="1" dirty="0">
                <a:solidFill>
                  <a:srgbClr val="7030A0"/>
                </a:solidFill>
              </a:rPr>
              <a:t>от неудач, неодобрения;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42392" y="4304709"/>
            <a:ext cx="9433048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8"/>
            <a:r>
              <a:rPr lang="ru-RU" sz="4000" b="1" i="1" dirty="0" smtClean="0">
                <a:solidFill>
                  <a:srgbClr val="7030A0"/>
                </a:solidFill>
              </a:rPr>
              <a:t>- Месть </a:t>
            </a:r>
            <a:r>
              <a:rPr lang="ru-RU" sz="4000" b="1" i="1" dirty="0">
                <a:solidFill>
                  <a:srgbClr val="7030A0"/>
                </a:solidFill>
              </a:rPr>
              <a:t>за нанесенные обиды;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10272" y="4952781"/>
            <a:ext cx="563958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8"/>
            <a:r>
              <a:rPr lang="ru-RU" sz="4000" b="1" i="1" dirty="0" smtClean="0">
                <a:solidFill>
                  <a:srgbClr val="7030A0"/>
                </a:solidFill>
              </a:rPr>
              <a:t>- Банальная </a:t>
            </a:r>
            <a:r>
              <a:rPr lang="ru-RU" sz="4000" b="1" i="1" dirty="0">
                <a:solidFill>
                  <a:srgbClr val="7030A0"/>
                </a:solidFill>
              </a:rPr>
              <a:t>скука.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07680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0648"/>
            <a:ext cx="8964488" cy="619268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  <a:t>Требования </a:t>
            </a:r>
            <a:r>
              <a:rPr lang="ru-RU" sz="4000" b="1" i="1" dirty="0">
                <a:solidFill>
                  <a:schemeClr val="accent5">
                    <a:lumMod val="75000"/>
                  </a:schemeClr>
                </a:solidFill>
              </a:rPr>
              <a:t>к </a:t>
            </a: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  <a:t>правилам </a:t>
            </a:r>
          </a:p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предпочтительно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их введение в начале учебного года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;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правила вводятся постепенно, поэтапно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;</a:t>
            </a: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правила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вводятся в специально отведенное для этого время;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правила должны быть четкими,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с объяснением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, почему нужно делать именно так;</a:t>
            </a:r>
          </a:p>
          <a:p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правила демонстрируются воспитателем или ребенком (проигрывание);</a:t>
            </a:r>
          </a:p>
          <a:p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правила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периодически повторяются;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58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892480" cy="6480720"/>
          </a:xfrm>
        </p:spPr>
        <p:txBody>
          <a:bodyPr>
            <a:normAutofit/>
          </a:bodyPr>
          <a:lstStyle/>
          <a:p>
            <a:pPr marL="45720" lvl="0" indent="0" algn="ctr">
              <a:buClr>
                <a:srgbClr val="F14124">
                  <a:lumMod val="75000"/>
                </a:srgbClr>
              </a:buClr>
              <a:buNone/>
            </a:pPr>
            <a:r>
              <a:rPr lang="ru-RU" sz="3700" b="1" i="1" dirty="0">
                <a:solidFill>
                  <a:srgbClr val="FF8021">
                    <a:lumMod val="75000"/>
                  </a:srgbClr>
                </a:solidFill>
              </a:rPr>
              <a:t>Технология ведения и соблюдения правил</a:t>
            </a:r>
            <a:r>
              <a:rPr lang="ru-RU" sz="3700" b="1" i="1" dirty="0" smtClean="0">
                <a:solidFill>
                  <a:srgbClr val="FF8021">
                    <a:lumMod val="75000"/>
                  </a:srgbClr>
                </a:solidFill>
              </a:rPr>
              <a:t>:</a:t>
            </a:r>
          </a:p>
          <a:p>
            <a:pPr marR="3175" indent="0" algn="ctr">
              <a:lnSpc>
                <a:spcPts val="1655"/>
              </a:lnSpc>
              <a:spcAft>
                <a:spcPts val="0"/>
              </a:spcAft>
              <a:buNone/>
            </a:pPr>
            <a:r>
              <a:rPr lang="ru-RU" sz="4000" spc="-10" dirty="0" smtClean="0">
                <a:solidFill>
                  <a:srgbClr val="444444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Первый шаг. </a:t>
            </a:r>
            <a:endParaRPr lang="ru-RU" sz="2800" b="1" dirty="0">
              <a:solidFill>
                <a:schemeClr val="accent5">
                  <a:lumMod val="75000"/>
                </a:schemeClr>
              </a:solidFill>
            </a:endParaRPr>
          </a:p>
          <a:p>
            <a:pPr marR="3175" indent="0" algn="just">
              <a:lnSpc>
                <a:spcPts val="1655"/>
              </a:lnSpc>
              <a:spcAft>
                <a:spcPts val="0"/>
              </a:spcAft>
              <a:buNone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Появление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правил из конкретных событий, ситуаций в группе</a:t>
            </a:r>
          </a:p>
          <a:p>
            <a:pPr marR="3175" indent="228600" algn="ctr">
              <a:lnSpc>
                <a:spcPts val="1655"/>
              </a:lnSpc>
              <a:spcAft>
                <a:spcPts val="0"/>
              </a:spcAft>
            </a:pPr>
            <a:endParaRPr lang="ru-RU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R="3175" indent="0" algn="ctr">
              <a:lnSpc>
                <a:spcPts val="1655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Второй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шаг.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R="3175" indent="0" algn="just">
              <a:lnSpc>
                <a:spcPts val="1655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Создание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проблемной ситуации.</a:t>
            </a:r>
          </a:p>
          <a:p>
            <a:pPr marR="3175" indent="0" algn="ctr">
              <a:lnSpc>
                <a:spcPts val="1655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</a:p>
          <a:p>
            <a:pPr marR="3175" indent="0" algn="ctr">
              <a:lnSpc>
                <a:spcPts val="1655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Третий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шаг.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R="3175" indent="0" algn="just">
              <a:lnSpc>
                <a:spcPts val="1655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Обсуждение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ситуации и выработка правила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marR="3175" indent="0" algn="just">
              <a:lnSpc>
                <a:spcPts val="1655"/>
              </a:lnSpc>
              <a:spcAft>
                <a:spcPts val="0"/>
              </a:spcAft>
              <a:buNone/>
            </a:pP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pPr marR="3175" indent="0" algn="ctr">
              <a:lnSpc>
                <a:spcPts val="1655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Четвертый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шаг.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R="3175" indent="0" algn="just">
              <a:lnSpc>
                <a:spcPts val="1655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Моделирование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правила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.</a:t>
            </a:r>
          </a:p>
          <a:p>
            <a:pPr marR="3175" indent="0" algn="just">
              <a:lnSpc>
                <a:spcPts val="1655"/>
              </a:lnSpc>
              <a:spcAft>
                <a:spcPts val="0"/>
              </a:spcAft>
              <a:buNone/>
            </a:pPr>
            <a:endParaRPr lang="ru-RU" sz="2800" b="1" dirty="0">
              <a:solidFill>
                <a:schemeClr val="bg2">
                  <a:lumMod val="25000"/>
                </a:schemeClr>
              </a:solidFill>
            </a:endParaRPr>
          </a:p>
          <a:p>
            <a:pPr marR="3175" indent="0" algn="ctr">
              <a:lnSpc>
                <a:spcPts val="1655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</a:rPr>
              <a:t>Пятый </a:t>
            </a:r>
            <a:r>
              <a:rPr lang="ru-RU" sz="2800" b="1" dirty="0">
                <a:solidFill>
                  <a:schemeClr val="accent5">
                    <a:lumMod val="75000"/>
                  </a:schemeClr>
                </a:solidFill>
              </a:rPr>
              <a:t>шаг. </a:t>
            </a:r>
            <a:endParaRPr lang="ru-RU" sz="28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R="3175" indent="0" algn="just">
              <a:lnSpc>
                <a:spcPts val="1655"/>
              </a:lnSpc>
              <a:spcAft>
                <a:spcPts val="0"/>
              </a:spcAft>
              <a:buNone/>
            </a:pP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Контроль </a:t>
            </a:r>
            <a:r>
              <a:rPr lang="ru-RU" sz="2800" b="1" dirty="0">
                <a:solidFill>
                  <a:schemeClr val="bg2">
                    <a:lumMod val="25000"/>
                  </a:schemeClr>
                </a:solidFill>
              </a:rPr>
              <a:t>и самоконтроль выполнения правила.</a:t>
            </a:r>
          </a:p>
          <a:p>
            <a:pPr marL="45720" lvl="0" indent="0" algn="ctr">
              <a:buClr>
                <a:srgbClr val="F14124">
                  <a:lumMod val="75000"/>
                </a:srgbClr>
              </a:buClr>
              <a:buNone/>
            </a:pPr>
            <a:endParaRPr lang="ru-RU" sz="3700" b="1" i="1" dirty="0">
              <a:solidFill>
                <a:srgbClr val="FF8021">
                  <a:lumMod val="75000"/>
                </a:srgbClr>
              </a:solidFill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06337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88640"/>
            <a:ext cx="8784976" cy="6669360"/>
          </a:xfrm>
        </p:spPr>
        <p:txBody>
          <a:bodyPr>
            <a:normAutofit fontScale="92500" lnSpcReduction="20000"/>
          </a:bodyPr>
          <a:lstStyle/>
          <a:p>
            <a:r>
              <a:rPr lang="ru-RU" sz="1900" b="1" dirty="0">
                <a:solidFill>
                  <a:schemeClr val="accent5">
                    <a:lumMod val="75000"/>
                  </a:schemeClr>
                </a:solidFill>
              </a:rPr>
              <a:t>Методика «Светофор». </a:t>
            </a:r>
            <a:r>
              <a:rPr lang="ru-RU" dirty="0"/>
              <a:t>На светофоре (три цветных круга из плотной бумаги)дети отмечают факты соблюдения или нарушения ими правила – прикрепляют прищепку к кругу соответствующего цвета (красный цвет – нарушал правило все время, желтый – иногда, зеленый – всегда соблюдал правило</a:t>
            </a:r>
            <a:r>
              <a:rPr lang="ru-RU" dirty="0" smtClean="0"/>
              <a:t>).</a:t>
            </a:r>
          </a:p>
          <a:p>
            <a:pPr marL="45720" indent="0">
              <a:buNone/>
            </a:pPr>
            <a:r>
              <a:rPr lang="ru-RU" dirty="0"/>
              <a:t> </a:t>
            </a:r>
            <a:r>
              <a:rPr lang="ru-RU" dirty="0" smtClean="0"/>
              <a:t>  Бывают </a:t>
            </a:r>
            <a:r>
              <a:rPr lang="ru-RU" dirty="0"/>
              <a:t>случаи, когда ребенок не хочет помещать свою прищепку на </a:t>
            </a:r>
            <a:r>
              <a:rPr lang="ru-RU" dirty="0" smtClean="0"/>
              <a:t>    желтый </a:t>
            </a:r>
            <a:r>
              <a:rPr lang="ru-RU" dirty="0"/>
              <a:t>или красный цвет. На первых порах не стоит настаивать. Можно побеседовать с ним наедине и договориться, что в следующий раз он не будет нарушать правило, а сегодня его прищепка «спрячется».</a:t>
            </a:r>
          </a:p>
          <a:p>
            <a:r>
              <a:rPr lang="ru-RU" sz="1900" b="1" dirty="0">
                <a:solidFill>
                  <a:schemeClr val="accent5">
                    <a:lumMod val="75000"/>
                  </a:schemeClr>
                </a:solidFill>
              </a:rPr>
              <a:t>Методика «Итоговый круг дня»</a:t>
            </a:r>
            <a:r>
              <a:rPr lang="ru-RU" sz="1900" dirty="0"/>
              <a:t>. </a:t>
            </a:r>
            <a:r>
              <a:rPr lang="ru-RU" dirty="0"/>
              <a:t>После ужина дети обсуждают события текущего дня, им предлагаются подумать, проанализировать и оценить, как они сегодня выполняли правила.</a:t>
            </a:r>
          </a:p>
          <a:p>
            <a:r>
              <a:rPr lang="ru-RU" sz="1900" b="1" dirty="0">
                <a:solidFill>
                  <a:schemeClr val="accent5">
                    <a:lumMod val="75000"/>
                  </a:schemeClr>
                </a:solidFill>
              </a:rPr>
              <a:t>Методика «Звезда дня». </a:t>
            </a:r>
            <a:r>
              <a:rPr lang="ru-RU" dirty="0"/>
              <a:t>На самом видном месте вывешивается плакат с фотографией дошкольника, избранного детьми за успешное выполнение правила и хорошее поведение «Звездой дня». Воспитатель организует работу так, чтобы каждый ребенок группы побывал на этом месте. Ценность методики в том, что она направлена на формирование положительной Я-концепции, на развитие самосознания и самооценки.</a:t>
            </a:r>
          </a:p>
          <a:p>
            <a:pPr marL="45720" indent="0" algn="ctr">
              <a:buNone/>
            </a:pPr>
            <a:r>
              <a:rPr lang="ru-RU" dirty="0">
                <a:solidFill>
                  <a:schemeClr val="accent5">
                    <a:lumMod val="75000"/>
                  </a:schemeClr>
                </a:solidFill>
              </a:rPr>
              <a:t>Шестой шаг. </a:t>
            </a:r>
            <a:endParaRPr lang="ru-RU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marL="45720" indent="0" algn="ctr">
              <a:buNone/>
            </a:pPr>
            <a:r>
              <a:rPr lang="ru-RU" sz="3000" b="1" dirty="0">
                <a:solidFill>
                  <a:schemeClr val="bg2">
                    <a:lumMod val="25000"/>
                  </a:schemeClr>
                </a:solidFill>
              </a:rPr>
              <a:t>Перемещение </a:t>
            </a:r>
            <a:r>
              <a:rPr lang="ru-RU" sz="3000" b="1" dirty="0">
                <a:solidFill>
                  <a:schemeClr val="bg2">
                    <a:lumMod val="25000"/>
                  </a:schemeClr>
                </a:solidFill>
              </a:rPr>
              <a:t>правил в «хранилище».</a:t>
            </a:r>
          </a:p>
        </p:txBody>
      </p:sp>
    </p:spTree>
    <p:extLst>
      <p:ext uri="{BB962C8B-B14F-4D97-AF65-F5344CB8AC3E}">
        <p14:creationId xmlns:p14="http://schemas.microsoft.com/office/powerpoint/2010/main" val="1790300636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111</TotalTime>
  <Words>399</Words>
  <Application>Microsoft Office PowerPoint</Application>
  <PresentationFormat>Экран (4:3)</PresentationFormat>
  <Paragraphs>44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Воздушный поток</vt:lpstr>
      <vt:lpstr>«Живем по правилам»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«Живем по правилам»</dc:title>
  <dc:creator>Admin</dc:creator>
  <cp:lastModifiedBy>Юзер</cp:lastModifiedBy>
  <cp:revision>7</cp:revision>
  <dcterms:created xsi:type="dcterms:W3CDTF">2018-10-23T20:03:43Z</dcterms:created>
  <dcterms:modified xsi:type="dcterms:W3CDTF">2018-10-25T10:02:57Z</dcterms:modified>
</cp:coreProperties>
</file>