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96" r:id="rId3"/>
    <p:sldMasterId id="2147483708" r:id="rId4"/>
    <p:sldMasterId id="2147483720" r:id="rId5"/>
    <p:sldMasterId id="2147483732" r:id="rId6"/>
  </p:sldMasterIdLst>
  <p:sldIdLst>
    <p:sldId id="256" r:id="rId7"/>
    <p:sldId id="260" r:id="rId8"/>
    <p:sldId id="265" r:id="rId9"/>
    <p:sldId id="266" r:id="rId10"/>
    <p:sldId id="262" r:id="rId11"/>
    <p:sldId id="272" r:id="rId12"/>
    <p:sldId id="270" r:id="rId13"/>
    <p:sldId id="269" r:id="rId14"/>
    <p:sldId id="271" r:id="rId15"/>
    <p:sldId id="273" r:id="rId16"/>
    <p:sldId id="268" r:id="rId17"/>
    <p:sldId id="274" r:id="rId18"/>
    <p:sldId id="275" r:id="rId19"/>
    <p:sldId id="277" r:id="rId20"/>
    <p:sldId id="276" r:id="rId21"/>
    <p:sldId id="264" r:id="rId22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99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860" y="-3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14.09.2022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03285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14.09.2022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58041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14.09.2022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52860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14.09.2022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654966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14.09.2022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01060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14.09.2022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019010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14.09.2022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18347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14.09.2022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357842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14.09.2022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235159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14.09.2022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512917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14.09.2022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93366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14.09.2022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877894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14.09.2022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162493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14.09.2022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986998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14.09.2022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664872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14.09.2022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682845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14.09.2022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79496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14.09.2022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968730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14.09.2022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710205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14.09.2022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5775581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14.09.2022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5362517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14.09.2022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74089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14.09.2022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5840042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14.09.2022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7585536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14.09.2022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7031787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14.09.2022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345614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14.09.2022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6665642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14.09.2022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544425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14.09.2022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3745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14.09.2022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1820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14.09.2022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7173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14.09.2022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28441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14.09.2022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78010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14.09.2022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5174968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14.09.2022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75369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14.09.2022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7669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14.09.2022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5889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14.09.2022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758678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14.09.2022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538325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14.09.2022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714288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14.09.2022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752621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14.09.2022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27966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14.09.2022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294542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14.09.2022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3360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14.09.2022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252383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14.09.2022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77711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14.09.2022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15949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14.09.2022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32476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14.09.2022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21536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14.09.2022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68505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14.09.2022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99083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14.09.2022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33108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14.09.2022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91744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14.09.2022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01524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14.09.2022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133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14.09.2022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969476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14.09.2022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467093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14.09.2022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356525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14.09.2022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74911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14.09.2022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75738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14.09.2022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747595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14.09.2022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2871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14.09.2022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1419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14.09.2022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54304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14.09.2022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87431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14.09.2022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42574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7644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4AC259-EBD3-4477-8ED1-9C4E8D32F78F}" type="datetimeFigureOut">
              <a:rPr lang="uk-UA" smtClean="0"/>
              <a:pPr/>
              <a:t>14.09.2022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91074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853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D1EDC-A2B1-4467-8D3F-4DFD9B83CAD8}" type="datetimeFigureOut">
              <a:rPr lang="uk-UA" smtClean="0"/>
              <a:pPr/>
              <a:t>14.09.2022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85398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4AC259-EBD3-4477-8ED1-9C4E8D32F78F}" type="datetimeFigureOut">
              <a:rPr lang="uk-UA" smtClean="0"/>
              <a:pPr/>
              <a:t>14.09.2022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85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761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853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14.09.2022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7527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853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14.09.2022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896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853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14.09.2022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231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22.png"/><Relationship Id="rId4" Type="http://schemas.openxmlformats.org/officeDocument/2006/relationships/image" Target="../media/image21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412776"/>
            <a:ext cx="8352928" cy="2808312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Фестиваль, как технология вовлечения родителей и социальных партнеров в дошкольное образование.</a:t>
            </a:r>
            <a:endParaRPr lang="uk-UA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4048" y="5517232"/>
            <a:ext cx="3430724" cy="1008112"/>
          </a:xfrm>
        </p:spPr>
        <p:txBody>
          <a:bodyPr>
            <a:normAutofit lnSpcReduction="10000"/>
          </a:bodyPr>
          <a:lstStyle/>
          <a:p>
            <a:pPr algn="l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Воспитатели МАДОУ Д/С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Грицаева Дарья Анатольевна</a:t>
            </a:r>
          </a:p>
          <a:p>
            <a:pPr algn="l"/>
            <a:r>
              <a:rPr lang="uk-UA" sz="2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Кучукбаева </a:t>
            </a:r>
            <a:r>
              <a:rPr lang="uk-UA" sz="200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Яна Рауфовна</a:t>
            </a:r>
            <a:endParaRPr lang="uk-UA" sz="2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0864" y="188640"/>
            <a:ext cx="80648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автономное дошкольное образовательное учреждение детский сад № 4 «Солнышко» города Белореченска муниципального образования Белореченский район</a:t>
            </a:r>
          </a:p>
        </p:txBody>
      </p:sp>
    </p:spTree>
    <p:extLst>
      <p:ext uri="{BB962C8B-B14F-4D97-AF65-F5344CB8AC3E}">
        <p14:creationId xmlns:p14="http://schemas.microsoft.com/office/powerpoint/2010/main" val="3342364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F:\д-с 4 фестиваль\IMG_619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8372" y="476672"/>
            <a:ext cx="3549007" cy="28391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д-с 4 фестиваль\IMG_618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717033"/>
            <a:ext cx="3749022" cy="26529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100" y="3576484"/>
            <a:ext cx="4303980" cy="29055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84702"/>
            <a:ext cx="4104456" cy="29397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604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24"/>
          <a:stretch/>
        </p:blipFill>
        <p:spPr bwMode="auto">
          <a:xfrm>
            <a:off x="5090050" y="3598825"/>
            <a:ext cx="3795037" cy="27104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96532"/>
            <a:ext cx="3625668" cy="31681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76672"/>
            <a:ext cx="4032448" cy="26642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0175" y="3868936"/>
            <a:ext cx="3432114" cy="2584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8063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д-с 4 фестиваль\IMG_62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3" y="260648"/>
            <a:ext cx="3640886" cy="24272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F:\д-с 4 фестиваль\IMG_624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5433" y="308213"/>
            <a:ext cx="4098568" cy="27323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870" y="2822808"/>
            <a:ext cx="3601042" cy="24060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514" y="3339275"/>
            <a:ext cx="3121926" cy="2167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898" y="4365104"/>
            <a:ext cx="3568700" cy="2311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380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3748" y="4186809"/>
            <a:ext cx="6203158" cy="27567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1181" y="2132856"/>
            <a:ext cx="6564313" cy="2844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85" y="17453"/>
            <a:ext cx="5905500" cy="28829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881" y="3212976"/>
            <a:ext cx="1965056" cy="19476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7850" y="404664"/>
            <a:ext cx="2626940" cy="19262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5490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Юзер\Desktop\IMG-20220817-WA00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286" y="107216"/>
            <a:ext cx="4248473" cy="33218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Юзер\Desktop\IMG-20220817-WA00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6393" y="3265733"/>
            <a:ext cx="1583896" cy="35197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Юзер\Desktop\IMG-20220818-WA004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0232" y="3265733"/>
            <a:ext cx="1503768" cy="33417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Юзер\Desktop\IMG-20220817-WA002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573016"/>
            <a:ext cx="1728192" cy="23976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Юзер\Desktop\IMG-20220817-WA001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0082" y="213837"/>
            <a:ext cx="4056517" cy="30518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Юзер\Desktop\IMG-20220818-WA0026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429000"/>
            <a:ext cx="4104456" cy="30963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92968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620688"/>
            <a:ext cx="8460432" cy="5400600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0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</a:t>
            </a:r>
            <a:r>
              <a:rPr lang="ru-RU" sz="3000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- </a:t>
            </a:r>
            <a:r>
              <a:rPr lang="ru-RU" sz="3000" b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Фестиваль </a:t>
            </a:r>
            <a:r>
              <a:rPr lang="ru-RU" sz="3000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«Казачьему роду нет переводу»- </a:t>
            </a:r>
            <a:r>
              <a:rPr lang="ru-RU" sz="3000" b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           к </a:t>
            </a:r>
            <a:r>
              <a:rPr lang="ru-RU" sz="3000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160-летию образования </a:t>
            </a:r>
            <a:r>
              <a:rPr lang="ru-RU" sz="3000" b="1" dirty="0" err="1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Белореченского</a:t>
            </a:r>
            <a:r>
              <a:rPr lang="ru-RU" sz="3000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000" b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района</a:t>
            </a:r>
            <a:endParaRPr lang="ru-RU" sz="3000" b="1" dirty="0">
              <a:solidFill>
                <a:schemeClr val="accent2">
                  <a:lumMod val="50000"/>
                </a:schemeClr>
              </a:solidFill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endParaRPr lang="ru-RU" sz="3000" b="1" dirty="0" smtClean="0">
              <a:solidFill>
                <a:schemeClr val="accent2">
                  <a:lumMod val="50000"/>
                </a:schemeClr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000" b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- Экологический </a:t>
            </a:r>
            <a:r>
              <a:rPr lang="ru-RU" sz="3000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фестиваль </a:t>
            </a:r>
            <a:r>
              <a:rPr lang="ru-RU" sz="3000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«Наш дом - Земля!» </a:t>
            </a:r>
            <a:endParaRPr lang="ru-RU" sz="3000" b="1" dirty="0">
              <a:solidFill>
                <a:schemeClr val="accent2">
                  <a:lumMod val="50000"/>
                </a:schemeClr>
              </a:solidFill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000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3000" b="1" dirty="0" smtClean="0">
              <a:solidFill>
                <a:schemeClr val="accent2">
                  <a:lumMod val="50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000" b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- Творческий </a:t>
            </a:r>
            <a:r>
              <a:rPr lang="ru-RU" sz="3000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фестиваль «В гостях у сказки»</a:t>
            </a:r>
            <a:endParaRPr lang="ru-RU" sz="3000" b="1" dirty="0">
              <a:solidFill>
                <a:schemeClr val="accent2">
                  <a:lumMod val="50000"/>
                </a:schemeClr>
              </a:solidFill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000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3000" b="1" dirty="0" smtClean="0">
              <a:solidFill>
                <a:schemeClr val="accent2">
                  <a:lumMod val="50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000" b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- Фестиваль </a:t>
            </a:r>
            <a:r>
              <a:rPr lang="ru-RU" sz="3000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«Жизнь в безопасности»</a:t>
            </a:r>
            <a:endParaRPr lang="ru-RU" sz="3000" b="1" dirty="0">
              <a:solidFill>
                <a:schemeClr val="accent2">
                  <a:lumMod val="50000"/>
                </a:schemeClr>
              </a:solidFill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000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3000" b="1" dirty="0" smtClean="0">
              <a:solidFill>
                <a:schemeClr val="accent2">
                  <a:lumMod val="50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000" b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- Фестиваль </a:t>
            </a:r>
            <a:r>
              <a:rPr lang="ru-RU" sz="3000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«О, спорт, ты мир!» </a:t>
            </a:r>
            <a:endParaRPr lang="ru-RU" sz="3000" b="1" dirty="0">
              <a:solidFill>
                <a:schemeClr val="accent2">
                  <a:lumMod val="50000"/>
                </a:schemeClr>
              </a:solidFill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01055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1187623" y="18882"/>
            <a:ext cx="79441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автономное дошкольное образовательное учреждение детский сад № 4 «Солнышко» города Белореченска муниципального образования Белореченский район</a:t>
            </a:r>
          </a:p>
        </p:txBody>
      </p:sp>
      <p:pic>
        <p:nvPicPr>
          <p:cNvPr id="2051" name="Picture 3" descr="C:\Users\Юзер\Downloads\3d-small-people-with-a-checklist-3d-small-person-with-a-checklist-3d-image-white-background-stock-illustrations_csp1519645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42" r="18094"/>
          <a:stretch/>
        </p:blipFill>
        <p:spPr bwMode="auto">
          <a:xfrm>
            <a:off x="3491880" y="942212"/>
            <a:ext cx="2197291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27784" y="5019273"/>
            <a:ext cx="54755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40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5414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1187623" y="18882"/>
            <a:ext cx="79441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автономное дошкольное образовательное учреждение детский сад № 4 «Солнышко» города Белореченска муниципального образования Белореченский район</a:t>
            </a:r>
          </a:p>
        </p:txBody>
      </p:sp>
      <p:pic>
        <p:nvPicPr>
          <p:cNvPr id="3" name="Picture 2" descr="C:\Users\Юзер\Desktop\картинки для презентации\__20140606_191537405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2126" y="960736"/>
            <a:ext cx="1899714" cy="2108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91880" y="910273"/>
            <a:ext cx="4896544" cy="82791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Привлечение </a:t>
            </a:r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  </a:t>
            </a:r>
            <a:r>
              <a:rPr lang="ru-RU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и социальных </a:t>
            </a:r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партнёров  </a:t>
            </a:r>
            <a:r>
              <a:rPr lang="ru-RU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в </a:t>
            </a:r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педагогический процесс  </a:t>
            </a:r>
            <a:r>
              <a:rPr lang="ru-RU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с целью </a:t>
            </a:r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социально-личностного развития </a:t>
            </a:r>
            <a:r>
              <a:rPr lang="ru-RU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дошкольников.</a:t>
            </a:r>
          </a:p>
          <a:p>
            <a:pPr algn="ctr"/>
            <a:endParaRPr lang="ru-RU" sz="28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фестивальной </a:t>
            </a:r>
            <a:r>
              <a:rPr lang="ru-RU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педагогики, </a:t>
            </a:r>
            <a:r>
              <a:rPr lang="ru-RU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совокупности </a:t>
            </a:r>
            <a:r>
              <a:rPr lang="ru-RU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педагогических </a:t>
            </a:r>
            <a:r>
              <a:rPr lang="ru-RU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технологий.</a:t>
            </a:r>
          </a:p>
          <a:p>
            <a:pPr algn="ctr"/>
            <a:endParaRPr lang="ru-RU" sz="2800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Юзер\Downloads\3d-white-people-has-an-idea-isolated-white-background-3d-image-stock-illustrations_csp1176125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88"/>
          <a:stretch/>
        </p:blipFill>
        <p:spPr bwMode="auto">
          <a:xfrm>
            <a:off x="1451552" y="3645024"/>
            <a:ext cx="1392256" cy="1851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432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Юзер\Desktop\картинки для презентации\___20130309_115788830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-56463"/>
            <a:ext cx="7585710" cy="66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03648" y="1336409"/>
            <a:ext cx="396044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Фестивальная педагогика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система образования и воспитания, организованная по законам направленной творческо-развлекательной, продуктивной деятельности, протекающим в увлекательных для участников предлагаемых обстоятельствах, в совместном коллективном творчестве администрации, педагогов, воспитанников, родителей, широкого социума и социокультурных партнёров. 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628800"/>
            <a:ext cx="3744416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220072" y="3337125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Фестиваль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8375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трелка вправо 14"/>
          <p:cNvSpPr/>
          <p:nvPr/>
        </p:nvSpPr>
        <p:spPr>
          <a:xfrm rot="5400000" flipV="1">
            <a:off x="-76200" y="3581400"/>
            <a:ext cx="4114800" cy="152400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 rot="5400000">
            <a:off x="-114300" y="3162300"/>
            <a:ext cx="3276600" cy="152400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5400000">
            <a:off x="190500" y="2400300"/>
            <a:ext cx="1752600" cy="152400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981200" y="419100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cs typeface="Aharoni" pitchFamily="2" charset="-79"/>
              </a:rPr>
              <a:t> 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57200" y="914400"/>
            <a:ext cx="1752600" cy="685800"/>
          </a:xfrm>
          <a:prstGeom prst="roundRect">
            <a:avLst/>
          </a:prstGeom>
          <a:solidFill>
            <a:srgbClr val="FAFD7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Aharoni" pitchFamily="2" charset="-79"/>
              </a:rPr>
              <a:t> </a:t>
            </a:r>
            <a:endParaRPr lang="ru-RU" sz="2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cs typeface="Aharoni" pitchFamily="2" charset="-79"/>
            </a:endParaRPr>
          </a:p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cs typeface="Aharoni" pitchFamily="2" charset="-79"/>
              </a:rPr>
              <a:t>массовые зрелища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cs typeface="Aharoni" pitchFamily="2" charset="-79"/>
            </a:endParaRPr>
          </a:p>
          <a:p>
            <a:pPr algn="ctr"/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600200" y="-14647"/>
            <a:ext cx="6972300" cy="762000"/>
          </a:xfrm>
          <a:prstGeom prst="roundRect">
            <a:avLst>
              <a:gd name="adj" fmla="val 50000"/>
            </a:avLst>
          </a:prstGeom>
          <a:solidFill>
            <a:srgbClr val="FAFD7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Содержание и формы мероприятий  фестиваля  в ДОО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76600" y="914400"/>
            <a:ext cx="2743200" cy="838200"/>
          </a:xfrm>
          <a:prstGeom prst="roundRect">
            <a:avLst/>
          </a:prstGeom>
          <a:solidFill>
            <a:srgbClr val="FAFD7B"/>
          </a:solidFill>
          <a:ln>
            <a:solidFill>
              <a:srgbClr val="C00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Aharoni" pitchFamily="2" charset="-79"/>
              </a:rPr>
              <a:t> 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cs typeface="Aharoni" pitchFamily="2" charset="-79"/>
              </a:rPr>
              <a:t>знакомство с </a:t>
            </a:r>
            <a:r>
              <a:rPr lang="ru-RU" sz="2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cs typeface="Aharoni" pitchFamily="2" charset="-79"/>
              </a:rPr>
              <a:t>социо-культурной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cs typeface="Aharoni" pitchFamily="2" charset="-79"/>
              </a:rPr>
              <a:t> средой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553200" y="914400"/>
            <a:ext cx="2286000" cy="990600"/>
          </a:xfrm>
          <a:prstGeom prst="roundRect">
            <a:avLst/>
          </a:prstGeom>
          <a:solidFill>
            <a:srgbClr val="FAFD7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 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cs typeface="Aharoni" pitchFamily="2" charset="-79"/>
              </a:rPr>
              <a:t>стимулирование </a:t>
            </a:r>
            <a:r>
              <a:rPr lang="ru-RU" sz="2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cs typeface="Aharoni" pitchFamily="2" charset="-79"/>
              </a:rPr>
              <a:t>креативного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cs typeface="Aharoni" pitchFamily="2" charset="-79"/>
              </a:rPr>
              <a:t> потенциала 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cs typeface="Aharoni" pitchFamily="2" charset="-79"/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4648200" y="762000"/>
            <a:ext cx="228600" cy="228600"/>
          </a:xfrm>
          <a:prstGeom prst="down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17871150" flipH="1">
            <a:off x="1601896" y="688938"/>
            <a:ext cx="267902" cy="241070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 rot="20466005" flipH="1">
            <a:off x="7350964" y="699526"/>
            <a:ext cx="233270" cy="259653"/>
          </a:xfrm>
          <a:prstGeom prst="downArrow">
            <a:avLst>
              <a:gd name="adj1" fmla="val 50000"/>
              <a:gd name="adj2" fmla="val 45740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5400000">
            <a:off x="321022" y="1812578"/>
            <a:ext cx="587313" cy="162557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 rot="5400000">
            <a:off x="3428999" y="2971801"/>
            <a:ext cx="2590802" cy="152400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 rot="5400000" flipV="1">
            <a:off x="3619500" y="3619500"/>
            <a:ext cx="3886200" cy="152400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52400" y="2209800"/>
            <a:ext cx="2514600" cy="914400"/>
          </a:xfrm>
          <a:prstGeom prst="roundRect">
            <a:avLst/>
          </a:prstGeom>
          <a:solidFill>
            <a:srgbClr val="FAFD7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шоу- программы: </a:t>
            </a:r>
            <a:r>
              <a:rPr lang="ru-RU" dirty="0" smtClean="0"/>
              <a:t>концерты, спектакли, показы</a:t>
            </a:r>
            <a:endParaRPr lang="ru-RU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28600" y="3352800"/>
            <a:ext cx="2362200" cy="1295400"/>
          </a:xfrm>
          <a:prstGeom prst="roundRect">
            <a:avLst/>
          </a:prstGeom>
          <a:solidFill>
            <a:srgbClr val="FAFD7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театрализованные мероприятия:</a:t>
            </a:r>
            <a:r>
              <a:rPr lang="ru-RU" dirty="0" smtClean="0"/>
              <a:t> балы, карнавалы,</a:t>
            </a:r>
            <a:r>
              <a:rPr lang="ru-RU" sz="2400" dirty="0" smtClean="0"/>
              <a:t> </a:t>
            </a:r>
            <a:r>
              <a:rPr lang="ru-RU" dirty="0" smtClean="0"/>
              <a:t>турниры</a:t>
            </a:r>
            <a:endParaRPr lang="ru-RU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52400" y="5715000"/>
            <a:ext cx="3276600" cy="762000"/>
          </a:xfrm>
          <a:prstGeom prst="roundRect">
            <a:avLst/>
          </a:prstGeom>
          <a:solidFill>
            <a:srgbClr val="FAFD7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Aharoni" pitchFamily="2" charset="-79"/>
              </a:rPr>
              <a:t> </a:t>
            </a:r>
            <a:r>
              <a:rPr lang="ru-RU" b="1" dirty="0" smtClean="0"/>
              <a:t>творческие соревнования:    </a:t>
            </a:r>
            <a:r>
              <a:rPr lang="ru-RU" dirty="0" smtClean="0"/>
              <a:t>конкурсы, смотры, выставки</a:t>
            </a:r>
            <a:r>
              <a:rPr lang="ru-RU" sz="2400" dirty="0" smtClean="0"/>
              <a:t> </a:t>
            </a:r>
            <a:endParaRPr lang="ru-RU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04800" y="4876800"/>
            <a:ext cx="2209800" cy="533400"/>
          </a:xfrm>
          <a:prstGeom prst="roundRect">
            <a:avLst/>
          </a:prstGeom>
          <a:solidFill>
            <a:srgbClr val="FAFD7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ярмарки, акции</a:t>
            </a:r>
            <a:endParaRPr lang="ru-RU" b="1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7010400" y="2209800"/>
            <a:ext cx="1981200" cy="914400"/>
          </a:xfrm>
          <a:prstGeom prst="roundRect">
            <a:avLst/>
          </a:prstGeom>
          <a:solidFill>
            <a:srgbClr val="FAFD7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Aharoni" pitchFamily="2" charset="-79"/>
              </a:rPr>
              <a:t> </a:t>
            </a:r>
            <a:endParaRPr lang="ru-RU" sz="2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cs typeface="Aharoni" pitchFamily="2" charset="-79"/>
            </a:endParaRPr>
          </a:p>
          <a:p>
            <a:pPr algn="ctr"/>
            <a:r>
              <a:rPr lang="ru-RU" b="1" dirty="0" smtClean="0"/>
              <a:t>практикумы, лаборатории мастер-классы</a:t>
            </a:r>
            <a:endParaRPr lang="ru-RU" b="1" dirty="0"/>
          </a:p>
          <a:p>
            <a:pPr algn="ctr"/>
            <a:endParaRPr lang="ru-RU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895600" y="2133600"/>
            <a:ext cx="3810000" cy="1981200"/>
          </a:xfrm>
          <a:prstGeom prst="roundRect">
            <a:avLst/>
          </a:prstGeom>
          <a:solidFill>
            <a:srgbClr val="FAFD7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познавательного содержания </a:t>
            </a:r>
            <a:r>
              <a:rPr lang="ru-RU" dirty="0" smtClean="0"/>
              <a:t>знакомство с памятниками истории и культуры, экскурсии, походы, посещение национальных парков, производственных предприятий, учебных заведений</a:t>
            </a:r>
            <a:endParaRPr lang="ru-RU" dirty="0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352800" y="4343400"/>
            <a:ext cx="4876800" cy="1066800"/>
          </a:xfrm>
          <a:prstGeom prst="roundRect">
            <a:avLst/>
          </a:prstGeom>
          <a:solidFill>
            <a:srgbClr val="FAFD7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Aharoni" pitchFamily="2" charset="-79"/>
              </a:rPr>
              <a:t> </a:t>
            </a:r>
            <a:endParaRPr lang="ru-RU" sz="2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cs typeface="Aharoni" pitchFamily="2" charset="-79"/>
            </a:endParaRPr>
          </a:p>
          <a:p>
            <a:pPr algn="ctr"/>
            <a:r>
              <a:rPr lang="ru-RU" b="1" dirty="0" smtClean="0"/>
              <a:t>художественно-культурного содержания </a:t>
            </a:r>
            <a:r>
              <a:rPr lang="ru-RU" dirty="0" smtClean="0"/>
              <a:t>посещение театров, музеев,  галерей, встречи с творческими личностями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cs typeface="Aharoni" pitchFamily="2" charset="-79"/>
            </a:endParaRPr>
          </a:p>
          <a:p>
            <a:pPr algn="ctr"/>
            <a:endParaRPr lang="ru-RU" dirty="0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4648200" y="5638800"/>
            <a:ext cx="3886200" cy="990600"/>
          </a:xfrm>
          <a:prstGeom prst="roundRect">
            <a:avLst/>
          </a:prstGeom>
          <a:solidFill>
            <a:srgbClr val="FAFD7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err="1" smtClean="0"/>
              <a:t>досугового</a:t>
            </a:r>
            <a:r>
              <a:rPr lang="ru-RU" b="1" dirty="0" smtClean="0"/>
              <a:t> содержания </a:t>
            </a:r>
          </a:p>
          <a:p>
            <a:pPr algn="ctr"/>
            <a:r>
              <a:rPr lang="ru-RU" dirty="0" smtClean="0"/>
              <a:t>вечера отдыха, пикники, посещение парковых зон</a:t>
            </a:r>
            <a:endParaRPr lang="ru-RU" dirty="0"/>
          </a:p>
        </p:txBody>
      </p:sp>
      <p:sp>
        <p:nvSpPr>
          <p:cNvPr id="28" name="Стрелка вправо 27"/>
          <p:cNvSpPr/>
          <p:nvPr/>
        </p:nvSpPr>
        <p:spPr>
          <a:xfrm rot="5400000" flipV="1">
            <a:off x="3543303" y="1866902"/>
            <a:ext cx="381000" cy="152399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трелка вправо 29"/>
          <p:cNvSpPr/>
          <p:nvPr/>
        </p:nvSpPr>
        <p:spPr>
          <a:xfrm rot="5400000">
            <a:off x="7836878" y="1992922"/>
            <a:ext cx="296045" cy="120202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679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1187623" y="18882"/>
            <a:ext cx="79441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автономное дошкольное образовательное учреждение детский сад № 4 «Солнышко» города Белореченска муниципального образования Белореченский район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024336"/>
            <a:ext cx="3558577" cy="4749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081353" y="1844824"/>
            <a:ext cx="468052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инновационная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площадка «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развития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социально-личностной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сферы дошкольников средствами фестивальной педагогики».</a:t>
            </a:r>
          </a:p>
        </p:txBody>
      </p:sp>
    </p:spTree>
    <p:extLst>
      <p:ext uri="{BB962C8B-B14F-4D97-AF65-F5344CB8AC3E}">
        <p14:creationId xmlns:p14="http://schemas.microsoft.com/office/powerpoint/2010/main" val="729099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0" name="Picture 12" descr="&lt;EMPTY&g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836" y="81472"/>
            <a:ext cx="1990725" cy="1990725"/>
          </a:xfrm>
          <a:prstGeom prst="flowChartDocument">
            <a:avLst/>
          </a:prstGeom>
          <a:solidFill>
            <a:schemeClr val="accent3">
              <a:lumMod val="40000"/>
              <a:lumOff val="60000"/>
            </a:schemeClr>
          </a:solidFill>
          <a:ln w="63500" algn="in">
            <a:solidFill>
              <a:srgbClr val="F2F2F2"/>
            </a:solidFill>
            <a:miter lim="800000"/>
            <a:headEnd/>
            <a:tailEnd/>
          </a:ln>
          <a:effectLst>
            <a:outerShdw dist="99190" dir="3011666" algn="ctr" rotWithShape="0">
              <a:srgbClr val="B2B2B2">
                <a:alpha val="50000"/>
              </a:srgbClr>
            </a:outerShdw>
          </a:effectLst>
        </p:spPr>
      </p:pic>
      <p:pic>
        <p:nvPicPr>
          <p:cNvPr id="2050" name="Picture 2" descr="&lt;EMPTY&g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1043" y="105079"/>
            <a:ext cx="1990725" cy="1990725"/>
          </a:xfrm>
          <a:prstGeom prst="flowChartDocument">
            <a:avLst/>
          </a:prstGeom>
          <a:solidFill>
            <a:schemeClr val="accent3">
              <a:lumMod val="40000"/>
              <a:lumOff val="60000"/>
            </a:schemeClr>
          </a:solidFill>
          <a:ln w="63500" algn="in">
            <a:solidFill>
              <a:srgbClr val="F2F2F2"/>
            </a:solidFill>
            <a:miter lim="800000"/>
            <a:headEnd/>
            <a:tailEnd/>
          </a:ln>
          <a:effectLst>
            <a:outerShdw dist="99190" dir="3011666" algn="ctr" rotWithShape="0">
              <a:srgbClr val="B2B2B2">
                <a:alpha val="50000"/>
              </a:srgbClr>
            </a:outerShdw>
          </a:effectLst>
        </p:spPr>
      </p:pic>
      <p:pic>
        <p:nvPicPr>
          <p:cNvPr id="2051" name="Picture 3" descr="&lt;EMPTY&g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6757" y="81472"/>
            <a:ext cx="1990725" cy="1990725"/>
          </a:xfrm>
          <a:prstGeom prst="flowChartDocument">
            <a:avLst/>
          </a:prstGeom>
          <a:solidFill>
            <a:schemeClr val="accent3">
              <a:lumMod val="40000"/>
              <a:lumOff val="60000"/>
            </a:schemeClr>
          </a:solidFill>
          <a:ln w="63500" algn="in">
            <a:solidFill>
              <a:srgbClr val="F2F2F2"/>
            </a:solidFill>
            <a:miter lim="800000"/>
            <a:headEnd/>
            <a:tailEnd/>
          </a:ln>
          <a:effectLst>
            <a:outerShdw dist="99190" dir="3011666" algn="ctr" rotWithShape="0">
              <a:srgbClr val="B2B2B2">
                <a:alpha val="50000"/>
              </a:srgbClr>
            </a:outerShdw>
          </a:effectLst>
        </p:spPr>
      </p:pic>
      <p:pic>
        <p:nvPicPr>
          <p:cNvPr id="2052" name="Picture 4" descr="&lt;EMPTY&g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5" y="134752"/>
            <a:ext cx="1990725" cy="1990725"/>
          </a:xfrm>
          <a:prstGeom prst="flowChartDocument">
            <a:avLst/>
          </a:prstGeom>
          <a:solidFill>
            <a:schemeClr val="accent3">
              <a:lumMod val="40000"/>
              <a:lumOff val="60000"/>
            </a:schemeClr>
          </a:solidFill>
          <a:ln w="63500" algn="in">
            <a:solidFill>
              <a:srgbClr val="F2F2F2"/>
            </a:solidFill>
            <a:miter lim="800000"/>
            <a:headEnd/>
            <a:tailEnd/>
          </a:ln>
          <a:effectLst>
            <a:outerShdw dist="99190" dir="3011666" algn="ctr" rotWithShape="0">
              <a:srgbClr val="B2B2B2">
                <a:alpha val="50000"/>
              </a:srgbClr>
            </a:outerShdw>
          </a:effectLst>
        </p:spPr>
      </p:pic>
      <p:pic>
        <p:nvPicPr>
          <p:cNvPr id="2054" name="Picture 6" descr="&lt;EMPTY&g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2322" y="2468175"/>
            <a:ext cx="1990725" cy="1990725"/>
          </a:xfrm>
          <a:prstGeom prst="flowChartDocument">
            <a:avLst/>
          </a:prstGeom>
          <a:solidFill>
            <a:schemeClr val="accent3">
              <a:lumMod val="40000"/>
              <a:lumOff val="60000"/>
            </a:schemeClr>
          </a:solidFill>
          <a:ln w="63500" algn="in">
            <a:solidFill>
              <a:srgbClr val="F2F2F2"/>
            </a:solidFill>
            <a:miter lim="800000"/>
            <a:headEnd/>
            <a:tailEnd/>
          </a:ln>
          <a:effectLst>
            <a:outerShdw dist="99190" dir="3011666" algn="ctr" rotWithShape="0">
              <a:srgbClr val="B2B2B2">
                <a:alpha val="50000"/>
              </a:srgbClr>
            </a:outerShdw>
          </a:effectLst>
        </p:spPr>
      </p:pic>
      <p:pic>
        <p:nvPicPr>
          <p:cNvPr id="2055" name="Picture 7" descr="&lt;EMPTY&g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836" y="4621357"/>
            <a:ext cx="1990725" cy="1990725"/>
          </a:xfrm>
          <a:prstGeom prst="flowChartDocument">
            <a:avLst/>
          </a:prstGeom>
          <a:solidFill>
            <a:schemeClr val="accent3">
              <a:lumMod val="40000"/>
              <a:lumOff val="60000"/>
            </a:schemeClr>
          </a:solidFill>
          <a:ln w="63500" algn="in">
            <a:solidFill>
              <a:srgbClr val="F2F2F2"/>
            </a:solidFill>
            <a:miter lim="800000"/>
            <a:headEnd/>
            <a:tailEnd/>
          </a:ln>
          <a:effectLst>
            <a:outerShdw dist="99190" dir="3011666" algn="ctr" rotWithShape="0">
              <a:srgbClr val="B2B2B2">
                <a:alpha val="50000"/>
              </a:srgbClr>
            </a:outerShdw>
          </a:effectLst>
        </p:spPr>
      </p:pic>
      <p:pic>
        <p:nvPicPr>
          <p:cNvPr id="2056" name="Picture 8" descr="&lt;EMPTY&g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7499" y="2468176"/>
            <a:ext cx="1990725" cy="1990725"/>
          </a:xfrm>
          <a:prstGeom prst="flowChartDocument">
            <a:avLst/>
          </a:prstGeom>
          <a:solidFill>
            <a:schemeClr val="accent3">
              <a:lumMod val="40000"/>
              <a:lumOff val="60000"/>
            </a:schemeClr>
          </a:solidFill>
          <a:ln w="63500" algn="in">
            <a:solidFill>
              <a:srgbClr val="F2F2F2"/>
            </a:solidFill>
            <a:miter lim="800000"/>
            <a:headEnd/>
            <a:tailEnd/>
          </a:ln>
          <a:effectLst>
            <a:outerShdw dist="99190" dir="3011666" algn="ctr" rotWithShape="0">
              <a:srgbClr val="B2B2B2">
                <a:alpha val="50000"/>
              </a:srgbClr>
            </a:outerShdw>
          </a:effectLst>
        </p:spPr>
      </p:pic>
      <p:pic>
        <p:nvPicPr>
          <p:cNvPr id="2057" name="Picture 9" descr="&lt;EMPTY&g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1043" y="4650007"/>
            <a:ext cx="1990725" cy="1990725"/>
          </a:xfrm>
          <a:prstGeom prst="flowChartDocument">
            <a:avLst/>
          </a:prstGeom>
          <a:solidFill>
            <a:schemeClr val="accent3">
              <a:lumMod val="40000"/>
              <a:lumOff val="60000"/>
            </a:schemeClr>
          </a:solidFill>
          <a:ln w="63500" algn="in">
            <a:solidFill>
              <a:srgbClr val="F2F2F2"/>
            </a:solidFill>
            <a:miter lim="800000"/>
            <a:headEnd/>
            <a:tailEnd/>
          </a:ln>
          <a:effectLst>
            <a:outerShdw dist="99190" dir="3011666" algn="ctr" rotWithShape="0">
              <a:srgbClr val="B2B2B2">
                <a:alpha val="50000"/>
              </a:srgbClr>
            </a:outerShdw>
          </a:effectLst>
        </p:spPr>
      </p:pic>
      <p:pic>
        <p:nvPicPr>
          <p:cNvPr id="2058" name="Picture 10" descr="&lt;EMPTY&g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497503"/>
            <a:ext cx="1990725" cy="1990725"/>
          </a:xfrm>
          <a:prstGeom prst="flowChartDocument">
            <a:avLst/>
          </a:prstGeom>
          <a:solidFill>
            <a:schemeClr val="accent3">
              <a:lumMod val="40000"/>
              <a:lumOff val="60000"/>
            </a:schemeClr>
          </a:solidFill>
          <a:ln w="63500" algn="in">
            <a:solidFill>
              <a:srgbClr val="F2F2F2"/>
            </a:solidFill>
            <a:miter lim="800000"/>
            <a:headEnd/>
            <a:tailEnd/>
          </a:ln>
          <a:effectLst>
            <a:outerShdw dist="99190" dir="3011666" algn="ctr" rotWithShape="0">
              <a:srgbClr val="B2B2B2">
                <a:alpha val="50000"/>
              </a:srgbClr>
            </a:outerShdw>
          </a:effectLst>
        </p:spPr>
      </p:pic>
      <p:pic>
        <p:nvPicPr>
          <p:cNvPr id="2059" name="Picture 11" descr="&lt;EMPTY&g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7499" y="4598116"/>
            <a:ext cx="1990725" cy="1990725"/>
          </a:xfrm>
          <a:prstGeom prst="flowChartDocument">
            <a:avLst/>
          </a:prstGeom>
          <a:solidFill>
            <a:schemeClr val="accent3">
              <a:lumMod val="40000"/>
              <a:lumOff val="60000"/>
            </a:schemeClr>
          </a:solidFill>
          <a:ln w="63500" algn="in">
            <a:solidFill>
              <a:srgbClr val="F2F2F2"/>
            </a:solidFill>
            <a:miter lim="800000"/>
            <a:headEnd/>
            <a:tailEnd/>
          </a:ln>
          <a:effectLst>
            <a:outerShdw dist="99190" dir="3011666" algn="ctr" rotWithShape="0">
              <a:srgbClr val="B2B2B2">
                <a:alpha val="50000"/>
              </a:srgbClr>
            </a:outerShdw>
          </a:effectLst>
        </p:spPr>
      </p:pic>
      <p:pic>
        <p:nvPicPr>
          <p:cNvPr id="2053" name="Picture 5" descr="&lt;EMPTY&g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261" y="2468176"/>
            <a:ext cx="1990725" cy="1990725"/>
          </a:xfrm>
          <a:prstGeom prst="flowChartDocument">
            <a:avLst/>
          </a:prstGeom>
          <a:solidFill>
            <a:schemeClr val="accent3">
              <a:lumMod val="40000"/>
              <a:lumOff val="60000"/>
            </a:schemeClr>
          </a:solidFill>
          <a:ln w="63500" algn="in">
            <a:solidFill>
              <a:srgbClr val="F2F2F2"/>
            </a:solidFill>
            <a:miter lim="800000"/>
            <a:headEnd/>
            <a:tailEnd/>
          </a:ln>
          <a:effectLst>
            <a:outerShdw dist="99190" dir="3011666" algn="ctr" rotWithShape="0">
              <a:srgbClr val="B2B2B2">
                <a:alpha val="50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323528" y="332656"/>
            <a:ext cx="16877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Белореченское городское казачье  общество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2924944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 ГИБДД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55776" y="2924944"/>
            <a:ext cx="15841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Танцевальная  студия «START</a:t>
            </a:r>
            <a:r>
              <a:rPr lang="ru-RU" dirty="0"/>
              <a:t>»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55776" y="620688"/>
            <a:ext cx="19907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Экологическое содружество  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7164288" y="620688"/>
            <a:ext cx="15121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Детская  музыкальная школа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860032" y="2708920"/>
            <a:ext cx="15841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dirty="0" smtClean="0"/>
              <a:t>Районный </a:t>
            </a:r>
            <a:r>
              <a:rPr lang="ru-RU" dirty="0"/>
              <a:t>дом культуры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164288" y="3109610"/>
            <a:ext cx="14146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Детская библиотека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555776" y="4941167"/>
            <a:ext cx="15841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/>
          </a:p>
          <a:p>
            <a:pPr algn="ctr"/>
            <a:r>
              <a:rPr lang="ru-RU" dirty="0" smtClean="0"/>
              <a:t>Городской музей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4914623" y="4941167"/>
            <a:ext cx="18910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/>
          </a:p>
          <a:p>
            <a:pPr algn="ctr"/>
            <a:r>
              <a:rPr lang="ru-RU" dirty="0" smtClean="0"/>
              <a:t>Почтовое отделение</a:t>
            </a:r>
            <a:endParaRPr lang="ru-RU" dirty="0"/>
          </a:p>
        </p:txBody>
      </p:sp>
      <p:pic>
        <p:nvPicPr>
          <p:cNvPr id="2061" name="Picture 13" descr="&lt;EMPTY&g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8538" y="4598115"/>
            <a:ext cx="1990725" cy="1990725"/>
          </a:xfrm>
          <a:prstGeom prst="flowChartDocument">
            <a:avLst/>
          </a:prstGeom>
          <a:solidFill>
            <a:schemeClr val="accent3">
              <a:lumMod val="40000"/>
              <a:lumOff val="60000"/>
            </a:schemeClr>
          </a:solidFill>
          <a:ln w="63500" algn="in">
            <a:solidFill>
              <a:srgbClr val="F2F2F2"/>
            </a:solidFill>
            <a:miter lim="800000"/>
            <a:headEnd/>
            <a:tailEnd/>
          </a:ln>
          <a:effectLst>
            <a:outerShdw dist="99190" dir="3011666" algn="ctr" rotWithShape="0">
              <a:srgbClr val="B2B2B2">
                <a:alpha val="50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800376" y="5402832"/>
            <a:ext cx="10515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РГО</a:t>
            </a:r>
            <a:endParaRPr lang="ru-RU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5004048" y="620688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Футбольный клуб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7308304" y="5229200"/>
            <a:ext cx="16166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РОДИТЕЛИ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5831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78278"/>
            <a:ext cx="4118716" cy="30117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78778"/>
            <a:ext cx="3888433" cy="30729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:\Users\Яна\Desktop\b14a_lqfGV0ySb4dQrnLP3XOeEk8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7377" y="278778"/>
            <a:ext cx="4197207" cy="30729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Яна\Desktop\LpTjM7uNWw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260" y="3573016"/>
            <a:ext cx="4341549" cy="2808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9177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3874" y="332656"/>
            <a:ext cx="2749732" cy="45782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24333"/>
            <a:ext cx="2667279" cy="396106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353721"/>
            <a:ext cx="2875242" cy="41761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0965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30848"/>
            <a:ext cx="4020468" cy="23956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824281"/>
            <a:ext cx="6324724" cy="36839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 descr="C:\Users\Юзер\Downloads\Ерошенко И.А. 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30849"/>
            <a:ext cx="3750840" cy="23914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0846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3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780</TotalTime>
  <Words>329</Words>
  <Application>Microsoft Office PowerPoint</Application>
  <PresentationFormat>Экран (4:3)</PresentationFormat>
  <Paragraphs>61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Тема Office</vt:lpstr>
      <vt:lpstr>Специальное оформление</vt:lpstr>
      <vt:lpstr>1_Тема Office</vt:lpstr>
      <vt:lpstr>1_Специальное оформление</vt:lpstr>
      <vt:lpstr>2_Специальное оформление</vt:lpstr>
      <vt:lpstr>3_Специальное оформление</vt:lpstr>
      <vt:lpstr>Фестиваль, как технология вовлечения родителей и социальных партнеров в дошкольное образование.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 презентации</dc:title>
  <dc:creator>Павел</dc:creator>
  <cp:lastModifiedBy>Юзер</cp:lastModifiedBy>
  <cp:revision>64</cp:revision>
  <dcterms:created xsi:type="dcterms:W3CDTF">2009-01-08T12:15:48Z</dcterms:created>
  <dcterms:modified xsi:type="dcterms:W3CDTF">2022-09-14T12:12:25Z</dcterms:modified>
</cp:coreProperties>
</file>