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9" r:id="rId4"/>
    <p:sldId id="258" r:id="rId5"/>
    <p:sldId id="260" r:id="rId6"/>
    <p:sldId id="265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depositphotos_26775711-stock-illustration-kid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59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640960" cy="3411811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МДОУ </a:t>
            </a:r>
            <a: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комбинированного вида </a:t>
            </a:r>
            <a:r>
              <a:rPr lang="ru-RU" sz="2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«Кораблик»</a:t>
            </a:r>
            <a:b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/>
                <a:ea typeface="Times New Roman"/>
              </a:rPr>
              <a:t/>
            </a:r>
            <a:br>
              <a:rPr lang="ru-RU" dirty="0" smtClean="0">
                <a:latin typeface="Times New Roman"/>
                <a:ea typeface="Times New Roman"/>
              </a:rPr>
            </a:br>
            <a:r>
              <a:rPr lang="ru-RU" dirty="0" smtClean="0">
                <a:latin typeface="Times New Roman"/>
                <a:ea typeface="Times New Roman"/>
              </a:rPr>
              <a:t>Танец </a:t>
            </a:r>
            <a:br>
              <a:rPr lang="ru-RU" dirty="0" smtClean="0">
                <a:latin typeface="Times New Roman"/>
                <a:ea typeface="Times New Roman"/>
              </a:rPr>
            </a:br>
            <a:r>
              <a:rPr lang="ru-RU" dirty="0" smtClean="0">
                <a:latin typeface="Times New Roman"/>
                <a:ea typeface="Times New Roman"/>
              </a:rPr>
              <a:t>как </a:t>
            </a:r>
            <a:r>
              <a:rPr lang="ru-RU" dirty="0">
                <a:latin typeface="Times New Roman"/>
                <a:ea typeface="Times New Roman"/>
              </a:rPr>
              <a:t>средство развития </a:t>
            </a:r>
            <a:r>
              <a:rPr lang="ru-RU" dirty="0" smtClean="0">
                <a:latin typeface="Times New Roman"/>
                <a:ea typeface="Times New Roman"/>
              </a:rPr>
              <a:t/>
            </a:r>
            <a:br>
              <a:rPr lang="ru-RU" dirty="0" smtClean="0">
                <a:latin typeface="Times New Roman"/>
                <a:ea typeface="Times New Roman"/>
              </a:rPr>
            </a:br>
            <a:r>
              <a:rPr lang="ru-RU" dirty="0" smtClean="0">
                <a:latin typeface="Times New Roman"/>
                <a:ea typeface="Times New Roman"/>
              </a:rPr>
              <a:t>музыкально-ритмических </a:t>
            </a:r>
            <a:r>
              <a:rPr lang="ru-RU" dirty="0">
                <a:latin typeface="Times New Roman"/>
                <a:ea typeface="Times New Roman"/>
              </a:rPr>
              <a:t>движений </a:t>
            </a:r>
            <a:r>
              <a:rPr lang="ru-RU" sz="4000" dirty="0">
                <a:latin typeface="Times New Roman"/>
                <a:ea typeface="Times New Roman"/>
              </a:rPr>
              <a:t/>
            </a:r>
            <a:br>
              <a:rPr lang="ru-RU" sz="4000" dirty="0">
                <a:latin typeface="Times New Roman"/>
                <a:ea typeface="Times New Roman"/>
              </a:rPr>
            </a:br>
            <a:r>
              <a:rPr lang="ru-RU" dirty="0">
                <a:latin typeface="Times New Roman"/>
                <a:ea typeface="Times New Roman"/>
              </a:rPr>
              <a:t>детей старшего дошкольного возраста</a:t>
            </a:r>
            <a:r>
              <a:rPr lang="ru-RU" sz="4000" dirty="0">
                <a:latin typeface="Times New Roman"/>
                <a:ea typeface="Times New Roman"/>
              </a:rPr>
              <a:t/>
            </a:r>
            <a:br>
              <a:rPr lang="ru-RU" sz="4000" dirty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4653136"/>
            <a:ext cx="4032448" cy="1728192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Сабурова Светлана Юрьевна,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музыкальный руководитель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870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приемы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03848" y="2852936"/>
            <a:ext cx="1872208" cy="136815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ТАНЕЦ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35896" y="1412776"/>
            <a:ext cx="1872208" cy="10081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Слушание музыки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28184" y="3307178"/>
            <a:ext cx="2016224" cy="10081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Показ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3568" y="2657309"/>
            <a:ext cx="1800200" cy="9001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Объяснение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3568" y="3942184"/>
            <a:ext cx="1944216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Рассказ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771800" y="4806280"/>
            <a:ext cx="1800200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Упражнение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170197" y="4554151"/>
            <a:ext cx="2304256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Рассматривание иллюстраций, фотографий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60504" y="1795601"/>
            <a:ext cx="2016224" cy="10081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Просмотр видеофильмов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797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80926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1. Сбор информации о различной танцевальной музыке.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2. Составление «копилки» жанровой танцевальной музыки (хоровод, пляска, вальс, полька). 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3. Изготовление алгоритмов частей танца: хоровод, пляска, вальс, полька.</a:t>
            </a:r>
            <a:endParaRPr lang="ru-RU" sz="24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Wingdings"/>
              <a:buChar char="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Рисунок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танца (звёздочка, лодочка, кружение под рукой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мальчика и др.);</a:t>
            </a:r>
            <a:endParaRPr lang="ru-RU" sz="24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Wingdings"/>
              <a:buChar char="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Движения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танца (для рук, для ног, для девочек, для мальчиков)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566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>
            <a:normAutofit fontScale="85000" lnSpcReduction="10000"/>
          </a:bodyPr>
          <a:lstStyle/>
          <a:p>
            <a:pPr marL="174625" lvl="0" indent="-174625" algn="just">
              <a:lnSpc>
                <a:spcPct val="115000"/>
              </a:lnSpc>
              <a:buFont typeface="+mj-lt"/>
              <a:buAutoNum type="arabicPeriod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Слушание музыки и определение жанра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танца.</a:t>
            </a:r>
            <a:endParaRPr lang="ru-RU" sz="2400" dirty="0">
              <a:ea typeface="Calibri"/>
              <a:cs typeface="Times New Roman"/>
            </a:endParaRPr>
          </a:p>
          <a:p>
            <a:pPr marL="174625" lvl="0" indent="-174625" algn="just">
              <a:lnSpc>
                <a:spcPct val="115000"/>
              </a:lnSpc>
              <a:buFont typeface="+mj-lt"/>
              <a:buAutoNum type="arabicPeriod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Обсуждение характера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музыки,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исполнения.</a:t>
            </a:r>
          </a:p>
          <a:p>
            <a:pPr marL="174625" lvl="0" indent="-174625" algn="just">
              <a:lnSpc>
                <a:spcPct val="115000"/>
              </a:lnSpc>
              <a:buFont typeface="+mj-lt"/>
              <a:buAutoNum type="arabicPeriod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Определение количества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частей и музыкальных фраз.</a:t>
            </a:r>
            <a:endParaRPr lang="ru-RU" sz="2400" dirty="0">
              <a:ea typeface="Calibri"/>
              <a:cs typeface="Times New Roman"/>
            </a:endParaRPr>
          </a:p>
          <a:p>
            <a:pPr marL="174625" lvl="0" indent="-174625" algn="just">
              <a:lnSpc>
                <a:spcPct val="115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Показ танца</a:t>
            </a:r>
            <a:endParaRPr lang="ru-RU" sz="2400" dirty="0">
              <a:ea typeface="Calibri"/>
              <a:cs typeface="Times New Roman"/>
            </a:endParaRPr>
          </a:p>
          <a:p>
            <a:pPr marL="174625" indent="-174625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5.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Выбор рисунка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для каждой части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танца.</a:t>
            </a:r>
            <a:endParaRPr lang="ru-RU" sz="2400" dirty="0" smtClean="0">
              <a:ea typeface="Times New Roman"/>
              <a:cs typeface="Times New Roman"/>
            </a:endParaRPr>
          </a:p>
          <a:p>
            <a:pPr marL="174625" indent="-174625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6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Определение основного движения.</a:t>
            </a:r>
            <a:endParaRPr lang="ru-RU" sz="2400" dirty="0">
              <a:ea typeface="Calibri"/>
              <a:cs typeface="Times New Roman"/>
            </a:endParaRPr>
          </a:p>
          <a:p>
            <a:pPr marL="174625" indent="-174625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7. По алгоритмам  выбираем движения для рук и ног и составляем из них танцевальное движение для каждой музыкальной части и демонстрируем его.</a:t>
            </a:r>
            <a:endParaRPr lang="ru-RU" sz="2400" dirty="0">
              <a:ea typeface="Calibri"/>
              <a:cs typeface="Times New Roman"/>
            </a:endParaRPr>
          </a:p>
          <a:p>
            <a:pPr marL="174625" indent="-174625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8. Составляем схему танца на наборном полотне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.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977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для родителей «Танцуем с мамой»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035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2285992"/>
            <a:ext cx="3643338" cy="114300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026" name="Рисунок 2" descr="F:\схемы танцев\1.jpg"/>
          <p:cNvPicPr>
            <a:picLocks noChangeAspect="1" noChangeArrowheads="1"/>
          </p:cNvPicPr>
          <p:nvPr/>
        </p:nvPicPr>
        <p:blipFill>
          <a:blip r:embed="rId3"/>
          <a:srcRect l="1131" t="1843" r="83997" b="66556"/>
          <a:stretch>
            <a:fillRect/>
          </a:stretch>
        </p:blipFill>
        <p:spPr bwMode="auto">
          <a:xfrm>
            <a:off x="1071538" y="428604"/>
            <a:ext cx="1571636" cy="238776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027" name="Рисунок 2" descr="F:\схемы танцев\1.jpg"/>
          <p:cNvPicPr>
            <a:picLocks noChangeAspect="1" noChangeArrowheads="1"/>
          </p:cNvPicPr>
          <p:nvPr/>
        </p:nvPicPr>
        <p:blipFill>
          <a:blip r:embed="rId3"/>
          <a:srcRect l="2364" t="38387" r="84369" b="37662"/>
          <a:stretch>
            <a:fillRect/>
          </a:stretch>
        </p:blipFill>
        <p:spPr bwMode="auto">
          <a:xfrm>
            <a:off x="3643306" y="285728"/>
            <a:ext cx="1643074" cy="2122079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028" name="Рисунок 2" descr="F:\схемы танцев\1.jpg"/>
          <p:cNvPicPr>
            <a:picLocks noChangeAspect="1" noChangeArrowheads="1"/>
          </p:cNvPicPr>
          <p:nvPr/>
        </p:nvPicPr>
        <p:blipFill>
          <a:blip r:embed="rId3"/>
          <a:srcRect l="1804" t="69099" r="84744" b="3430"/>
          <a:stretch>
            <a:fillRect/>
          </a:stretch>
        </p:blipFill>
        <p:spPr bwMode="auto">
          <a:xfrm>
            <a:off x="6357950" y="500042"/>
            <a:ext cx="1562111" cy="228601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029" name="Рисунок 2" descr="F:\схемы танцев\1.jpg"/>
          <p:cNvPicPr>
            <a:picLocks noChangeAspect="1" noChangeArrowheads="1"/>
          </p:cNvPicPr>
          <p:nvPr/>
        </p:nvPicPr>
        <p:blipFill>
          <a:blip r:embed="rId3"/>
          <a:srcRect l="17810" t="1967" r="67921" b="66556"/>
          <a:stretch>
            <a:fillRect/>
          </a:stretch>
        </p:blipFill>
        <p:spPr bwMode="auto">
          <a:xfrm>
            <a:off x="500034" y="3929066"/>
            <a:ext cx="1483536" cy="2342425"/>
          </a:xfrm>
          <a:prstGeom prst="rect">
            <a:avLst/>
          </a:prstGeom>
          <a:ln w="3175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Рисунок 2" descr="F:\схемы танцев\1.jpg"/>
          <p:cNvPicPr>
            <a:picLocks noChangeAspect="1" noChangeArrowheads="1"/>
          </p:cNvPicPr>
          <p:nvPr/>
        </p:nvPicPr>
        <p:blipFill>
          <a:blip r:embed="rId3"/>
          <a:srcRect l="82729" t="3423" r="2071" b="67873"/>
          <a:stretch>
            <a:fillRect/>
          </a:stretch>
        </p:blipFill>
        <p:spPr bwMode="auto">
          <a:xfrm>
            <a:off x="3643306" y="4143380"/>
            <a:ext cx="1633556" cy="2214991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032" name="Рисунок 2" descr="F:\схемы танцев\1.jpg"/>
          <p:cNvPicPr>
            <a:picLocks noChangeAspect="1" noChangeArrowheads="1"/>
          </p:cNvPicPr>
          <p:nvPr/>
        </p:nvPicPr>
        <p:blipFill>
          <a:blip r:embed="rId3"/>
          <a:srcRect l="31487" t="2107" r="52466" b="67482"/>
          <a:stretch>
            <a:fillRect/>
          </a:stretch>
        </p:blipFill>
        <p:spPr bwMode="auto">
          <a:xfrm>
            <a:off x="6929454" y="3929066"/>
            <a:ext cx="1714512" cy="232769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033" name="Рисунок 2" descr="F:\схемы танцев\1.jpg"/>
          <p:cNvPicPr>
            <a:picLocks noChangeAspect="1" noChangeArrowheads="1"/>
          </p:cNvPicPr>
          <p:nvPr/>
        </p:nvPicPr>
        <p:blipFill>
          <a:blip r:embed="rId3"/>
          <a:srcRect l="85500" t="70969" r="1883" b="4211"/>
          <a:stretch>
            <a:fillRect/>
          </a:stretch>
        </p:blipFill>
        <p:spPr bwMode="auto">
          <a:xfrm>
            <a:off x="2143108" y="3214686"/>
            <a:ext cx="1374792" cy="1934892"/>
          </a:xfrm>
          <a:prstGeom prst="rect">
            <a:avLst/>
          </a:prstGeom>
          <a:ln w="3175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4" name="Рисунок 2" descr="F:\схемы танцев\1.jpg"/>
          <p:cNvPicPr>
            <a:picLocks noChangeAspect="1" noChangeArrowheads="1"/>
          </p:cNvPicPr>
          <p:nvPr/>
        </p:nvPicPr>
        <p:blipFill>
          <a:blip r:embed="rId3"/>
          <a:srcRect l="67419" t="70000" r="19586" b="2106"/>
          <a:stretch>
            <a:fillRect/>
          </a:stretch>
        </p:blipFill>
        <p:spPr bwMode="auto">
          <a:xfrm>
            <a:off x="5500694" y="3143248"/>
            <a:ext cx="1198554" cy="184190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8035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lnSpcReduction="10000"/>
          </a:bodyPr>
          <a:lstStyle/>
          <a:p>
            <a:pPr marL="174625" indent="188913" algn="ctr">
              <a:spcBef>
                <a:spcPts val="0"/>
              </a:spcBef>
              <a:buNone/>
            </a:pPr>
            <a:endParaRPr lang="ru-RU" dirty="0" smtClean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marL="174625" indent="188913" algn="ctr">
              <a:spcBef>
                <a:spcPts val="0"/>
              </a:spcBef>
              <a:buNone/>
            </a:pPr>
            <a:endParaRPr lang="ru-RU" dirty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marL="174625" indent="188913" algn="ctr">
              <a:spcBef>
                <a:spcPts val="0"/>
              </a:spcBef>
              <a:buNone/>
            </a:pPr>
            <a:endParaRPr lang="ru-RU" dirty="0" smtClean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marL="174625" indent="188913"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333333"/>
                </a:solidFill>
                <a:latin typeface="Times New Roman"/>
                <a:ea typeface="Times New Roman"/>
              </a:rPr>
              <a:t>«</a:t>
            </a: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Все дети это звёзды</a:t>
            </a:r>
            <a:r>
              <a:rPr lang="ru-RU" dirty="0" smtClean="0">
                <a:solidFill>
                  <a:srgbClr val="333333"/>
                </a:solidFill>
                <a:latin typeface="Times New Roman"/>
                <a:ea typeface="Times New Roman"/>
              </a:rPr>
              <a:t>.</a:t>
            </a:r>
          </a:p>
          <a:p>
            <a:pPr marL="174625" indent="188913"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333333"/>
                </a:solidFill>
                <a:latin typeface="Times New Roman"/>
                <a:ea typeface="Times New Roman"/>
              </a:rPr>
              <a:t> </a:t>
            </a: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Просто кто-то горит ярким светом, освещая и затмевая всё </a:t>
            </a:r>
            <a:r>
              <a:rPr lang="ru-RU" dirty="0" smtClean="0">
                <a:solidFill>
                  <a:srgbClr val="333333"/>
                </a:solidFill>
                <a:latin typeface="Times New Roman"/>
                <a:ea typeface="Times New Roman"/>
              </a:rPr>
              <a:t>вокруг, </a:t>
            </a:r>
          </a:p>
          <a:p>
            <a:pPr marL="174625" indent="188913"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333333"/>
                </a:solidFill>
                <a:latin typeface="Times New Roman"/>
                <a:ea typeface="Times New Roman"/>
              </a:rPr>
              <a:t>а </a:t>
            </a: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кто-то светит внутри себя.</a:t>
            </a:r>
            <a:endParaRPr lang="ru-RU" sz="2800" dirty="0">
              <a:latin typeface="Times New Roman"/>
              <a:ea typeface="Times New Roman"/>
            </a:endParaRPr>
          </a:p>
          <a:p>
            <a:pPr marL="174625" indent="188913"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333333"/>
                </a:solidFill>
                <a:latin typeface="Times New Roman"/>
                <a:ea typeface="Times New Roman"/>
              </a:rPr>
              <a:t> Для </a:t>
            </a: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педагога важно заметить этот </a:t>
            </a:r>
            <a:r>
              <a:rPr lang="ru-RU" dirty="0" smtClean="0">
                <a:solidFill>
                  <a:srgbClr val="333333"/>
                </a:solidFill>
                <a:latin typeface="Times New Roman"/>
                <a:ea typeface="Times New Roman"/>
              </a:rPr>
              <a:t>свет</a:t>
            </a:r>
          </a:p>
          <a:p>
            <a:pPr marL="174625" indent="188913"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333333"/>
                </a:solidFill>
                <a:latin typeface="Times New Roman"/>
                <a:ea typeface="Times New Roman"/>
              </a:rPr>
              <a:t> </a:t>
            </a: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в каждом ребёнке»</a:t>
            </a:r>
            <a:endParaRPr lang="ru-RU" sz="2800" dirty="0">
              <a:latin typeface="Times New Roman"/>
              <a:ea typeface="Times New Roman"/>
            </a:endParaRPr>
          </a:p>
          <a:p>
            <a:pPr marL="0" indent="0" algn="r">
              <a:spcAft>
                <a:spcPts val="935"/>
              </a:spcAft>
              <a:buNone/>
            </a:pPr>
            <a:r>
              <a:rPr lang="ru-RU" i="1" dirty="0">
                <a:solidFill>
                  <a:srgbClr val="333333"/>
                </a:solidFill>
                <a:latin typeface="Times New Roman"/>
                <a:ea typeface="Times New Roman"/>
              </a:rPr>
              <a:t>Б.М. Теплов</a:t>
            </a:r>
            <a:endParaRPr lang="ru-RU" sz="28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0374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218</Words>
  <Application>Microsoft Office PowerPoint</Application>
  <PresentationFormat>Экран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     МДОУ «Детский сад комбинированного вида  № 22 «Кораблик»  Танец  как средство развития  музыкально-ритмических движений  детей старшего дошкольного возраста </vt:lpstr>
      <vt:lpstr>Методические приемы</vt:lpstr>
      <vt:lpstr>I этап  </vt:lpstr>
      <vt:lpstr>II этап</vt:lpstr>
      <vt:lpstr>III этап</vt:lpstr>
      <vt:lpstr>Алгоритмы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Танец как средство развития музыкально-ритмических движений  детей старшего дошкольного возраста </dc:title>
  <dc:creator>user</dc:creator>
  <cp:lastModifiedBy>User</cp:lastModifiedBy>
  <cp:revision>20</cp:revision>
  <dcterms:created xsi:type="dcterms:W3CDTF">2018-02-12T09:34:52Z</dcterms:created>
  <dcterms:modified xsi:type="dcterms:W3CDTF">2018-04-26T09:45:16Z</dcterms:modified>
</cp:coreProperties>
</file>