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infourok.ru/go.html?href=http://psihdocs.ru/prilojenie-vliyanie-semei-na-stanovlenie-lichnosti-rebenka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infourok.ru/go.html?href=http://psihdocs.ru/prilojenie-vliyanie-semei-na-stanovlenie-lichnosti-rebenka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985B2-F58D-49E6-8212-5C04369D5B7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0D59C0-00B2-4EC2-B7A8-7AD62E28FDB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Недооценка возможностей дошкольника в выполнении и несении определенных трудовых поручений и обязанностей, лишение ребят самостоятельности. </a:t>
          </a:r>
          <a:br>
            <a:rPr lang="ru-RU" sz="1400" dirty="0" smtClean="0">
              <a:solidFill>
                <a:schemeClr val="bg1"/>
              </a:solidFill>
            </a:rPr>
          </a:br>
          <a:endParaRPr lang="ru-RU" sz="1400" dirty="0">
            <a:solidFill>
              <a:schemeClr val="bg1"/>
            </a:solidFill>
          </a:endParaRPr>
        </a:p>
      </dgm:t>
    </dgm:pt>
    <dgm:pt modelId="{DD4251A8-D103-48F2-97D7-61DB41253D6E}" type="parTrans" cxnId="{93014C6F-799D-431F-962A-6E186C7C0E03}">
      <dgm:prSet/>
      <dgm:spPr/>
      <dgm:t>
        <a:bodyPr/>
        <a:lstStyle/>
        <a:p>
          <a:endParaRPr lang="ru-RU"/>
        </a:p>
      </dgm:t>
    </dgm:pt>
    <dgm:pt modelId="{3A66E5AD-D251-4636-ABEE-AAD99E71EFF9}" type="sibTrans" cxnId="{93014C6F-799D-431F-962A-6E186C7C0E03}">
      <dgm:prSet/>
      <dgm:spPr/>
      <dgm:t>
        <a:bodyPr/>
        <a:lstStyle/>
        <a:p>
          <a:endParaRPr lang="ru-RU"/>
        </a:p>
      </dgm:t>
    </dgm:pt>
    <dgm:pt modelId="{95A01F6C-BB7B-43E1-A1FA-163CA23D6368}">
      <dgm:prSet phldrT="[Текст]" phldr="1"/>
      <dgm:spPr/>
      <dgm:t>
        <a:bodyPr/>
        <a:lstStyle/>
        <a:p>
          <a:endParaRPr lang="ru-RU"/>
        </a:p>
      </dgm:t>
    </dgm:pt>
    <dgm:pt modelId="{E07C5478-8B1F-4A58-9C9F-E6F471FE206B}" type="parTrans" cxnId="{98323A56-2C8A-4D37-B5BC-A0E049A4C297}">
      <dgm:prSet/>
      <dgm:spPr/>
      <dgm:t>
        <a:bodyPr/>
        <a:lstStyle/>
        <a:p>
          <a:endParaRPr lang="ru-RU"/>
        </a:p>
      </dgm:t>
    </dgm:pt>
    <dgm:pt modelId="{4369D156-7346-4BDC-AF61-A2D65A4F0792}" type="sibTrans" cxnId="{98323A56-2C8A-4D37-B5BC-A0E049A4C297}">
      <dgm:prSet/>
      <dgm:spPr/>
      <dgm:t>
        <a:bodyPr/>
        <a:lstStyle/>
        <a:p>
          <a:endParaRPr lang="ru-RU"/>
        </a:p>
      </dgm:t>
    </dgm:pt>
    <dgm:pt modelId="{765EA697-1166-491E-8933-09B81CE0A5AE}">
      <dgm:prSet phldrT="[Текст]" phldr="1"/>
      <dgm:spPr/>
      <dgm:t>
        <a:bodyPr/>
        <a:lstStyle/>
        <a:p>
          <a:endParaRPr lang="ru-RU"/>
        </a:p>
      </dgm:t>
    </dgm:pt>
    <dgm:pt modelId="{AA9D811B-C2F4-466E-8B2F-66291DB388EA}" type="parTrans" cxnId="{B878D5E4-9BDE-4DB9-A8F5-4B68456AFE32}">
      <dgm:prSet/>
      <dgm:spPr/>
      <dgm:t>
        <a:bodyPr/>
        <a:lstStyle/>
        <a:p>
          <a:endParaRPr lang="ru-RU"/>
        </a:p>
      </dgm:t>
    </dgm:pt>
    <dgm:pt modelId="{737D77D3-E3EC-493B-92B5-B17F23D1DE11}" type="sibTrans" cxnId="{B878D5E4-9BDE-4DB9-A8F5-4B68456AFE32}">
      <dgm:prSet/>
      <dgm:spPr/>
      <dgm:t>
        <a:bodyPr/>
        <a:lstStyle/>
        <a:p>
          <a:endParaRPr lang="ru-RU"/>
        </a:p>
      </dgm:t>
    </dgm:pt>
    <dgm:pt modelId="{D0AED7CA-04E5-498C-B60F-8812DC085F05}">
      <dgm:prSet phldrT="[Текст]" phldr="1"/>
      <dgm:spPr/>
      <dgm:t>
        <a:bodyPr/>
        <a:lstStyle/>
        <a:p>
          <a:endParaRPr lang="ru-RU"/>
        </a:p>
      </dgm:t>
    </dgm:pt>
    <dgm:pt modelId="{4B8F5161-C0DC-43AE-98AC-5D840DA313C5}" type="parTrans" cxnId="{53A8B750-3956-4884-AC34-BA3F629C86AE}">
      <dgm:prSet/>
      <dgm:spPr/>
      <dgm:t>
        <a:bodyPr/>
        <a:lstStyle/>
        <a:p>
          <a:endParaRPr lang="ru-RU"/>
        </a:p>
      </dgm:t>
    </dgm:pt>
    <dgm:pt modelId="{FC57B034-D5D2-4C55-9DA0-0F3B388622CB}" type="sibTrans" cxnId="{53A8B750-3956-4884-AC34-BA3F629C86AE}">
      <dgm:prSet/>
      <dgm:spPr/>
      <dgm:t>
        <a:bodyPr/>
        <a:lstStyle/>
        <a:p>
          <a:endParaRPr lang="ru-RU"/>
        </a:p>
      </dgm:t>
    </dgm:pt>
    <dgm:pt modelId="{9B9831B0-AEF3-4A66-A3B9-1BD2C8A5A170}">
      <dgm:prSet/>
      <dgm:spPr/>
      <dgm:t>
        <a:bodyPr/>
        <a:lstStyle/>
        <a:p>
          <a:endParaRPr lang="ru-RU" dirty="0"/>
        </a:p>
      </dgm:t>
    </dgm:pt>
    <dgm:pt modelId="{EB06F1DF-64A4-4F8F-888E-9FDF90612CE2}" type="parTrans" cxnId="{D4E47323-3F78-4DDB-9E1D-C148066349E0}">
      <dgm:prSet/>
      <dgm:spPr/>
      <dgm:t>
        <a:bodyPr/>
        <a:lstStyle/>
        <a:p>
          <a:endParaRPr lang="ru-RU"/>
        </a:p>
      </dgm:t>
    </dgm:pt>
    <dgm:pt modelId="{D0D36CA2-6503-49D2-9F88-C65D9E77C4B7}" type="sibTrans" cxnId="{D4E47323-3F78-4DDB-9E1D-C148066349E0}">
      <dgm:prSet/>
      <dgm:spPr/>
      <dgm:t>
        <a:bodyPr/>
        <a:lstStyle/>
        <a:p>
          <a:endParaRPr lang="ru-RU"/>
        </a:p>
      </dgm:t>
    </dgm:pt>
    <dgm:pt modelId="{6872AA07-3522-40A6-8819-BBFD0EF7E72E}">
      <dgm:prSet/>
      <dgm:spPr/>
      <dgm:t>
        <a:bodyPr/>
        <a:lstStyle/>
        <a:p>
          <a:endParaRPr lang="ru-RU"/>
        </a:p>
      </dgm:t>
    </dgm:pt>
    <dgm:pt modelId="{84766C47-3ECD-4D37-8E55-A07489463B5F}" type="parTrans" cxnId="{96FA6523-72E6-4400-813F-02FB3D66DB98}">
      <dgm:prSet/>
      <dgm:spPr/>
      <dgm:t>
        <a:bodyPr/>
        <a:lstStyle/>
        <a:p>
          <a:endParaRPr lang="ru-RU"/>
        </a:p>
      </dgm:t>
    </dgm:pt>
    <dgm:pt modelId="{B6472373-A6CE-425D-8E43-CEC5252A0C16}" type="sibTrans" cxnId="{96FA6523-72E6-4400-813F-02FB3D66DB98}">
      <dgm:prSet/>
      <dgm:spPr/>
      <dgm:t>
        <a:bodyPr/>
        <a:lstStyle/>
        <a:p>
          <a:endParaRPr lang="ru-RU"/>
        </a:p>
      </dgm:t>
    </dgm:pt>
    <dgm:pt modelId="{2C03BC5A-081F-4C8E-8E2A-5BC4A5FC31ED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Эпизодичность, кратковременный характер труда детей, отсутствие должной системы в организации детского труда, как в детском саду, так и дома</a:t>
          </a:r>
          <a:r>
            <a:rPr lang="ru-RU" sz="1400" dirty="0" smtClean="0"/>
            <a:t>.</a:t>
          </a:r>
          <a:r>
            <a:rPr lang="ru-RU" sz="1100" dirty="0" smtClean="0"/>
            <a:t> </a:t>
          </a:r>
          <a:endParaRPr lang="ru-RU" sz="1100" dirty="0"/>
        </a:p>
      </dgm:t>
    </dgm:pt>
    <dgm:pt modelId="{996B5E40-2EA2-438C-9048-A60E4DB3B487}" type="parTrans" cxnId="{E023A9C6-9FBB-4FBE-9E75-F9A3BD14D485}">
      <dgm:prSet/>
      <dgm:spPr/>
      <dgm:t>
        <a:bodyPr/>
        <a:lstStyle/>
        <a:p>
          <a:endParaRPr lang="ru-RU"/>
        </a:p>
      </dgm:t>
    </dgm:pt>
    <dgm:pt modelId="{9816C151-D763-4790-B198-8D06CF59F658}" type="sibTrans" cxnId="{E023A9C6-9FBB-4FBE-9E75-F9A3BD14D485}">
      <dgm:prSet/>
      <dgm:spPr/>
      <dgm:t>
        <a:bodyPr/>
        <a:lstStyle/>
        <a:p>
          <a:endParaRPr lang="ru-RU"/>
        </a:p>
      </dgm:t>
    </dgm:pt>
    <dgm:pt modelId="{E6F658BC-A395-4531-AD7C-22A81C438322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Чрезмерное увлечение словесными </a:t>
          </a:r>
          <a:r>
            <a:rPr lang="ru-RU" sz="14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методами воздействия на личность ребенка</a:t>
          </a:r>
          <a:r>
            <a:rPr lang="ru-RU" sz="1400" dirty="0" smtClean="0">
              <a:solidFill>
                <a:schemeClr val="bg1"/>
              </a:solidFill>
            </a:rPr>
            <a:t>: рассказ, объяснение, беседа, разъяснение, назидания. </a:t>
          </a:r>
          <a:br>
            <a:rPr lang="ru-RU" sz="1400" dirty="0" smtClean="0">
              <a:solidFill>
                <a:schemeClr val="bg1"/>
              </a:solidFill>
            </a:rPr>
          </a:br>
          <a:endParaRPr lang="ru-RU" sz="1400" dirty="0">
            <a:solidFill>
              <a:schemeClr val="bg1"/>
            </a:solidFill>
          </a:endParaRPr>
        </a:p>
      </dgm:t>
    </dgm:pt>
    <dgm:pt modelId="{5F9E3600-0DDE-4DDA-BBBE-1E761E099A4B}" type="parTrans" cxnId="{56B80ADA-B941-4787-85FD-2B8ACB3846C2}">
      <dgm:prSet/>
      <dgm:spPr/>
      <dgm:t>
        <a:bodyPr/>
        <a:lstStyle/>
        <a:p>
          <a:endParaRPr lang="ru-RU"/>
        </a:p>
      </dgm:t>
    </dgm:pt>
    <dgm:pt modelId="{93FCC5C9-CDC8-4A56-BA9A-F840D06155FD}" type="sibTrans" cxnId="{56B80ADA-B941-4787-85FD-2B8ACB3846C2}">
      <dgm:prSet/>
      <dgm:spPr/>
      <dgm:t>
        <a:bodyPr/>
        <a:lstStyle/>
        <a:p>
          <a:endParaRPr lang="ru-RU"/>
        </a:p>
      </dgm:t>
    </dgm:pt>
    <dgm:pt modelId="{90C2950C-B984-4171-A33D-79B3447C9433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Отсутствие или недостаток у родителей и воспитателей, соответствующих психолого-педагогических знаний. </a:t>
          </a:r>
          <a:endParaRPr lang="ru-RU" sz="1400" dirty="0">
            <a:solidFill>
              <a:schemeClr val="bg1"/>
            </a:solidFill>
          </a:endParaRPr>
        </a:p>
      </dgm:t>
    </dgm:pt>
    <dgm:pt modelId="{545A5F79-255C-423E-915F-E2B2E3CD73E9}" type="parTrans" cxnId="{26436141-10AE-44E1-9072-04FC7ABE1A64}">
      <dgm:prSet/>
      <dgm:spPr/>
      <dgm:t>
        <a:bodyPr/>
        <a:lstStyle/>
        <a:p>
          <a:endParaRPr lang="ru-RU"/>
        </a:p>
      </dgm:t>
    </dgm:pt>
    <dgm:pt modelId="{964D0605-A93F-42E2-B4D0-48848253126A}" type="sibTrans" cxnId="{26436141-10AE-44E1-9072-04FC7ABE1A64}">
      <dgm:prSet/>
      <dgm:spPr/>
      <dgm:t>
        <a:bodyPr/>
        <a:lstStyle/>
        <a:p>
          <a:endParaRPr lang="ru-RU"/>
        </a:p>
      </dgm:t>
    </dgm:pt>
    <dgm:pt modelId="{D5F81802-6738-40E0-BDDB-6A8CE1F589CB}" type="pres">
      <dgm:prSet presAssocID="{0C0985B2-F58D-49E6-8212-5C04369D5B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61CE7-56A9-410F-9266-95EEF062CB9D}" type="pres">
      <dgm:prSet presAssocID="{0C0985B2-F58D-49E6-8212-5C04369D5B75}" presName="diamond" presStyleLbl="bgShp" presStyleIdx="0" presStyleCnt="1"/>
      <dgm:spPr/>
    </dgm:pt>
    <dgm:pt modelId="{DAFB5158-FA30-4B6E-804C-CD2994DFDA7E}" type="pres">
      <dgm:prSet presAssocID="{0C0985B2-F58D-49E6-8212-5C04369D5B75}" presName="quad1" presStyleLbl="node1" presStyleIdx="0" presStyleCnt="4" custScaleX="124668" custScaleY="98988" custLinFactNeighborX="1782" custLinFactNeighborY="-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C68A4-77B7-48F9-9200-49B054F3E335}" type="pres">
      <dgm:prSet presAssocID="{0C0985B2-F58D-49E6-8212-5C04369D5B75}" presName="quad2" presStyleLbl="node1" presStyleIdx="1" presStyleCnt="4" custScaleX="105033" custScaleY="99547" custLinFactNeighborX="6560" custLinFactNeighborY="-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82EB7-3424-40AF-B995-AF48C0BAFAFA}" type="pres">
      <dgm:prSet presAssocID="{0C0985B2-F58D-49E6-8212-5C04369D5B75}" presName="quad3" presStyleLbl="node1" presStyleIdx="2" presStyleCnt="4" custScaleX="119468" custScaleY="100000" custLinFactNeighborX="-818" custLinFactNeighborY="-9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CFBBE-11C7-4B89-8C5B-7F9008FB29A4}" type="pres">
      <dgm:prSet presAssocID="{0C0985B2-F58D-49E6-8212-5C04369D5B75}" presName="quad4" presStyleLbl="node1" presStyleIdx="3" presStyleCnt="4" custScaleX="107278" custScaleY="92098" custLinFactNeighborX="7682" custLinFactNeighborY="-7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376D25-C768-4D41-B1FB-3A81BBD1BAF6}" type="presOf" srcId="{0C0985B2-F58D-49E6-8212-5C04369D5B75}" destId="{D5F81802-6738-40E0-BDDB-6A8CE1F589CB}" srcOrd="0" destOrd="0" presId="urn:microsoft.com/office/officeart/2005/8/layout/matrix3"/>
    <dgm:cxn modelId="{26436141-10AE-44E1-9072-04FC7ABE1A64}" srcId="{0C0985B2-F58D-49E6-8212-5C04369D5B75}" destId="{90C2950C-B984-4171-A33D-79B3447C9433}" srcOrd="1" destOrd="0" parTransId="{545A5F79-255C-423E-915F-E2B2E3CD73E9}" sibTransId="{964D0605-A93F-42E2-B4D0-48848253126A}"/>
    <dgm:cxn modelId="{D4E47323-3F78-4DDB-9E1D-C148066349E0}" srcId="{0C0985B2-F58D-49E6-8212-5C04369D5B75}" destId="{9B9831B0-AEF3-4A66-A3B9-1BD2C8A5A170}" srcOrd="5" destOrd="0" parTransId="{EB06F1DF-64A4-4F8F-888E-9FDF90612CE2}" sibTransId="{D0D36CA2-6503-49D2-9F88-C65D9E77C4B7}"/>
    <dgm:cxn modelId="{E023A9C6-9FBB-4FBE-9E75-F9A3BD14D485}" srcId="{0C0985B2-F58D-49E6-8212-5C04369D5B75}" destId="{2C03BC5A-081F-4C8E-8E2A-5BC4A5FC31ED}" srcOrd="3" destOrd="0" parTransId="{996B5E40-2EA2-438C-9048-A60E4DB3B487}" sibTransId="{9816C151-D763-4790-B198-8D06CF59F658}"/>
    <dgm:cxn modelId="{B878D5E4-9BDE-4DB9-A8F5-4B68456AFE32}" srcId="{0C0985B2-F58D-49E6-8212-5C04369D5B75}" destId="{765EA697-1166-491E-8933-09B81CE0A5AE}" srcOrd="7" destOrd="0" parTransId="{AA9D811B-C2F4-466E-8B2F-66291DB388EA}" sibTransId="{737D77D3-E3EC-493B-92B5-B17F23D1DE11}"/>
    <dgm:cxn modelId="{96FA6523-72E6-4400-813F-02FB3D66DB98}" srcId="{0C0985B2-F58D-49E6-8212-5C04369D5B75}" destId="{6872AA07-3522-40A6-8819-BBFD0EF7E72E}" srcOrd="4" destOrd="0" parTransId="{84766C47-3ECD-4D37-8E55-A07489463B5F}" sibTransId="{B6472373-A6CE-425D-8E43-CEC5252A0C16}"/>
    <dgm:cxn modelId="{360904A8-3D5C-4562-A233-AE3D2114DC0C}" type="presOf" srcId="{90C2950C-B984-4171-A33D-79B3447C9433}" destId="{0DDC68A4-77B7-48F9-9200-49B054F3E335}" srcOrd="0" destOrd="0" presId="urn:microsoft.com/office/officeart/2005/8/layout/matrix3"/>
    <dgm:cxn modelId="{53A8B750-3956-4884-AC34-BA3F629C86AE}" srcId="{0C0985B2-F58D-49E6-8212-5C04369D5B75}" destId="{D0AED7CA-04E5-498C-B60F-8812DC085F05}" srcOrd="8" destOrd="0" parTransId="{4B8F5161-C0DC-43AE-98AC-5D840DA313C5}" sibTransId="{FC57B034-D5D2-4C55-9DA0-0F3B388622CB}"/>
    <dgm:cxn modelId="{23040886-5D82-4009-8069-554EC50AE953}" type="presOf" srcId="{E6F658BC-A395-4531-AD7C-22A81C438322}" destId="{12F82EB7-3424-40AF-B995-AF48C0BAFAFA}" srcOrd="0" destOrd="0" presId="urn:microsoft.com/office/officeart/2005/8/layout/matrix3"/>
    <dgm:cxn modelId="{F6E4A6A8-66BA-4747-BC32-7A1255350554}" type="presOf" srcId="{2C03BC5A-081F-4C8E-8E2A-5BC4A5FC31ED}" destId="{2DECFBBE-11C7-4B89-8C5B-7F9008FB29A4}" srcOrd="0" destOrd="0" presId="urn:microsoft.com/office/officeart/2005/8/layout/matrix3"/>
    <dgm:cxn modelId="{98323A56-2C8A-4D37-B5BC-A0E049A4C297}" srcId="{0C0985B2-F58D-49E6-8212-5C04369D5B75}" destId="{95A01F6C-BB7B-43E1-A1FA-163CA23D6368}" srcOrd="6" destOrd="0" parTransId="{E07C5478-8B1F-4A58-9C9F-E6F471FE206B}" sibTransId="{4369D156-7346-4BDC-AF61-A2D65A4F0792}"/>
    <dgm:cxn modelId="{56B80ADA-B941-4787-85FD-2B8ACB3846C2}" srcId="{0C0985B2-F58D-49E6-8212-5C04369D5B75}" destId="{E6F658BC-A395-4531-AD7C-22A81C438322}" srcOrd="2" destOrd="0" parTransId="{5F9E3600-0DDE-4DDA-BBBE-1E761E099A4B}" sibTransId="{93FCC5C9-CDC8-4A56-BA9A-F840D06155FD}"/>
    <dgm:cxn modelId="{93014C6F-799D-431F-962A-6E186C7C0E03}" srcId="{0C0985B2-F58D-49E6-8212-5C04369D5B75}" destId="{670D59C0-00B2-4EC2-B7A8-7AD62E28FDB2}" srcOrd="0" destOrd="0" parTransId="{DD4251A8-D103-48F2-97D7-61DB41253D6E}" sibTransId="{3A66E5AD-D251-4636-ABEE-AAD99E71EFF9}"/>
    <dgm:cxn modelId="{A060EBF7-EE67-4CC4-8F37-74CDECB6C63F}" type="presOf" srcId="{670D59C0-00B2-4EC2-B7A8-7AD62E28FDB2}" destId="{DAFB5158-FA30-4B6E-804C-CD2994DFDA7E}" srcOrd="0" destOrd="0" presId="urn:microsoft.com/office/officeart/2005/8/layout/matrix3"/>
    <dgm:cxn modelId="{A3245794-8970-4447-84F7-145A9CBB4D8D}" type="presParOf" srcId="{D5F81802-6738-40E0-BDDB-6A8CE1F589CB}" destId="{C4761CE7-56A9-410F-9266-95EEF062CB9D}" srcOrd="0" destOrd="0" presId="urn:microsoft.com/office/officeart/2005/8/layout/matrix3"/>
    <dgm:cxn modelId="{8DBBD407-DA55-4B2A-A7B6-C92B666E7AD6}" type="presParOf" srcId="{D5F81802-6738-40E0-BDDB-6A8CE1F589CB}" destId="{DAFB5158-FA30-4B6E-804C-CD2994DFDA7E}" srcOrd="1" destOrd="0" presId="urn:microsoft.com/office/officeart/2005/8/layout/matrix3"/>
    <dgm:cxn modelId="{D13ADE1A-3794-4D2D-92E4-3D45DDEE39BC}" type="presParOf" srcId="{D5F81802-6738-40E0-BDDB-6A8CE1F589CB}" destId="{0DDC68A4-77B7-48F9-9200-49B054F3E335}" srcOrd="2" destOrd="0" presId="urn:microsoft.com/office/officeart/2005/8/layout/matrix3"/>
    <dgm:cxn modelId="{44547349-CE25-41F3-886B-2BD25985893D}" type="presParOf" srcId="{D5F81802-6738-40E0-BDDB-6A8CE1F589CB}" destId="{12F82EB7-3424-40AF-B995-AF48C0BAFAFA}" srcOrd="3" destOrd="0" presId="urn:microsoft.com/office/officeart/2005/8/layout/matrix3"/>
    <dgm:cxn modelId="{C05FA392-7163-4F02-BE9C-371641535BD5}" type="presParOf" srcId="{D5F81802-6738-40E0-BDDB-6A8CE1F589CB}" destId="{2DECFBBE-11C7-4B89-8C5B-7F9008FB29A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D2CE1-D288-46F3-8007-BA9760F08E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770F6-6281-4B80-86E4-7BF78FE05E72}">
      <dgm:prSet phldrT="[Текст]"/>
      <dgm:spPr/>
      <dgm:t>
        <a:bodyPr/>
        <a:lstStyle/>
        <a:p>
          <a:r>
            <a:rPr lang="ru-RU" dirty="0" smtClean="0"/>
            <a:t>Самообслуживание</a:t>
          </a:r>
          <a:endParaRPr lang="ru-RU" dirty="0"/>
        </a:p>
      </dgm:t>
    </dgm:pt>
    <dgm:pt modelId="{D3721704-C2AE-447B-AEEE-3C0721843EAF}" type="parTrans" cxnId="{0BC5950A-C03C-433B-9077-74A188FE7043}">
      <dgm:prSet/>
      <dgm:spPr/>
      <dgm:t>
        <a:bodyPr/>
        <a:lstStyle/>
        <a:p>
          <a:endParaRPr lang="ru-RU"/>
        </a:p>
      </dgm:t>
    </dgm:pt>
    <dgm:pt modelId="{CBE92076-D670-4F5E-A9A3-A9ED169A8654}" type="sibTrans" cxnId="{0BC5950A-C03C-433B-9077-74A188FE7043}">
      <dgm:prSet/>
      <dgm:spPr/>
      <dgm:t>
        <a:bodyPr/>
        <a:lstStyle/>
        <a:p>
          <a:endParaRPr lang="ru-RU"/>
        </a:p>
      </dgm:t>
    </dgm:pt>
    <dgm:pt modelId="{F2B11FBC-ABAE-491A-8642-A5CCAD4E80C0}">
      <dgm:prSet phldrT="[Текст]"/>
      <dgm:spPr/>
      <dgm:t>
        <a:bodyPr/>
        <a:lstStyle/>
        <a:p>
          <a:r>
            <a:rPr lang="ru-RU" dirty="0" smtClean="0"/>
            <a:t>Хозяйственно-бытовой труд</a:t>
          </a:r>
          <a:endParaRPr lang="ru-RU" dirty="0"/>
        </a:p>
      </dgm:t>
    </dgm:pt>
    <dgm:pt modelId="{B3CE50F3-382A-4058-85C5-6E9725F73CDD}" type="parTrans" cxnId="{1EADEE61-B8C5-40E9-874D-9D397CEC9FC4}">
      <dgm:prSet/>
      <dgm:spPr/>
      <dgm:t>
        <a:bodyPr/>
        <a:lstStyle/>
        <a:p>
          <a:endParaRPr lang="ru-RU"/>
        </a:p>
      </dgm:t>
    </dgm:pt>
    <dgm:pt modelId="{C77F2047-1596-4BE9-A5E9-F272C159E616}" type="sibTrans" cxnId="{1EADEE61-B8C5-40E9-874D-9D397CEC9FC4}">
      <dgm:prSet/>
      <dgm:spPr/>
      <dgm:t>
        <a:bodyPr/>
        <a:lstStyle/>
        <a:p>
          <a:endParaRPr lang="ru-RU"/>
        </a:p>
      </dgm:t>
    </dgm:pt>
    <dgm:pt modelId="{09EF7FCF-B05F-4C8C-85D4-214E40A23F81}">
      <dgm:prSet phldrT="[Текст]"/>
      <dgm:spPr/>
      <dgm:t>
        <a:bodyPr/>
        <a:lstStyle/>
        <a:p>
          <a:r>
            <a:rPr lang="ru-RU" dirty="0" smtClean="0"/>
            <a:t>Труд в природе</a:t>
          </a:r>
          <a:endParaRPr lang="ru-RU" dirty="0"/>
        </a:p>
      </dgm:t>
    </dgm:pt>
    <dgm:pt modelId="{82164233-D966-4DB9-8B2F-C14ACA42EB65}" type="parTrans" cxnId="{FFC93943-B4EA-4DF8-880B-BE306A9C4C4D}">
      <dgm:prSet/>
      <dgm:spPr/>
      <dgm:t>
        <a:bodyPr/>
        <a:lstStyle/>
        <a:p>
          <a:endParaRPr lang="ru-RU"/>
        </a:p>
      </dgm:t>
    </dgm:pt>
    <dgm:pt modelId="{F986F4B4-B370-404C-9458-DBCAABE1CDF6}" type="sibTrans" cxnId="{FFC93943-B4EA-4DF8-880B-BE306A9C4C4D}">
      <dgm:prSet/>
      <dgm:spPr/>
      <dgm:t>
        <a:bodyPr/>
        <a:lstStyle/>
        <a:p>
          <a:endParaRPr lang="ru-RU"/>
        </a:p>
      </dgm:t>
    </dgm:pt>
    <dgm:pt modelId="{CEA7A464-8914-40F5-B999-5316958CF0DF}">
      <dgm:prSet phldrT="[Текст]"/>
      <dgm:spPr/>
      <dgm:t>
        <a:bodyPr/>
        <a:lstStyle/>
        <a:p>
          <a:r>
            <a:rPr lang="ru-RU" dirty="0" smtClean="0"/>
            <a:t>Ручной труд</a:t>
          </a:r>
          <a:endParaRPr lang="ru-RU" dirty="0"/>
        </a:p>
      </dgm:t>
    </dgm:pt>
    <dgm:pt modelId="{C9896B95-EE1E-4746-8954-95682949349E}" type="parTrans" cxnId="{BBC407A2-66B9-4846-A1AF-C5E64EFCFD1E}">
      <dgm:prSet/>
      <dgm:spPr/>
      <dgm:t>
        <a:bodyPr/>
        <a:lstStyle/>
        <a:p>
          <a:endParaRPr lang="ru-RU"/>
        </a:p>
      </dgm:t>
    </dgm:pt>
    <dgm:pt modelId="{5A0FFFBC-7E0B-4DDA-9668-F58C192911BE}" type="sibTrans" cxnId="{BBC407A2-66B9-4846-A1AF-C5E64EFCFD1E}">
      <dgm:prSet/>
      <dgm:spPr/>
      <dgm:t>
        <a:bodyPr/>
        <a:lstStyle/>
        <a:p>
          <a:endParaRPr lang="ru-RU"/>
        </a:p>
      </dgm:t>
    </dgm:pt>
    <dgm:pt modelId="{0155FBAD-ED9A-4845-8445-1743FAD273D8}" type="pres">
      <dgm:prSet presAssocID="{42CD2CE1-D288-46F3-8007-BA9760F08E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1179D-3388-4F6C-A8E0-44425E38A806}" type="pres">
      <dgm:prSet presAssocID="{753770F6-6281-4B80-86E4-7BF78FE05E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4C73-E175-4D1C-8369-45304EF107B7}" type="pres">
      <dgm:prSet presAssocID="{753770F6-6281-4B80-86E4-7BF78FE05E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0FC4-9D59-4CE2-BC30-828699B95A6D}" type="pres">
      <dgm:prSet presAssocID="{09EF7FCF-B05F-4C8C-85D4-214E40A23F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D27CB-51A0-4FCB-BBD1-AF19CE1FB995}" type="pres">
      <dgm:prSet presAssocID="{09EF7FCF-B05F-4C8C-85D4-214E40A23F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5950A-C03C-433B-9077-74A188FE7043}" srcId="{42CD2CE1-D288-46F3-8007-BA9760F08EBD}" destId="{753770F6-6281-4B80-86E4-7BF78FE05E72}" srcOrd="0" destOrd="0" parTransId="{D3721704-C2AE-447B-AEEE-3C0721843EAF}" sibTransId="{CBE92076-D670-4F5E-A9A3-A9ED169A8654}"/>
    <dgm:cxn modelId="{1EADEE61-B8C5-40E9-874D-9D397CEC9FC4}" srcId="{753770F6-6281-4B80-86E4-7BF78FE05E72}" destId="{F2B11FBC-ABAE-491A-8642-A5CCAD4E80C0}" srcOrd="0" destOrd="0" parTransId="{B3CE50F3-382A-4058-85C5-6E9725F73CDD}" sibTransId="{C77F2047-1596-4BE9-A5E9-F272C159E616}"/>
    <dgm:cxn modelId="{C7870AF2-0546-4166-B384-AF4A6A304460}" type="presOf" srcId="{F2B11FBC-ABAE-491A-8642-A5CCAD4E80C0}" destId="{D2C84C73-E175-4D1C-8369-45304EF107B7}" srcOrd="0" destOrd="0" presId="urn:microsoft.com/office/officeart/2005/8/layout/vList2"/>
    <dgm:cxn modelId="{FCC9EAA1-2CE9-4210-ABFA-58CD44E061C8}" type="presOf" srcId="{09EF7FCF-B05F-4C8C-85D4-214E40A23F81}" destId="{6E040FC4-9D59-4CE2-BC30-828699B95A6D}" srcOrd="0" destOrd="0" presId="urn:microsoft.com/office/officeart/2005/8/layout/vList2"/>
    <dgm:cxn modelId="{BBC407A2-66B9-4846-A1AF-C5E64EFCFD1E}" srcId="{09EF7FCF-B05F-4C8C-85D4-214E40A23F81}" destId="{CEA7A464-8914-40F5-B999-5316958CF0DF}" srcOrd="0" destOrd="0" parTransId="{C9896B95-EE1E-4746-8954-95682949349E}" sibTransId="{5A0FFFBC-7E0B-4DDA-9668-F58C192911BE}"/>
    <dgm:cxn modelId="{D94CB715-8606-4ED3-95F7-89DCD68DFF41}" type="presOf" srcId="{CEA7A464-8914-40F5-B999-5316958CF0DF}" destId="{6BBD27CB-51A0-4FCB-BBD1-AF19CE1FB995}" srcOrd="0" destOrd="0" presId="urn:microsoft.com/office/officeart/2005/8/layout/vList2"/>
    <dgm:cxn modelId="{FFC93943-B4EA-4DF8-880B-BE306A9C4C4D}" srcId="{42CD2CE1-D288-46F3-8007-BA9760F08EBD}" destId="{09EF7FCF-B05F-4C8C-85D4-214E40A23F81}" srcOrd="1" destOrd="0" parTransId="{82164233-D966-4DB9-8B2F-C14ACA42EB65}" sibTransId="{F986F4B4-B370-404C-9458-DBCAABE1CDF6}"/>
    <dgm:cxn modelId="{5CC8E0D6-20A2-4EBA-A426-91A5F91D7C9E}" type="presOf" srcId="{753770F6-6281-4B80-86E4-7BF78FE05E72}" destId="{DA51179D-3388-4F6C-A8E0-44425E38A806}" srcOrd="0" destOrd="0" presId="urn:microsoft.com/office/officeart/2005/8/layout/vList2"/>
    <dgm:cxn modelId="{2FBCF770-708B-48EE-AE64-DCC38E31D798}" type="presOf" srcId="{42CD2CE1-D288-46F3-8007-BA9760F08EBD}" destId="{0155FBAD-ED9A-4845-8445-1743FAD273D8}" srcOrd="0" destOrd="0" presId="urn:microsoft.com/office/officeart/2005/8/layout/vList2"/>
    <dgm:cxn modelId="{6B3E8EA8-C8CD-47C6-88F0-56455AC0F6C5}" type="presParOf" srcId="{0155FBAD-ED9A-4845-8445-1743FAD273D8}" destId="{DA51179D-3388-4F6C-A8E0-44425E38A806}" srcOrd="0" destOrd="0" presId="urn:microsoft.com/office/officeart/2005/8/layout/vList2"/>
    <dgm:cxn modelId="{5FDC527A-4EEA-4F59-936F-1FFEAA239F3A}" type="presParOf" srcId="{0155FBAD-ED9A-4845-8445-1743FAD273D8}" destId="{D2C84C73-E175-4D1C-8369-45304EF107B7}" srcOrd="1" destOrd="0" presId="urn:microsoft.com/office/officeart/2005/8/layout/vList2"/>
    <dgm:cxn modelId="{1375A3C7-7C68-40A9-961E-70A8D038E189}" type="presParOf" srcId="{0155FBAD-ED9A-4845-8445-1743FAD273D8}" destId="{6E040FC4-9D59-4CE2-BC30-828699B95A6D}" srcOrd="2" destOrd="0" presId="urn:microsoft.com/office/officeart/2005/8/layout/vList2"/>
    <dgm:cxn modelId="{757E9ECF-472D-4CC0-BC34-B4316F9B88F6}" type="presParOf" srcId="{0155FBAD-ED9A-4845-8445-1743FAD273D8}" destId="{6BBD27CB-51A0-4FCB-BBD1-AF19CE1FB9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DC53B-58A6-430D-9462-C3226BE3D9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591EB-5FA4-4066-ACF9-74B8256D13C1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51C79975-1F35-4D1B-B9FA-FFF2F7AA6E0F}" type="parTrans" cxnId="{CD52DCB9-FBBE-4940-AD3B-F623AE47C87D}">
      <dgm:prSet/>
      <dgm:spPr/>
      <dgm:t>
        <a:bodyPr/>
        <a:lstStyle/>
        <a:p>
          <a:endParaRPr lang="ru-RU"/>
        </a:p>
      </dgm:t>
    </dgm:pt>
    <dgm:pt modelId="{614427C6-9D4E-43D1-99A6-5FB1F6F40007}" type="sibTrans" cxnId="{CD52DCB9-FBBE-4940-AD3B-F623AE47C87D}">
      <dgm:prSet/>
      <dgm:spPr/>
      <dgm:t>
        <a:bodyPr/>
        <a:lstStyle/>
        <a:p>
          <a:endParaRPr lang="ru-RU"/>
        </a:p>
      </dgm:t>
    </dgm:pt>
    <dgm:pt modelId="{D0436957-A338-45E2-8E2D-0C497013CAD1}">
      <dgm:prSet phldrT="[Текст]"/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5FCEDEE7-A1C2-432F-B2B3-121C47446437}" type="parTrans" cxnId="{EB824C08-AC6A-4DB0-BFB7-9C9B4FCC0185}">
      <dgm:prSet/>
      <dgm:spPr/>
      <dgm:t>
        <a:bodyPr/>
        <a:lstStyle/>
        <a:p>
          <a:endParaRPr lang="ru-RU"/>
        </a:p>
      </dgm:t>
    </dgm:pt>
    <dgm:pt modelId="{01B844EA-BB57-46B8-8AD5-21063D829E4C}" type="sibTrans" cxnId="{EB824C08-AC6A-4DB0-BFB7-9C9B4FCC0185}">
      <dgm:prSet/>
      <dgm:spPr/>
      <dgm:t>
        <a:bodyPr/>
        <a:lstStyle/>
        <a:p>
          <a:endParaRPr lang="ru-RU"/>
        </a:p>
      </dgm:t>
    </dgm:pt>
    <dgm:pt modelId="{4EADBCFD-1C3B-42AD-BC6D-CEA3DF9893A5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</a:t>
          </a:r>
          <a:endParaRPr lang="ru-RU" dirty="0"/>
        </a:p>
      </dgm:t>
    </dgm:pt>
    <dgm:pt modelId="{0DDE0DD9-22CC-4892-9AB9-46628983DF7A}" type="parTrans" cxnId="{AAEB2FD4-25AF-4B88-BDAE-3524EF9D61F4}">
      <dgm:prSet/>
      <dgm:spPr/>
      <dgm:t>
        <a:bodyPr/>
        <a:lstStyle/>
        <a:p>
          <a:endParaRPr lang="ru-RU"/>
        </a:p>
      </dgm:t>
    </dgm:pt>
    <dgm:pt modelId="{0DD791AC-2156-4EF0-A82C-421E5DB343EA}" type="sibTrans" cxnId="{AAEB2FD4-25AF-4B88-BDAE-3524EF9D61F4}">
      <dgm:prSet/>
      <dgm:spPr/>
      <dgm:t>
        <a:bodyPr/>
        <a:lstStyle/>
        <a:p>
          <a:endParaRPr lang="ru-RU"/>
        </a:p>
      </dgm:t>
    </dgm:pt>
    <dgm:pt modelId="{A726966B-FCCC-4E9B-913C-B9250710D67C}">
      <dgm:prSet phldrT="[Текст]"/>
      <dgm:spPr/>
      <dgm:t>
        <a:bodyPr/>
        <a:lstStyle/>
        <a:p>
          <a:r>
            <a:rPr lang="ru-RU" dirty="0" smtClean="0"/>
            <a:t>Дидактические игры</a:t>
          </a:r>
          <a:endParaRPr lang="ru-RU" dirty="0"/>
        </a:p>
      </dgm:t>
    </dgm:pt>
    <dgm:pt modelId="{6ADDCE19-6A7D-4A1B-A29C-D98B113A3E79}" type="parTrans" cxnId="{DE33597C-7874-4D76-BFB8-DEFE8B02B4FC}">
      <dgm:prSet/>
      <dgm:spPr/>
      <dgm:t>
        <a:bodyPr/>
        <a:lstStyle/>
        <a:p>
          <a:endParaRPr lang="ru-RU"/>
        </a:p>
      </dgm:t>
    </dgm:pt>
    <dgm:pt modelId="{36C0FC6B-DB61-47E1-BA36-F8F6FCFE44F5}" type="sibTrans" cxnId="{DE33597C-7874-4D76-BFB8-DEFE8B02B4FC}">
      <dgm:prSet/>
      <dgm:spPr/>
      <dgm:t>
        <a:bodyPr/>
        <a:lstStyle/>
        <a:p>
          <a:endParaRPr lang="ru-RU"/>
        </a:p>
      </dgm:t>
    </dgm:pt>
    <dgm:pt modelId="{4E9A64E7-2187-41CB-B255-B2559B46D69F}">
      <dgm:prSet phldrT="[Текст]"/>
      <dgm:spPr/>
      <dgm:t>
        <a:bodyPr/>
        <a:lstStyle/>
        <a:p>
          <a:r>
            <a:rPr lang="ru-RU" dirty="0" smtClean="0"/>
            <a:t>Организация посильной помощи взрослым</a:t>
          </a:r>
          <a:endParaRPr lang="ru-RU" dirty="0"/>
        </a:p>
      </dgm:t>
    </dgm:pt>
    <dgm:pt modelId="{A5576168-9CA8-4E97-AEDD-81D8AF2D8B3E}" type="parTrans" cxnId="{F2A48F24-2FF0-45CB-9190-150FB715637F}">
      <dgm:prSet/>
      <dgm:spPr/>
      <dgm:t>
        <a:bodyPr/>
        <a:lstStyle/>
        <a:p>
          <a:endParaRPr lang="ru-RU"/>
        </a:p>
      </dgm:t>
    </dgm:pt>
    <dgm:pt modelId="{2D77B6F9-43CE-438B-8EC3-766FA6CC7CEC}" type="sibTrans" cxnId="{F2A48F24-2FF0-45CB-9190-150FB715637F}">
      <dgm:prSet/>
      <dgm:spPr/>
      <dgm:t>
        <a:bodyPr/>
        <a:lstStyle/>
        <a:p>
          <a:endParaRPr lang="ru-RU"/>
        </a:p>
      </dgm:t>
    </dgm:pt>
    <dgm:pt modelId="{98FB5D50-E9AF-43B3-8C99-0816A346AF49}" type="pres">
      <dgm:prSet presAssocID="{DA0DC53B-58A6-430D-9462-C3226BE3D9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4320F-D77C-4D86-8E32-0919635A8FC4}" type="pres">
      <dgm:prSet presAssocID="{540591EB-5FA4-4066-ACF9-74B8256D13C1}" presName="node" presStyleLbl="node1" presStyleIdx="0" presStyleCnt="5" custLinFactNeighborX="-45197" custLinFactNeighborY="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AC132-3E07-4873-AEC3-9C815403C0FA}" type="pres">
      <dgm:prSet presAssocID="{614427C6-9D4E-43D1-99A6-5FB1F6F40007}" presName="sibTrans" presStyleCnt="0"/>
      <dgm:spPr/>
    </dgm:pt>
    <dgm:pt modelId="{082464DF-5047-49A9-B135-8EE733668603}" type="pres">
      <dgm:prSet presAssocID="{D0436957-A338-45E2-8E2D-0C497013CAD1}" presName="node" presStyleLbl="node1" presStyleIdx="1" presStyleCnt="5" custLinFactNeighborX="-42367" custLinFactNeighborY="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CBA2-807C-48BB-B0E1-2A49BE164260}" type="pres">
      <dgm:prSet presAssocID="{01B844EA-BB57-46B8-8AD5-21063D829E4C}" presName="sibTrans" presStyleCnt="0"/>
      <dgm:spPr/>
    </dgm:pt>
    <dgm:pt modelId="{E79FA103-F7A1-4F88-A412-AD18ABFE832D}" type="pres">
      <dgm:prSet presAssocID="{4EADBCFD-1C3B-42AD-BC6D-CEA3DF9893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79E99-1741-479C-A617-7A274F0F7A83}" type="pres">
      <dgm:prSet presAssocID="{0DD791AC-2156-4EF0-A82C-421E5DB343EA}" presName="sibTrans" presStyleCnt="0"/>
      <dgm:spPr/>
    </dgm:pt>
    <dgm:pt modelId="{4D7AF44E-4A57-44C1-AE12-D78EC849CD39}" type="pres">
      <dgm:prSet presAssocID="{A726966B-FCCC-4E9B-913C-B9250710D6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9B01B-64D0-4043-B728-C89261366FE4}" type="pres">
      <dgm:prSet presAssocID="{36C0FC6B-DB61-47E1-BA36-F8F6FCFE44F5}" presName="sibTrans" presStyleCnt="0"/>
      <dgm:spPr/>
    </dgm:pt>
    <dgm:pt modelId="{615AA04C-0D7A-42E1-966C-907EDEE6174F}" type="pres">
      <dgm:prSet presAssocID="{4E9A64E7-2187-41CB-B255-B2559B46D6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24C08-AC6A-4DB0-BFB7-9C9B4FCC0185}" srcId="{DA0DC53B-58A6-430D-9462-C3226BE3D924}" destId="{D0436957-A338-45E2-8E2D-0C497013CAD1}" srcOrd="1" destOrd="0" parTransId="{5FCEDEE7-A1C2-432F-B2B3-121C47446437}" sibTransId="{01B844EA-BB57-46B8-8AD5-21063D829E4C}"/>
    <dgm:cxn modelId="{ED42F1E1-F1B0-4483-AAB2-8BED9F546E35}" type="presOf" srcId="{DA0DC53B-58A6-430D-9462-C3226BE3D924}" destId="{98FB5D50-E9AF-43B3-8C99-0816A346AF49}" srcOrd="0" destOrd="0" presId="urn:microsoft.com/office/officeart/2005/8/layout/default"/>
    <dgm:cxn modelId="{DE33597C-7874-4D76-BFB8-DEFE8B02B4FC}" srcId="{DA0DC53B-58A6-430D-9462-C3226BE3D924}" destId="{A726966B-FCCC-4E9B-913C-B9250710D67C}" srcOrd="3" destOrd="0" parTransId="{6ADDCE19-6A7D-4A1B-A29C-D98B113A3E79}" sibTransId="{36C0FC6B-DB61-47E1-BA36-F8F6FCFE44F5}"/>
    <dgm:cxn modelId="{F452A317-EED1-4B98-A122-B90DE01CCB12}" type="presOf" srcId="{A726966B-FCCC-4E9B-913C-B9250710D67C}" destId="{4D7AF44E-4A57-44C1-AE12-D78EC849CD39}" srcOrd="0" destOrd="0" presId="urn:microsoft.com/office/officeart/2005/8/layout/default"/>
    <dgm:cxn modelId="{97DD31D9-AC42-4903-A488-EECC6E27E7B7}" type="presOf" srcId="{4EADBCFD-1C3B-42AD-BC6D-CEA3DF9893A5}" destId="{E79FA103-F7A1-4F88-A412-AD18ABFE832D}" srcOrd="0" destOrd="0" presId="urn:microsoft.com/office/officeart/2005/8/layout/default"/>
    <dgm:cxn modelId="{CE96CCB6-7E2D-4015-A77B-B90DADAABA44}" type="presOf" srcId="{4E9A64E7-2187-41CB-B255-B2559B46D69F}" destId="{615AA04C-0D7A-42E1-966C-907EDEE6174F}" srcOrd="0" destOrd="0" presId="urn:microsoft.com/office/officeart/2005/8/layout/default"/>
    <dgm:cxn modelId="{D825C73B-EEE7-4EA3-B92E-C455AA436B7D}" type="presOf" srcId="{D0436957-A338-45E2-8E2D-0C497013CAD1}" destId="{082464DF-5047-49A9-B135-8EE733668603}" srcOrd="0" destOrd="0" presId="urn:microsoft.com/office/officeart/2005/8/layout/default"/>
    <dgm:cxn modelId="{F2A48F24-2FF0-45CB-9190-150FB715637F}" srcId="{DA0DC53B-58A6-430D-9462-C3226BE3D924}" destId="{4E9A64E7-2187-41CB-B255-B2559B46D69F}" srcOrd="4" destOrd="0" parTransId="{A5576168-9CA8-4E97-AEDD-81D8AF2D8B3E}" sibTransId="{2D77B6F9-43CE-438B-8EC3-766FA6CC7CEC}"/>
    <dgm:cxn modelId="{0D55333C-88E9-4D94-BA03-845D3770AA9C}" type="presOf" srcId="{540591EB-5FA4-4066-ACF9-74B8256D13C1}" destId="{DF14320F-D77C-4D86-8E32-0919635A8FC4}" srcOrd="0" destOrd="0" presId="urn:microsoft.com/office/officeart/2005/8/layout/default"/>
    <dgm:cxn modelId="{CD52DCB9-FBBE-4940-AD3B-F623AE47C87D}" srcId="{DA0DC53B-58A6-430D-9462-C3226BE3D924}" destId="{540591EB-5FA4-4066-ACF9-74B8256D13C1}" srcOrd="0" destOrd="0" parTransId="{51C79975-1F35-4D1B-B9FA-FFF2F7AA6E0F}" sibTransId="{614427C6-9D4E-43D1-99A6-5FB1F6F40007}"/>
    <dgm:cxn modelId="{AAEB2FD4-25AF-4B88-BDAE-3524EF9D61F4}" srcId="{DA0DC53B-58A6-430D-9462-C3226BE3D924}" destId="{4EADBCFD-1C3B-42AD-BC6D-CEA3DF9893A5}" srcOrd="2" destOrd="0" parTransId="{0DDE0DD9-22CC-4892-9AB9-46628983DF7A}" sibTransId="{0DD791AC-2156-4EF0-A82C-421E5DB343EA}"/>
    <dgm:cxn modelId="{2FE40264-0BD3-41E4-B6F0-5602A2E9074E}" type="presParOf" srcId="{98FB5D50-E9AF-43B3-8C99-0816A346AF49}" destId="{DF14320F-D77C-4D86-8E32-0919635A8FC4}" srcOrd="0" destOrd="0" presId="urn:microsoft.com/office/officeart/2005/8/layout/default"/>
    <dgm:cxn modelId="{6108945F-08D6-45C0-94A8-CADAC46145D9}" type="presParOf" srcId="{98FB5D50-E9AF-43B3-8C99-0816A346AF49}" destId="{49FAC132-3E07-4873-AEC3-9C815403C0FA}" srcOrd="1" destOrd="0" presId="urn:microsoft.com/office/officeart/2005/8/layout/default"/>
    <dgm:cxn modelId="{285448F2-F9B0-4ED6-8449-D288187B10B9}" type="presParOf" srcId="{98FB5D50-E9AF-43B3-8C99-0816A346AF49}" destId="{082464DF-5047-49A9-B135-8EE733668603}" srcOrd="2" destOrd="0" presId="urn:microsoft.com/office/officeart/2005/8/layout/default"/>
    <dgm:cxn modelId="{6AE0B70E-39F2-4C30-A661-7604EC9D8011}" type="presParOf" srcId="{98FB5D50-E9AF-43B3-8C99-0816A346AF49}" destId="{5DEDCBA2-807C-48BB-B0E1-2A49BE164260}" srcOrd="3" destOrd="0" presId="urn:microsoft.com/office/officeart/2005/8/layout/default"/>
    <dgm:cxn modelId="{96F47A22-0D84-4552-A69B-B4844B06F4A9}" type="presParOf" srcId="{98FB5D50-E9AF-43B3-8C99-0816A346AF49}" destId="{E79FA103-F7A1-4F88-A412-AD18ABFE832D}" srcOrd="4" destOrd="0" presId="urn:microsoft.com/office/officeart/2005/8/layout/default"/>
    <dgm:cxn modelId="{D1F299E5-60DA-46DE-8838-317331F79A46}" type="presParOf" srcId="{98FB5D50-E9AF-43B3-8C99-0816A346AF49}" destId="{2BD79E99-1741-479C-A617-7A274F0F7A83}" srcOrd="5" destOrd="0" presId="urn:microsoft.com/office/officeart/2005/8/layout/default"/>
    <dgm:cxn modelId="{1F2B821A-C4F2-427A-878F-261024539B37}" type="presParOf" srcId="{98FB5D50-E9AF-43B3-8C99-0816A346AF49}" destId="{4D7AF44E-4A57-44C1-AE12-D78EC849CD39}" srcOrd="6" destOrd="0" presId="urn:microsoft.com/office/officeart/2005/8/layout/default"/>
    <dgm:cxn modelId="{53F678F6-B4EF-4AE2-AEF0-A2F11E7992A9}" type="presParOf" srcId="{98FB5D50-E9AF-43B3-8C99-0816A346AF49}" destId="{4609B01B-64D0-4043-B728-C89261366FE4}" srcOrd="7" destOrd="0" presId="urn:microsoft.com/office/officeart/2005/8/layout/default"/>
    <dgm:cxn modelId="{EB3C58AB-E49F-4D3B-8ACC-5A856C6D1230}" type="presParOf" srcId="{98FB5D50-E9AF-43B3-8C99-0816A346AF49}" destId="{615AA04C-0D7A-42E1-966C-907EDEE617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91A8F-5798-4791-89B1-5D41CD98453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F16B0F-202E-4D3D-936F-B9D2840B1A71}">
      <dgm:prSet phldrT="[Текст]"/>
      <dgm:spPr/>
      <dgm:t>
        <a:bodyPr/>
        <a:lstStyle/>
        <a:p>
          <a:r>
            <a:rPr lang="ru-RU" dirty="0" smtClean="0"/>
            <a:t>Организация совместного труда детей старшего дошкольного возраста с взрослыми, </a:t>
          </a:r>
          <a:endParaRPr lang="ru-RU" dirty="0"/>
        </a:p>
      </dgm:t>
    </dgm:pt>
    <dgm:pt modelId="{9F99A2A0-8A0A-4A1D-AF9E-CB3288116F06}" type="parTrans" cxnId="{FD6C52D8-9183-49F0-A76F-8BF7EDBD3C5D}">
      <dgm:prSet/>
      <dgm:spPr/>
      <dgm:t>
        <a:bodyPr/>
        <a:lstStyle/>
        <a:p>
          <a:endParaRPr lang="ru-RU"/>
        </a:p>
      </dgm:t>
    </dgm:pt>
    <dgm:pt modelId="{9A1132D4-9FFD-4CE4-95B0-C5C983EE3757}" type="sibTrans" cxnId="{FD6C52D8-9183-49F0-A76F-8BF7EDBD3C5D}">
      <dgm:prSet/>
      <dgm:spPr/>
      <dgm:t>
        <a:bodyPr/>
        <a:lstStyle/>
        <a:p>
          <a:endParaRPr lang="ru-RU"/>
        </a:p>
      </dgm:t>
    </dgm:pt>
    <dgm:pt modelId="{740C980D-7D77-4B31-9A22-AC594D85CB80}" type="pres">
      <dgm:prSet presAssocID="{8F891A8F-5798-4791-89B1-5D41CD9845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8B5ED-CA6C-4A1E-B4F3-50BBCD0239C8}" type="pres">
      <dgm:prSet presAssocID="{A6F16B0F-202E-4D3D-936F-B9D2840B1A71}" presName="node" presStyleLbl="node1" presStyleIdx="0" presStyleCnt="1" custScaleX="33851" custScaleY="32363" custLinFactNeighborX="-32842" custLinFactNeighborY="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56184-0C70-4298-8D94-AB471FC6E4AB}" type="presOf" srcId="{A6F16B0F-202E-4D3D-936F-B9D2840B1A71}" destId="{CDF8B5ED-CA6C-4A1E-B4F3-50BBCD0239C8}" srcOrd="0" destOrd="0" presId="urn:microsoft.com/office/officeart/2005/8/layout/default"/>
    <dgm:cxn modelId="{FD6C52D8-9183-49F0-A76F-8BF7EDBD3C5D}" srcId="{8F891A8F-5798-4791-89B1-5D41CD98453B}" destId="{A6F16B0F-202E-4D3D-936F-B9D2840B1A71}" srcOrd="0" destOrd="0" parTransId="{9F99A2A0-8A0A-4A1D-AF9E-CB3288116F06}" sibTransId="{9A1132D4-9FFD-4CE4-95B0-C5C983EE3757}"/>
    <dgm:cxn modelId="{0C5579EC-DBC0-42EA-99FA-3A6F3EF1DBAA}" type="presOf" srcId="{8F891A8F-5798-4791-89B1-5D41CD98453B}" destId="{740C980D-7D77-4B31-9A22-AC594D85CB80}" srcOrd="0" destOrd="0" presId="urn:microsoft.com/office/officeart/2005/8/layout/default"/>
    <dgm:cxn modelId="{ED36968A-4027-4A69-AEED-327A58330E69}" type="presParOf" srcId="{740C980D-7D77-4B31-9A22-AC594D85CB80}" destId="{CDF8B5ED-CA6C-4A1E-B4F3-50BBCD0239C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1CE7-56A9-410F-9266-95EEF062CB9D}">
      <dsp:nvSpPr>
        <dsp:cNvPr id="0" name=""/>
        <dsp:cNvSpPr/>
      </dsp:nvSpPr>
      <dsp:spPr>
        <a:xfrm>
          <a:off x="707740" y="0"/>
          <a:ext cx="4680520" cy="46805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B5158-FA30-4B6E-804C-CD2994DFDA7E}">
      <dsp:nvSpPr>
        <dsp:cNvPr id="0" name=""/>
        <dsp:cNvSpPr/>
      </dsp:nvSpPr>
      <dsp:spPr>
        <a:xfrm>
          <a:off x="959772" y="432054"/>
          <a:ext cx="2275693" cy="1806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Недооценка возможностей дошкольника в выполнении и несении определенных трудовых поручений и обязанностей, лишение ребят самостоятельности. </a:t>
          </a:r>
          <a:br>
            <a:rPr lang="ru-RU" sz="1400" kern="1200" dirty="0" smtClean="0">
              <a:solidFill>
                <a:schemeClr val="bg1"/>
              </a:solidFill>
            </a:rPr>
          </a:br>
          <a:endParaRPr lang="ru-RU" sz="1400" kern="1200" dirty="0">
            <a:solidFill>
              <a:schemeClr val="bg1"/>
            </a:solidFill>
          </a:endParaRPr>
        </a:p>
      </dsp:txBody>
      <dsp:txXfrm>
        <a:off x="1047979" y="520261"/>
        <a:ext cx="2099279" cy="1630515"/>
      </dsp:txXfrm>
    </dsp:sp>
    <dsp:sp modelId="{0DDC68A4-77B7-48F9-9200-49B054F3E335}">
      <dsp:nvSpPr>
        <dsp:cNvPr id="0" name=""/>
        <dsp:cNvSpPr/>
      </dsp:nvSpPr>
      <dsp:spPr>
        <a:xfrm>
          <a:off x="3192017" y="432054"/>
          <a:ext cx="1917275" cy="1817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Отсутствие или недостаток у родителей и воспитателей, соответствующих психолого-педагогических знаний. 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280722" y="520759"/>
        <a:ext cx="1739865" cy="1639723"/>
      </dsp:txXfrm>
    </dsp:sp>
    <dsp:sp modelId="{12F82EB7-3424-40AF-B995-AF48C0BAFAFA}">
      <dsp:nvSpPr>
        <dsp:cNvPr id="0" name=""/>
        <dsp:cNvSpPr/>
      </dsp:nvSpPr>
      <dsp:spPr>
        <a:xfrm>
          <a:off x="959772" y="2232253"/>
          <a:ext cx="2180772" cy="182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Чрезмерное увлечение словесными </a:t>
          </a:r>
          <a:r>
            <a:rPr lang="ru-RU" sz="14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методами воздействия на личность ребенка</a:t>
          </a:r>
          <a:r>
            <a:rPr lang="ru-RU" sz="1400" kern="1200" dirty="0" smtClean="0">
              <a:solidFill>
                <a:schemeClr val="bg1"/>
              </a:solidFill>
            </a:rPr>
            <a:t>: рассказ, объяснение, беседа, разъяснение, назидания. </a:t>
          </a:r>
          <a:br>
            <a:rPr lang="ru-RU" sz="1400" kern="1200" dirty="0" smtClean="0">
              <a:solidFill>
                <a:schemeClr val="bg1"/>
              </a:solidFill>
            </a:rPr>
          </a:br>
          <a:endParaRPr lang="ru-RU" sz="1400" kern="1200" dirty="0">
            <a:solidFill>
              <a:schemeClr val="bg1"/>
            </a:solidFill>
          </a:endParaRPr>
        </a:p>
      </dsp:txBody>
      <dsp:txXfrm>
        <a:off x="1048881" y="2321362"/>
        <a:ext cx="2002554" cy="1647184"/>
      </dsp:txXfrm>
    </dsp:sp>
    <dsp:sp modelId="{2DECFBBE-11C7-4B89-8C5B-7F9008FB29A4}">
      <dsp:nvSpPr>
        <dsp:cNvPr id="0" name=""/>
        <dsp:cNvSpPr/>
      </dsp:nvSpPr>
      <dsp:spPr>
        <a:xfrm>
          <a:off x="3192008" y="2279166"/>
          <a:ext cx="1958255" cy="1681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Эпизодичность, кратковременный характер труда детей, отсутствие должной системы в организации детского труда, как в детском саду, так и дома</a:t>
          </a:r>
          <a:r>
            <a:rPr lang="ru-RU" sz="1400" kern="1200" dirty="0" smtClean="0"/>
            <a:t>.</a:t>
          </a:r>
          <a:r>
            <a:rPr lang="ru-RU" sz="1100" kern="1200" dirty="0" smtClean="0"/>
            <a:t> </a:t>
          </a:r>
          <a:endParaRPr lang="ru-RU" sz="1100" kern="1200" dirty="0"/>
        </a:p>
      </dsp:txBody>
      <dsp:txXfrm>
        <a:off x="3274075" y="2361233"/>
        <a:ext cx="1794121" cy="151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79D-3388-4F6C-A8E0-44425E38A806}">
      <dsp:nvSpPr>
        <dsp:cNvPr id="0" name=""/>
        <dsp:cNvSpPr/>
      </dsp:nvSpPr>
      <dsp:spPr>
        <a:xfrm>
          <a:off x="0" y="39107"/>
          <a:ext cx="60960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Самообслуживание</a:t>
          </a:r>
          <a:endParaRPr lang="ru-RU" sz="4600" kern="1200" dirty="0"/>
        </a:p>
      </dsp:txBody>
      <dsp:txXfrm>
        <a:off x="52546" y="91653"/>
        <a:ext cx="5990908" cy="971308"/>
      </dsp:txXfrm>
    </dsp:sp>
    <dsp:sp modelId="{D2C84C73-E175-4D1C-8369-45304EF107B7}">
      <dsp:nvSpPr>
        <dsp:cNvPr id="0" name=""/>
        <dsp:cNvSpPr/>
      </dsp:nvSpPr>
      <dsp:spPr>
        <a:xfrm>
          <a:off x="0" y="1115507"/>
          <a:ext cx="609600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Хозяйственно-бытовой труд</a:t>
          </a:r>
          <a:endParaRPr lang="ru-RU" sz="3600" kern="1200" dirty="0"/>
        </a:p>
      </dsp:txBody>
      <dsp:txXfrm>
        <a:off x="0" y="1115507"/>
        <a:ext cx="6096000" cy="1071225"/>
      </dsp:txXfrm>
    </dsp:sp>
    <dsp:sp modelId="{6E040FC4-9D59-4CE2-BC30-828699B95A6D}">
      <dsp:nvSpPr>
        <dsp:cNvPr id="0" name=""/>
        <dsp:cNvSpPr/>
      </dsp:nvSpPr>
      <dsp:spPr>
        <a:xfrm>
          <a:off x="0" y="2186732"/>
          <a:ext cx="60960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Труд в природе</a:t>
          </a:r>
          <a:endParaRPr lang="ru-RU" sz="4600" kern="1200" dirty="0"/>
        </a:p>
      </dsp:txBody>
      <dsp:txXfrm>
        <a:off x="52546" y="2239278"/>
        <a:ext cx="5990908" cy="971308"/>
      </dsp:txXfrm>
    </dsp:sp>
    <dsp:sp modelId="{6BBD27CB-51A0-4FCB-BBD1-AF19CE1FB995}">
      <dsp:nvSpPr>
        <dsp:cNvPr id="0" name=""/>
        <dsp:cNvSpPr/>
      </dsp:nvSpPr>
      <dsp:spPr>
        <a:xfrm>
          <a:off x="0" y="3263132"/>
          <a:ext cx="60960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Ручной труд</a:t>
          </a:r>
          <a:endParaRPr lang="ru-RU" sz="3600" kern="1200" dirty="0"/>
        </a:p>
      </dsp:txBody>
      <dsp:txXfrm>
        <a:off x="0" y="3263132"/>
        <a:ext cx="6096000" cy="76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4320F-D77C-4D86-8E32-0919635A8FC4}">
      <dsp:nvSpPr>
        <dsp:cNvPr id="0" name=""/>
        <dsp:cNvSpPr/>
      </dsp:nvSpPr>
      <dsp:spPr>
        <a:xfrm>
          <a:off x="0" y="2651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Наблюдение</a:t>
          </a:r>
          <a:endParaRPr lang="ru-RU" sz="2000" kern="1200" dirty="0"/>
        </a:p>
      </dsp:txBody>
      <dsp:txXfrm>
        <a:off x="0" y="26515"/>
        <a:ext cx="2030015" cy="1218009"/>
      </dsp:txXfrm>
    </dsp:sp>
    <dsp:sp modelId="{082464DF-5047-49A9-B135-8EE733668603}">
      <dsp:nvSpPr>
        <dsp:cNvPr id="0" name=""/>
        <dsp:cNvSpPr/>
      </dsp:nvSpPr>
      <dsp:spPr>
        <a:xfrm>
          <a:off x="2289444" y="2651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Экскурсии</a:t>
          </a:r>
          <a:endParaRPr lang="ru-RU" sz="2000" kern="1200" dirty="0"/>
        </a:p>
      </dsp:txBody>
      <dsp:txXfrm>
        <a:off x="2289444" y="26515"/>
        <a:ext cx="2030015" cy="1218009"/>
      </dsp:txXfrm>
    </dsp:sp>
    <dsp:sp modelId="{E79FA103-F7A1-4F88-A412-AD18ABFE832D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 художественной литературы</a:t>
          </a:r>
          <a:endParaRPr lang="ru-RU" sz="2000" kern="1200" dirty="0"/>
        </a:p>
      </dsp:txBody>
      <dsp:txXfrm>
        <a:off x="916483" y="1422995"/>
        <a:ext cx="2030015" cy="1218009"/>
      </dsp:txXfrm>
    </dsp:sp>
    <dsp:sp modelId="{4D7AF44E-4A57-44C1-AE12-D78EC849CD39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Дидактические игры</a:t>
          </a:r>
          <a:endParaRPr lang="ru-RU" sz="2000" kern="1200" dirty="0"/>
        </a:p>
      </dsp:txBody>
      <dsp:txXfrm>
        <a:off x="3149500" y="1422995"/>
        <a:ext cx="2030015" cy="1218009"/>
      </dsp:txXfrm>
    </dsp:sp>
    <dsp:sp modelId="{615AA04C-0D7A-42E1-966C-907EDEE6174F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посильной помощи взрослым</a:t>
          </a:r>
          <a:endParaRPr lang="ru-RU" sz="2000" kern="1200" dirty="0"/>
        </a:p>
      </dsp:txBody>
      <dsp:txXfrm>
        <a:off x="2032992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B5ED-CA6C-4A1E-B4F3-50BBCD0239C8}">
      <dsp:nvSpPr>
        <dsp:cNvPr id="0" name=""/>
        <dsp:cNvSpPr/>
      </dsp:nvSpPr>
      <dsp:spPr>
        <a:xfrm>
          <a:off x="14173" y="1656199"/>
          <a:ext cx="2063556" cy="1183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совместного труда детей старшего дошкольного возраста с взрослыми, </a:t>
          </a:r>
          <a:endParaRPr lang="ru-RU" sz="1600" kern="1200" dirty="0"/>
        </a:p>
      </dsp:txBody>
      <dsp:txXfrm>
        <a:off x="14173" y="1656199"/>
        <a:ext cx="2063556" cy="118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294CEE-40EC-4ACB-85BA-390C2333A9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08F329-B66E-4C92-897E-8DD617C2D2C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d.multiurok.ru/html/2021/01/31/s_6016cbd07d428/1626167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banner2.cleanpng.com/20191022/qub/transparent-cartoon-play-5daf64eacf21c4.7600389215717757228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85525"/>
            <a:ext cx="252028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tvet.imgsmail.ru/download/12850878_de7956b47877c6a0b4011105a704c24f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23766"/>
            <a:ext cx="1375321" cy="13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375" y="476672"/>
            <a:ext cx="7279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Консультация 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Труд</a:t>
            </a:r>
            <a:r>
              <a:rPr lang="ru-RU" b="1" dirty="0">
                <a:solidFill>
                  <a:schemeClr val="bg1"/>
                </a:solidFill>
              </a:rPr>
              <a:t>, как средство умственного и нравственного воспитания дошкольников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Трудовое воспитание – это совместная деятельность воспитателя и воспитанников, направленная на формирование нравственных ориентиров, трудолюбия, осознание полезности труда.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385680"/>
            <a:ext cx="330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/>
                </a:solidFill>
                <a:effectLst/>
              </a:rPr>
              <a:t>Подготовила: Воспитатель</a:t>
            </a:r>
          </a:p>
          <a:p>
            <a:pPr algn="ctr"/>
            <a:r>
              <a:rPr lang="ru-RU" sz="2000" b="1" dirty="0" err="1" smtClean="0">
                <a:ln w="50800"/>
                <a:solidFill>
                  <a:schemeClr val="bg1"/>
                </a:solidFill>
              </a:rPr>
              <a:t>Тукова</a:t>
            </a:r>
            <a:r>
              <a:rPr lang="ru-RU" sz="2000" b="1" dirty="0" smtClean="0">
                <a:ln w="50800"/>
                <a:solidFill>
                  <a:schemeClr val="bg1"/>
                </a:solidFill>
              </a:rPr>
              <a:t> А.М.</a:t>
            </a:r>
            <a:endParaRPr lang="ru-RU" sz="2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81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осуществлении трудового воспитания дошкольников выделяют наиболее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типичные </a:t>
            </a:r>
            <a:r>
              <a:rPr lang="ru-RU" b="1" dirty="0">
                <a:solidFill>
                  <a:schemeClr val="bg1"/>
                </a:solidFill>
              </a:rPr>
              <a:t>ошибки: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22883633"/>
              </p:ext>
            </p:extLst>
          </p:nvPr>
        </p:nvGraphicFramePr>
        <p:xfrm>
          <a:off x="1524000" y="1124744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yenislayt.com/upload/605ea82da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9" y="3140968"/>
            <a:ext cx="1981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332656"/>
            <a:ext cx="2133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Виды труда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358394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" descr="https://www.gifki.org/data/media/105/zhenshchina-animatsionnaya-kartinka-00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www.gifki.org/data/media/105/zhenshchina-animatsionnaya-kartinka-006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23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975" y="160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Труд детей дошкольного возраста в детском саду организуется в трех основных формах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6741" y="3140968"/>
            <a:ext cx="1420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поручения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4630" y="3140968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дежурств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1458453"/>
            <a:ext cx="3033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коллективной(общей, совместной)</a:t>
            </a:r>
          </a:p>
        </p:txBody>
      </p:sp>
      <p:sp>
        <p:nvSpPr>
          <p:cNvPr id="18" name="Тройная стрелка влево/вправо/вверх 17"/>
          <p:cNvSpPr/>
          <p:nvPr/>
        </p:nvSpPr>
        <p:spPr>
          <a:xfrm>
            <a:off x="1397079" y="2198278"/>
            <a:ext cx="2940928" cy="149619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2" descr="https://www.gifki.org/data/media/105/zhenshchina-animatsionnaya-kartinka-006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5" descr="https://www.gifki.org/data/media/105/zhenshchina-animatsionnaya-kartinka-006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7" descr="https://mbdou-mishutka.edusite.ru/images/esen_jeni_esenni_lista_animaciinet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s://image.jimcdn.com/app/cms/image/transf/none/path/s36cad506eef37b25/image/i21ea78892fea2fb4/version/1548353639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41023"/>
            <a:ext cx="4176464" cy="31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260648"/>
            <a:ext cx="38600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Для ознакомления детей с трудом взрослых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планируются: 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50963"/>
              </p:ext>
            </p:extLst>
          </p:nvPr>
        </p:nvGraphicFramePr>
        <p:xfrm>
          <a:off x="1764704" y="11702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41530993"/>
              </p:ext>
            </p:extLst>
          </p:nvPr>
        </p:nvGraphicFramePr>
        <p:xfrm>
          <a:off x="1365816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s://i.gifer.com/78nP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77" y="5208291"/>
            <a:ext cx="4262640" cy="16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60458"/>
            <a:ext cx="5161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Требования к организации детского труда:</a:t>
            </a:r>
          </a:p>
        </p:txBody>
      </p:sp>
      <p:sp>
        <p:nvSpPr>
          <p:cNvPr id="8" name="Овал 7"/>
          <p:cNvSpPr/>
          <p:nvPr/>
        </p:nvSpPr>
        <p:spPr>
          <a:xfrm>
            <a:off x="323528" y="1484783"/>
            <a:ext cx="2952328" cy="151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1.Систематичность </a:t>
            </a:r>
            <a:r>
              <a:rPr lang="ru-RU" u="sng" dirty="0">
                <a:solidFill>
                  <a:schemeClr val="bg1"/>
                </a:solidFill>
              </a:rPr>
              <a:t>детского труда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1487415"/>
            <a:ext cx="28083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2Постепенность </a:t>
            </a:r>
            <a:r>
              <a:rPr lang="ru-RU" u="sng" dirty="0">
                <a:solidFill>
                  <a:schemeClr val="bg1"/>
                </a:solidFill>
              </a:rPr>
              <a:t>рабочей нагрузки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9612" y="3248980"/>
            <a:ext cx="295232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u="sng" dirty="0" smtClean="0">
                <a:solidFill>
                  <a:schemeClr val="bg1"/>
                </a:solidFill>
              </a:rPr>
              <a:t>Подбор </a:t>
            </a:r>
            <a:r>
              <a:rPr lang="ru-RU" u="sng" dirty="0">
                <a:solidFill>
                  <a:schemeClr val="bg1"/>
                </a:solidFill>
              </a:rPr>
              <a:t>оборудования для труда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27984" y="3320099"/>
            <a:ext cx="30007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4.Создание </a:t>
            </a:r>
            <a:r>
              <a:rPr lang="ru-RU" u="sng" dirty="0">
                <a:solidFill>
                  <a:schemeClr val="bg1"/>
                </a:solidFill>
              </a:rPr>
              <a:t>в группе трудовой атмосферы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555776" y="529790"/>
            <a:ext cx="720080" cy="9549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20072" y="529790"/>
            <a:ext cx="1224136" cy="9549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059832" y="620688"/>
            <a:ext cx="792088" cy="25202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27984" y="620688"/>
            <a:ext cx="1080120" cy="26282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humbs.gfycat.com/ChiefImmenseAtlanticbluetang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" y="5215644"/>
            <a:ext cx="1588659" cy="15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4b/7e/48/4b7e484fe9ebe11fe2a9d04d3e5207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61030"/>
            <a:ext cx="3096344" cy="22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gfycat.com/ColorlessKeenElephantbeetle-max-1m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60" y="3368601"/>
            <a:ext cx="1415511" cy="12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9970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Таким образом, трудовая деятельность является одним из важных факторов воспитания личности.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586" y="98072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Хотелось бы закончить нашу консультацию изречением В. А. Сухомлинского, что «Труд становится великим воспитателем, когда он входит в жизнь наших воспитанников, дает радость дружбы и товарищества, развивает пытливость и любознательность, рождает новую красоту в окружающем мире, пробуждает первое гражданское чувство – чувство созидателя материальных благ, без которых невозможна жизнь человека».</a:t>
            </a:r>
          </a:p>
        </p:txBody>
      </p:sp>
      <p:pic>
        <p:nvPicPr>
          <p:cNvPr id="3076" name="Picture 4" descr="https://img2.freepng.ru/20190409/kqu/kisspng-clip-art-free-content-portable-network-graphics-im-5cad654bb82963.8514468715548675317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3016"/>
            <a:ext cx="3437148" cy="34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a9/ca/1f/a9ca1fd5af45c1dd5f2e5396a6ba08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7225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mbdou-mishutka.edusite.ru/images/esen_jeni_esenni_lista_animaciine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294" y="141277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ttps://99px.ru/sstorage/86/2018/03/image_8627031822120440602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210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16</cp:revision>
  <dcterms:created xsi:type="dcterms:W3CDTF">2021-11-27T19:44:59Z</dcterms:created>
  <dcterms:modified xsi:type="dcterms:W3CDTF">2021-12-08T20:16:20Z</dcterms:modified>
</cp:coreProperties>
</file>