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73" r:id="rId5"/>
    <p:sldId id="274" r:id="rId6"/>
    <p:sldId id="275" r:id="rId7"/>
    <p:sldId id="269" r:id="rId8"/>
    <p:sldId id="271" r:id="rId9"/>
    <p:sldId id="270" r:id="rId10"/>
    <p:sldId id="264" r:id="rId11"/>
    <p:sldId id="257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17" Type="http://schemas.openxmlformats.org/officeDocument/2006/relationships/image" Target="../media/image20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jpe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Использование книг </a:t>
            </a:r>
            <a:r>
              <a:rPr lang="ru-RU" b="1" dirty="0" err="1" smtClean="0">
                <a:solidFill>
                  <a:srgbClr val="FF0000"/>
                </a:solidFill>
              </a:rPr>
              <a:t>А.В.Новикова</a:t>
            </a:r>
            <a:r>
              <a:rPr lang="ru-RU" b="1" dirty="0" smtClean="0">
                <a:solidFill>
                  <a:srgbClr val="FF0000"/>
                </a:solidFill>
              </a:rPr>
              <a:t> в работе учителя истории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3286758" cy="438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58396"/>
            <a:ext cx="3286759" cy="438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759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Литература: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1.	Николаев М.Е. Сельская семья: традиции и современность / Михаил   Николаев. – М: Российский государственный социальный университет, 2007. –  С. 6</a:t>
            </a:r>
          </a:p>
          <a:p>
            <a:pPr marL="0" indent="0">
              <a:buNone/>
            </a:pPr>
            <a:r>
              <a:rPr lang="ru-RU" b="1" dirty="0" smtClean="0"/>
              <a:t>2.Новиков  </a:t>
            </a:r>
            <a:r>
              <a:rPr lang="ru-RU" b="1" dirty="0"/>
              <a:t>А.В. Беседы о родословиях / Анатолий Новиков. – Арх., 2005. –  С. 75</a:t>
            </a:r>
          </a:p>
          <a:p>
            <a:pPr marL="0" indent="0">
              <a:buNone/>
            </a:pPr>
            <a:r>
              <a:rPr lang="ru-RU" b="1" dirty="0" smtClean="0"/>
              <a:t>3.Новиков  </a:t>
            </a:r>
            <a:r>
              <a:rPr lang="ru-RU" b="1" dirty="0"/>
              <a:t>А.В. </a:t>
            </a:r>
            <a:r>
              <a:rPr lang="ru-RU" b="1" dirty="0" err="1"/>
              <a:t>Лешуконье</a:t>
            </a:r>
            <a:r>
              <a:rPr lang="ru-RU" b="1" dirty="0"/>
              <a:t> / Анатолий Новиков. – Арх., 2003. –  С. 370 </a:t>
            </a:r>
          </a:p>
          <a:p>
            <a:pPr marL="0" indent="0">
              <a:buNone/>
            </a:pPr>
            <a:r>
              <a:rPr lang="ru-RU" dirty="0" smtClean="0"/>
              <a:t>4.Фатьянов </a:t>
            </a:r>
            <a:r>
              <a:rPr lang="ru-RU" dirty="0"/>
              <a:t>Ф. Не как у всех / Федор Фатьянов. – Арх., 2003. – 336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311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470025"/>
          </a:xfrm>
        </p:spPr>
        <p:txBody>
          <a:bodyPr/>
          <a:lstStyle/>
          <a:p>
            <a:r>
              <a:rPr lang="ru-RU" dirty="0" err="1" smtClean="0"/>
              <a:t>Белощелье</a:t>
            </a:r>
            <a:endParaRPr lang="ru-RU" dirty="0"/>
          </a:p>
        </p:txBody>
      </p:sp>
      <p:pic>
        <p:nvPicPr>
          <p:cNvPr id="1026" name="Picture 2" descr="C:\Users\Катюша\Desktop\презентация про бнлощелье\x_4ebdcbf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31983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Проект «Деревни наши»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4088" y="1700808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Проект выполнен учениками 7 класса</a:t>
            </a:r>
          </a:p>
          <a:p>
            <a:r>
              <a:rPr lang="ru-RU" sz="2000" b="1" dirty="0" smtClean="0"/>
              <a:t>Руководитель проекта- Еремина Татьяна Дмитриевна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43051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284362" y="259964"/>
            <a:ext cx="10225136" cy="6467014"/>
            <a:chOff x="414" y="1799"/>
            <a:chExt cx="16200" cy="9529"/>
          </a:xfrm>
        </p:grpSpPr>
        <p:pic>
          <p:nvPicPr>
            <p:cNvPr id="3075" name="Picture 3" descr="Рисунок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014"/>
            <a:stretch>
              <a:fillRect/>
            </a:stretch>
          </p:blipFill>
          <p:spPr bwMode="auto">
            <a:xfrm>
              <a:off x="414" y="1799"/>
              <a:ext cx="16200" cy="9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286" y="3779"/>
              <a:ext cx="12729" cy="5276"/>
              <a:chOff x="1286" y="3779"/>
              <a:chExt cx="12729" cy="5276"/>
            </a:xfrm>
          </p:grpSpPr>
          <p:pic>
            <p:nvPicPr>
              <p:cNvPr id="3077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94" y="6479"/>
                <a:ext cx="488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8" name="Picture 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82" y="5219"/>
                <a:ext cx="392" cy="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9" name="Picture 7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" y="5399"/>
                <a:ext cx="506" cy="6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0" name="Picture 8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18" y="5939"/>
                <a:ext cx="495" cy="6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1" name="Picture 9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34" y="6119"/>
                <a:ext cx="374" cy="4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2" name="Picture 10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1" y="5939"/>
                <a:ext cx="417" cy="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3" name="Picture 1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34" y="7559"/>
                <a:ext cx="481" cy="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4" name="Picture 12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14" y="5921"/>
                <a:ext cx="520" cy="4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5" name="Picture 13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54" y="3779"/>
                <a:ext cx="414" cy="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6" name="Picture 14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14" y="4859"/>
                <a:ext cx="445" cy="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7" name="Picture 15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94" y="5939"/>
                <a:ext cx="377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8" name="Picture 16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9" y="7739"/>
                <a:ext cx="501" cy="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9" name="Picture 17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49" y="5759"/>
                <a:ext cx="418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0" name="Picture 18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9" y="6479"/>
                <a:ext cx="488" cy="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1" name="Picture 19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6" y="5939"/>
                <a:ext cx="492" cy="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2" name="Picture 20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34" y="6659"/>
                <a:ext cx="385" cy="4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3" name="Picture 21"/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81" y="6839"/>
                <a:ext cx="477" cy="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4" name="Picture 22"/>
              <p:cNvPicPr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4" y="5219"/>
                <a:ext cx="472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5" name="Picture 2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02" y="7379"/>
                <a:ext cx="392" cy="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6" name="Picture 24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54" y="4859"/>
                <a:ext cx="377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7" name="Picture 25"/>
              <p:cNvPicPr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11" y="5039"/>
                <a:ext cx="472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8" name="Picture 26"/>
              <p:cNvPicPr>
                <a:picLocks noChangeAspect="1"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4" y="8459"/>
                <a:ext cx="487" cy="5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9" name="Picture 27"/>
              <p:cNvPicPr>
                <a:picLocks noChangeAspect="1"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" y="6479"/>
                <a:ext cx="419" cy="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00" name="Picture 28"/>
              <p:cNvPicPr>
                <a:picLocks noChangeAspect="1"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554" y="6839"/>
                <a:ext cx="461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01" name="Picture 29"/>
              <p:cNvPicPr>
                <a:picLocks noChangeAspect="1"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54" y="7919"/>
                <a:ext cx="461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02" name="Picture 30"/>
              <p:cNvPicPr>
                <a:picLocks noChangeAspect="1" noChangeArrowheads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4" y="5759"/>
                <a:ext cx="323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" name="Прямоугольник 3"/>
          <p:cNvSpPr/>
          <p:nvPr/>
        </p:nvSpPr>
        <p:spPr>
          <a:xfrm>
            <a:off x="2754777" y="643101"/>
            <a:ext cx="747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88677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256917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533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Использование </a:t>
            </a:r>
            <a:r>
              <a:rPr lang="ru-RU" sz="3200" b="1" dirty="0">
                <a:solidFill>
                  <a:srgbClr val="FF0000"/>
                </a:solidFill>
              </a:rPr>
              <a:t>книг </a:t>
            </a:r>
            <a:r>
              <a:rPr lang="ru-RU" sz="3200" b="1" dirty="0" err="1">
                <a:solidFill>
                  <a:srgbClr val="FF0000"/>
                </a:solidFill>
              </a:rPr>
              <a:t>А.В.Новикова</a:t>
            </a:r>
            <a:r>
              <a:rPr lang="ru-RU" sz="3200" b="1" dirty="0">
                <a:solidFill>
                  <a:srgbClr val="FF0000"/>
                </a:solidFill>
              </a:rPr>
              <a:t> на уроках  истории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8491637"/>
              </p:ext>
            </p:extLst>
          </p:nvPr>
        </p:nvGraphicFramePr>
        <p:xfrm>
          <a:off x="467544" y="1484784"/>
          <a:ext cx="8280920" cy="5047488"/>
        </p:xfrm>
        <a:graphic>
          <a:graphicData uri="http://schemas.openxmlformats.org/drawingml/2006/table">
            <a:tbl>
              <a:tblPr firstRow="1" firstCol="1" bandRow="1"/>
              <a:tblGrid>
                <a:gridCol w="718824"/>
                <a:gridCol w="1441416"/>
                <a:gridCol w="2869123"/>
                <a:gridCol w="3251557"/>
              </a:tblGrid>
              <a:tr h="266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 урока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на уроке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Книги А.В.Новикова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74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 класс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Восточные славяне в 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древности (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п.4)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картой «Расселение славян в конце 8-начале 9 века». Чудь </a:t>
                      </a: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заволочская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Лешуконье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стр.15-17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(чудские стоянки-на реке </a:t>
                      </a: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Ежуге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(у Лешуконского); чудские названия-</a:t>
                      </a: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Цебьюга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 класс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Новгородская земля (п.19)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текстом учебника, 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картой,</a:t>
                      </a:r>
                      <a:r>
                        <a:rPr lang="ru-RU" sz="1600" b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иллюстрациями. И понятиями. 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Новгородская колонизация. Ушкуйники.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«Лешуконье», стр.21 (две версии- 1) ушкуйники ходили за данью на Печору; 2) уже в 10 веке в Мезенский край проникли новгородцы для рыбных и звериных промыслов.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 класс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Объединение русских земель вокруг Москвы (п.29)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картой «Русское государство во второй половине 15-начале 16 века». Битва на реке </a:t>
                      </a: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Шелони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1471г., поход Ивана-3 на Новгород в 1478г.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Лешуконье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стр. 22-28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(«Хотя официально Мезень и Пинега были переданы Новгородом Москве в 1471г., фактически эти земли принадлежали великому князю Московскому уже раньше….»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80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028908"/>
              </p:ext>
            </p:extLst>
          </p:nvPr>
        </p:nvGraphicFramePr>
        <p:xfrm>
          <a:off x="323528" y="260648"/>
          <a:ext cx="8640960" cy="6048672"/>
        </p:xfrm>
        <a:graphic>
          <a:graphicData uri="http://schemas.openxmlformats.org/drawingml/2006/table">
            <a:tbl>
              <a:tblPr firstRow="1" firstCol="1" bandRow="1"/>
              <a:tblGrid>
                <a:gridCol w="750078"/>
                <a:gridCol w="1412255"/>
                <a:gridCol w="3085698"/>
                <a:gridCol w="3392929"/>
              </a:tblGrid>
              <a:tr h="2419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 класс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Русская деревня в XVII  в. (п.19)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диаграммой и таблицей «Число жителей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Лешуконья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17 веке» (результаты мезенских переписей) Выявление причин роста численности крестьян на Мезени»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Лешуконья» стр. 16-18. Устьвашка, Койнас,  Юрома, Олема.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«Лешуконье» стр.300-305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 класс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Раскол в Русской православной церкви. (п.21)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картой, фотографиями и иллюстрациями, с документами.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Лешуконье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 стр.206-212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Цилемский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скит»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Путь Аввакума в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Пустозерск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Аввакумов крест. Раскольники на Севере.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Цилемский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скит.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2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 класс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Русский Север в 17веке.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фотографиями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Ущельского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монастыря, с текстом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книг «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Ущельский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монастырь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«Храмы </a:t>
                      </a:r>
                      <a:r>
                        <a:rPr lang="ru-RU" sz="18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Лешуконья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Ущельский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монастырь» стр.15-18; Основание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Ущельского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монастыря. Иеромонах Иов. Поклонение Иову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Ущельскому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444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8904364"/>
              </p:ext>
            </p:extLst>
          </p:nvPr>
        </p:nvGraphicFramePr>
        <p:xfrm>
          <a:off x="179512" y="116632"/>
          <a:ext cx="8964488" cy="6336705"/>
        </p:xfrm>
        <a:graphic>
          <a:graphicData uri="http://schemas.openxmlformats.org/drawingml/2006/table">
            <a:tbl>
              <a:tblPr firstRow="1" firstCol="1" bandRow="1"/>
              <a:tblGrid>
                <a:gridCol w="778161"/>
                <a:gridCol w="1465132"/>
                <a:gridCol w="3201231"/>
                <a:gridCol w="3519964"/>
              </a:tblGrid>
              <a:tr h="25346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 класс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Внутренняя политика Екатерины-2. (п.14)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понятием «секуляризация». Фотография Ущельского монастыря.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Лешуконья», стр.317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«Ущельский монастырь», стр.62-66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«Лешуконские храмы» стр.58-60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Закрытие Ущельского мужского монастыря в 1764г., экономические крестьяне.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46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 класс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Начало Северной войны.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Преобразования Петра-1. (п.2, 4)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картой, иллюстрациями, понятиями (рекруты, «мезенские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петенбурги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«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бергоулы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Лешуконье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стр.116-131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Правительственная мобилизация на строительство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Новодвинской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крепости, С-Петербурга. Работа на горных Лапландских заводах.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7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 класс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Россия в начале 19 века. (п.1)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с диаграммой «Сословия российского общества». Черносошные крестьяне.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Лешуконья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стр58-59.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Сельские земельные общины.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6630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04441"/>
              </p:ext>
            </p:extLst>
          </p:nvPr>
        </p:nvGraphicFramePr>
        <p:xfrm>
          <a:off x="395536" y="0"/>
          <a:ext cx="8568952" cy="6940296"/>
        </p:xfrm>
        <a:graphic>
          <a:graphicData uri="http://schemas.openxmlformats.org/drawingml/2006/table">
            <a:tbl>
              <a:tblPr firstRow="1" firstCol="1" bandRow="1"/>
              <a:tblGrid>
                <a:gridCol w="792088"/>
                <a:gridCol w="1872208"/>
                <a:gridCol w="3816424"/>
                <a:gridCol w="2088232"/>
              </a:tblGrid>
              <a:tr h="30305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класс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Сталинская модернизация: индустриализация, коллективизация. (п.15)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Самостоятельная исследовательская работа учеников.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1)Узнать, из какой деревни Лешуконского района ваши предки.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2)Узнать, когда в этой деревне был образован колхоз и как он назывался.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3)Узнать, кто из ваших предков был колхозником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Лешуконья»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61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класс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Лешуконский район в годы Великой Отечественной войны.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Самостоятельная исследовательская работа учеников.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1)Узнать, из какой деревни Лешуконского района ваши предки.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2) Узнать, какое участие в ВОВ принимали жители этой деревни.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3) Узнать, какое участие в ВОВ принимали ваши предки.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Лешуконья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2606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Использование </a:t>
            </a:r>
            <a:r>
              <a:rPr lang="ru-RU" sz="3600" b="1" dirty="0">
                <a:solidFill>
                  <a:srgbClr val="FF0000"/>
                </a:solidFill>
              </a:rPr>
              <a:t>книг </a:t>
            </a:r>
            <a:r>
              <a:rPr lang="ru-RU" sz="3600" b="1" dirty="0" err="1">
                <a:solidFill>
                  <a:srgbClr val="FF0000"/>
                </a:solidFill>
              </a:rPr>
              <a:t>А.В.Новикова</a:t>
            </a:r>
            <a:r>
              <a:rPr lang="ru-RU" sz="3600" b="1" dirty="0">
                <a:solidFill>
                  <a:srgbClr val="FF0000"/>
                </a:solidFill>
              </a:rPr>
              <a:t> в организации </a:t>
            </a:r>
            <a:r>
              <a:rPr lang="ru-RU" sz="3600" b="1" dirty="0" smtClean="0">
                <a:solidFill>
                  <a:srgbClr val="FF0000"/>
                </a:solidFill>
              </a:rPr>
              <a:t>исследовательской </a:t>
            </a:r>
            <a:r>
              <a:rPr lang="ru-RU" sz="3600" b="1" dirty="0">
                <a:solidFill>
                  <a:srgbClr val="FF0000"/>
                </a:solidFill>
              </a:rPr>
              <a:t>деятельности </a:t>
            </a:r>
            <a:r>
              <a:rPr lang="ru-RU" sz="3600" b="1" dirty="0" smtClean="0">
                <a:solidFill>
                  <a:srgbClr val="FF0000"/>
                </a:solidFill>
              </a:rPr>
              <a:t>учащихся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8278630"/>
              </p:ext>
            </p:extLst>
          </p:nvPr>
        </p:nvGraphicFramePr>
        <p:xfrm>
          <a:off x="251520" y="1556792"/>
          <a:ext cx="8568952" cy="5047488"/>
        </p:xfrm>
        <a:graphic>
          <a:graphicData uri="http://schemas.openxmlformats.org/drawingml/2006/table">
            <a:tbl>
              <a:tblPr firstRow="1" firstCol="1" bandRow="1"/>
              <a:tblGrid>
                <a:gridCol w="2059058"/>
                <a:gridCol w="2059846"/>
                <a:gridCol w="711053"/>
                <a:gridCol w="3738995"/>
              </a:tblGrid>
              <a:tr h="2600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 исследования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Автор исследования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Книги А.В.Новикова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История страны в истории семьи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Еремина Екатерина,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9 класс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2006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«Беседы о родословиях» стр. 205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1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Селище вчера, сегодня, завтра (Есть ли будущее у северной глубинки?)                                                                        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Еремина Екатерина,  11 класс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2008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«Беседы о родословиях», стр.75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Лешуконье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стр.370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Зов памяти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Кузьмина Оксана,     10 класс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Лешуконья», стр.221-248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Семейная реликвия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Еремина Мария,        11 класс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«Лешуконье», стр.169, стр.308-309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Лешуконья», стр.564, 568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Жила-была деревня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Листова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Анна,             8 класс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«Лешуконье», стр.306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Лешуконья», стр.326, 334-335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сберечь родимое пятно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Парыгина Дарья,         8 класс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</a:t>
                      </a: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Лешуконья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стр.322-337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Уникальный человек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Семенова Ольга,          9 класс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</a:t>
                      </a:r>
                      <a:r>
                        <a:rPr lang="ru-RU" sz="16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Лешуконья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стр.267-280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093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-108520" y="27236"/>
            <a:ext cx="3671887" cy="3457575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51842" y="735260"/>
            <a:ext cx="2951162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>
                <a:solidFill>
                  <a:srgbClr val="FF0000"/>
                </a:solidFill>
              </a:rPr>
              <a:t>Максимов Матвей Семенович 1828 - 1925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292725" y="1341438"/>
            <a:ext cx="3600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3682752" y="185966"/>
            <a:ext cx="5605429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«</a:t>
            </a:r>
            <a:r>
              <a:rPr lang="ru-RU" altLang="ru-RU" sz="2800" b="1" dirty="0">
                <a:latin typeface="Calibri" panose="020F0502020204030204" pitchFamily="34" charset="0"/>
              </a:rPr>
              <a:t>Деревня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 err="1">
                <a:latin typeface="Calibri" panose="020F0502020204030204" pitchFamily="34" charset="0"/>
              </a:rPr>
              <a:t>Колмогоры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, </a:t>
            </a:r>
            <a:r>
              <a:rPr lang="ru-RU" altLang="ru-RU" sz="2800" b="1" dirty="0">
                <a:latin typeface="Calibri" panose="020F0502020204030204" pitchFamily="34" charset="0"/>
              </a:rPr>
              <a:t>а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в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ней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: - </a:t>
            </a:r>
            <a:r>
              <a:rPr lang="ru-RU" altLang="ru-RU" sz="2800" b="1" dirty="0">
                <a:latin typeface="Calibri" panose="020F0502020204030204" pitchFamily="34" charset="0"/>
              </a:rPr>
              <a:t>во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дворе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 err="1">
                <a:latin typeface="Calibri" panose="020F0502020204030204" pitchFamily="34" charset="0"/>
              </a:rPr>
              <a:t>Кондрашко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да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Олешка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Максимовы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четь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с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 err="1" smtClean="0">
                <a:latin typeface="Calibri" panose="020F0502020204030204" pitchFamily="34" charset="0"/>
              </a:rPr>
              <a:t>полуосьминою</a:t>
            </a:r>
            <a:r>
              <a:rPr lang="ru-RU" altLang="ru-RU" sz="2800" b="1" dirty="0" smtClean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и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с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 </a:t>
            </a:r>
            <a:r>
              <a:rPr lang="ru-RU" altLang="ru-RU" sz="2800" b="1" dirty="0">
                <a:latin typeface="Calibri" panose="020F0502020204030204" pitchFamily="34" charset="0"/>
              </a:rPr>
              <a:t>четвериком</a:t>
            </a:r>
            <a:r>
              <a:rPr lang="ru-RU" altLang="ru-RU" sz="2800" b="1" dirty="0">
                <a:latin typeface="Calibri" panose="020F0502020204030204" pitchFamily="34" charset="0"/>
                <a:cs typeface="Sakkal Majalla" pitchFamily="2" charset="-78"/>
              </a:rPr>
              <a:t>…»</a:t>
            </a:r>
          </a:p>
          <a:p>
            <a:r>
              <a:rPr lang="ru-RU" altLang="ru-RU" sz="2400" b="1" dirty="0">
                <a:latin typeface="Calibri" panose="020F0502020204030204" pitchFamily="34" charset="0"/>
                <a:cs typeface="Sakkal Majalla" pitchFamily="2" charset="-78"/>
              </a:rPr>
              <a:t>(Из переписи 1623г.)</a:t>
            </a:r>
          </a:p>
          <a:p>
            <a:pPr algn="ctr"/>
            <a:r>
              <a:rPr lang="ru-RU" altLang="ru-RU" sz="3200" b="1" i="1" dirty="0">
                <a:solidFill>
                  <a:schemeClr val="accent2"/>
                </a:solidFill>
                <a:latin typeface="Comic Sans MS" pitchFamily="66" charset="0"/>
                <a:cs typeface="Sakkal Majalla" pitchFamily="2" charset="-78"/>
              </a:rPr>
              <a:t>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096670"/>
              </p:ext>
            </p:extLst>
          </p:nvPr>
        </p:nvGraphicFramePr>
        <p:xfrm>
          <a:off x="683568" y="3484811"/>
          <a:ext cx="7523568" cy="120204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53797"/>
                <a:gridCol w="1253797"/>
                <a:gridCol w="1253797"/>
                <a:gridCol w="1253797"/>
                <a:gridCol w="1253797"/>
                <a:gridCol w="1254583"/>
              </a:tblGrid>
              <a:tr h="0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1833 год</a:t>
                      </a:r>
                      <a:endParaRPr lang="ru-RU" sz="2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1850 год</a:t>
                      </a:r>
                      <a:endParaRPr lang="ru-RU" sz="2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1858 </a:t>
                      </a:r>
                      <a:endParaRPr lang="ru-RU" sz="2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09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2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дворов</a:t>
                      </a:r>
                      <a:endParaRPr lang="ru-RU" sz="2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жителей</a:t>
                      </a:r>
                      <a:endParaRPr lang="ru-RU" sz="2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2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дворов</a:t>
                      </a:r>
                      <a:endParaRPr lang="ru-RU" sz="2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жителей</a:t>
                      </a:r>
                      <a:endParaRPr lang="ru-RU" sz="2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2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дворов</a:t>
                      </a:r>
                      <a:endParaRPr lang="ru-RU" sz="2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жителей</a:t>
                      </a:r>
                      <a:endParaRPr lang="ru-RU" sz="2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12</a:t>
                      </a:r>
                      <a:endParaRPr lang="ru-RU" sz="2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75</a:t>
                      </a:r>
                      <a:endParaRPr lang="ru-RU" sz="2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11</a:t>
                      </a:r>
                      <a:endParaRPr lang="ru-RU" sz="2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63</a:t>
                      </a:r>
                      <a:endParaRPr lang="ru-RU" sz="2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10</a:t>
                      </a:r>
                      <a:endParaRPr lang="ru-RU" sz="2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71</a:t>
                      </a:r>
                      <a:endParaRPr lang="ru-RU" sz="2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842" y="4869160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/>
              <a:t>по переписи </a:t>
            </a:r>
            <a:r>
              <a:rPr lang="ru-RU" sz="2400" b="1" dirty="0">
                <a:solidFill>
                  <a:srgbClr val="FF0000"/>
                </a:solidFill>
              </a:rPr>
              <a:t>1748</a:t>
            </a:r>
            <a:r>
              <a:rPr lang="ru-RU" sz="2400" b="1" dirty="0"/>
              <a:t> года: Городов, Максимов  </a:t>
            </a:r>
            <a:r>
              <a:rPr lang="ru-RU" sz="2400" b="1" dirty="0" smtClean="0"/>
              <a:t>– </a:t>
            </a:r>
            <a:r>
              <a:rPr lang="ru-RU" sz="2400" b="1" dirty="0"/>
              <a:t>2 фамилии, т.е. 2 рода;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dirty="0"/>
              <a:t>по переписи </a:t>
            </a:r>
            <a:r>
              <a:rPr lang="ru-RU" sz="2400" b="1" dirty="0">
                <a:solidFill>
                  <a:srgbClr val="FF0000"/>
                </a:solidFill>
              </a:rPr>
              <a:t>1897</a:t>
            </a:r>
            <a:r>
              <a:rPr lang="ru-RU" sz="2400" b="1" dirty="0"/>
              <a:t> года: Городов, Листов, </a:t>
            </a:r>
            <a:r>
              <a:rPr lang="ru-RU" sz="2400" b="1" dirty="0" smtClean="0"/>
              <a:t>Максимов, Наумов </a:t>
            </a:r>
            <a:r>
              <a:rPr lang="ru-RU" sz="2400" b="1" dirty="0"/>
              <a:t>- 4 фамилии, т.е. 4 рода. </a:t>
            </a:r>
          </a:p>
        </p:txBody>
      </p:sp>
    </p:spTree>
    <p:extLst>
      <p:ext uri="{BB962C8B-B14F-4D97-AF65-F5344CB8AC3E}">
        <p14:creationId xmlns:p14="http://schemas.microsoft.com/office/powerpoint/2010/main" val="106557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Исследовательские проекты, выполненные учениками с использованием книг </a:t>
            </a:r>
            <a:r>
              <a:rPr lang="ru-RU" sz="3200" b="1" dirty="0" err="1">
                <a:solidFill>
                  <a:srgbClr val="FF0000"/>
                </a:solidFill>
              </a:rPr>
              <a:t>А.В.Новикова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3713271"/>
              </p:ext>
            </p:extLst>
          </p:nvPr>
        </p:nvGraphicFramePr>
        <p:xfrm>
          <a:off x="179512" y="1412776"/>
          <a:ext cx="8856984" cy="5420602"/>
        </p:xfrm>
        <a:graphic>
          <a:graphicData uri="http://schemas.openxmlformats.org/drawingml/2006/table">
            <a:tbl>
              <a:tblPr firstRow="1" firstCol="1" bandRow="1"/>
              <a:tblGrid>
                <a:gridCol w="1728192"/>
                <a:gridCol w="1368152"/>
                <a:gridCol w="792088"/>
                <a:gridCol w="2719192"/>
                <a:gridCol w="2249360"/>
              </a:tblGrid>
              <a:tr h="306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 проекта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Автор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Книги А.В.Новикова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Проектный продукт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0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Туризм в Селище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Еремина Екатерина, 11 класс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2008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«Лешуконье», стр.370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Туристический маршрут по страницам  книги Фатьянова Ф.М.  «Не как у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всех»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рода Фатьяновых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Фатьянов Илья,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8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Лешуконья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стр.281-290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«Беседы о родословиях», стр.70-85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Родословная Фатьяновых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Моя родословная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Поташев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Илья,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8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«Деревни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Лешуконья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», стр.394-401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«Беседы о родословиях», стр.103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Родословная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Поташевых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4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Моя родословная 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Бобрецова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Виктория,   10 класс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«Беседы о родословиях», стр.145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Родословная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Бобрецовых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18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934</Words>
  <Application>Microsoft Office PowerPoint</Application>
  <PresentationFormat>Экран (4:3)</PresentationFormat>
  <Paragraphs>165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Использование книг А.В.Новикова в работе учителя истории </vt:lpstr>
      <vt:lpstr>Презентация PowerPoint</vt:lpstr>
      <vt:lpstr>Использование книг А.В.Новикова на уроках  истории</vt:lpstr>
      <vt:lpstr>Презентация PowerPoint</vt:lpstr>
      <vt:lpstr>Презентация PowerPoint</vt:lpstr>
      <vt:lpstr>Презентация PowerPoint</vt:lpstr>
      <vt:lpstr>Использование книг А.В.Новикова в организации исследовательской деятельности учащихся</vt:lpstr>
      <vt:lpstr>Презентация PowerPoint</vt:lpstr>
      <vt:lpstr>Исследовательские проекты, выполненные учениками с использованием книг А.В.Новикова</vt:lpstr>
      <vt:lpstr>Литература:</vt:lpstr>
      <vt:lpstr>Белощелье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19</cp:revision>
  <dcterms:created xsi:type="dcterms:W3CDTF">2023-02-12T11:07:35Z</dcterms:created>
  <dcterms:modified xsi:type="dcterms:W3CDTF">2023-03-27T13:59:24Z</dcterms:modified>
</cp:coreProperties>
</file>