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6" r:id="rId2"/>
    <p:sldId id="257" r:id="rId3"/>
    <p:sldId id="258" r:id="rId4"/>
    <p:sldId id="283" r:id="rId5"/>
    <p:sldId id="274" r:id="rId6"/>
    <p:sldId id="271" r:id="rId7"/>
    <p:sldId id="273" r:id="rId8"/>
    <p:sldId id="265" r:id="rId9"/>
    <p:sldId id="266" r:id="rId10"/>
    <p:sldId id="278" r:id="rId11"/>
    <p:sldId id="279" r:id="rId12"/>
    <p:sldId id="277" r:id="rId13"/>
    <p:sldId id="276" r:id="rId14"/>
    <p:sldId id="275" r:id="rId15"/>
    <p:sldId id="281" r:id="rId16"/>
    <p:sldId id="280" r:id="rId17"/>
    <p:sldId id="282" r:id="rId18"/>
    <p:sldId id="268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77" autoAdjust="0"/>
    <p:restoredTop sz="93529" autoAdjust="0"/>
  </p:normalViewPr>
  <p:slideViewPr>
    <p:cSldViewPr>
      <p:cViewPr varScale="1">
        <p:scale>
          <a:sx n="106" d="100"/>
          <a:sy n="106" d="100"/>
        </p:scale>
        <p:origin x="-10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CD93F1F3-DBD4-4300-908E-4887DA334A1B}" type="datetimeFigureOut">
              <a:rPr lang="ru-RU"/>
              <a:pPr>
                <a:defRPr/>
              </a:pPr>
              <a:t>07.12.2021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DAF1D4A7-E121-4272-81EE-F2101B1F14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Овал 8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3FB8D88-FEB2-47CC-972D-3B6F9347ECBC}" type="datetimeFigureOut">
              <a:rPr lang="ru-RU"/>
              <a:pPr>
                <a:defRPr/>
              </a:pPr>
              <a:t>07.12.2021</a:t>
            </a:fld>
            <a:endParaRPr lang="ru-RU"/>
          </a:p>
        </p:txBody>
      </p:sp>
      <p:sp>
        <p:nvSpPr>
          <p:cNvPr id="7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6004D62-7FE1-4ABD-81AE-01527C24CB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96FC67-46C1-4757-A44A-156DE39DE92F}" type="datetimeFigureOut">
              <a:rPr lang="ru-RU"/>
              <a:pPr>
                <a:defRPr/>
              </a:pPr>
              <a:t>07.12.2021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536E5F-F232-437E-95E1-0BA0C78DDA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4E2C9B-F3D6-441C-B771-C12C21D79E6A}" type="datetimeFigureOut">
              <a:rPr lang="ru-RU"/>
              <a:pPr>
                <a:defRPr/>
              </a:pPr>
              <a:t>07.12.2021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5894E2-C8CA-4F52-BC9A-DCB75E3B70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B50D2F-B1A9-419A-BC84-75FA9A1BB688}" type="datetimeFigureOut">
              <a:rPr lang="ru-RU"/>
              <a:pPr>
                <a:defRPr/>
              </a:pPr>
              <a:t>07.12.2021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9F8C87-EA4F-405B-91EE-2DE78B91FB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6"/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9"/>
          <p:cNvSpPr/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Овал 8"/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5F49707-24E5-4579-AAE7-38E1B5C3212E}" type="datetimeFigureOut">
              <a:rPr lang="ru-RU"/>
              <a:pPr>
                <a:defRPr/>
              </a:pPr>
              <a:t>07.12.2021</a:t>
            </a:fld>
            <a:endParaRPr lang="ru-RU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A4D7ABE-CC5F-4AC5-BC90-30B54C469D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F21197-5F17-4831-A557-FD4F7E847221}" type="datetimeFigureOut">
              <a:rPr lang="ru-RU"/>
              <a:pPr>
                <a:defRPr/>
              </a:pPr>
              <a:t>07.12.2021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21EFA1-33DF-4F49-92CC-CC2715AD03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3ABE920-0ABC-4BC2-9ED0-2F9B54DF46D8}" type="datetimeFigureOut">
              <a:rPr lang="ru-RU"/>
              <a:pPr>
                <a:defRPr/>
              </a:pPr>
              <a:t>07.12.2021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38F13AC-3D59-440B-9BF9-6CFB411341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00C29D-9708-419F-94C8-9E1C807CF82D}" type="datetimeFigureOut">
              <a:rPr lang="ru-RU"/>
              <a:pPr>
                <a:defRPr/>
              </a:pPr>
              <a:t>07.12.2021</a:t>
            </a:fld>
            <a:endParaRPr lang="ru-RU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0752AB-FAE3-406B-B4AE-55722A8963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4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Прямоугольник 5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2214E67-8221-4D4B-A408-ECFCA9AE27E1}" type="datetimeFigureOut">
              <a:rPr lang="ru-RU"/>
              <a:pPr>
                <a:defRPr/>
              </a:pPr>
              <a:t>07.12.2021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F9430AC-BF8D-4F8A-892F-E592B70A53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C0D61D1-595E-4281-81AA-8B5528909FAF}" type="datetimeFigureOut">
              <a:rPr lang="ru-RU"/>
              <a:pPr>
                <a:defRPr/>
              </a:pPr>
              <a:t>07.12.2021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1442E95-5BDA-4111-97B8-2870941DFE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>
            <a:extLst/>
          </a:lstStyle>
          <a:p>
            <a:pPr indent="-283464" fontAlgn="auto">
              <a:lnSpc>
                <a:spcPts val="3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defRPr/>
            </a:pPr>
            <a:endParaRPr lang="en-US" sz="3200">
              <a:latin typeface="+mn-lt"/>
              <a:cs typeface="+mn-cs"/>
            </a:endParaRPr>
          </a:p>
        </p:txBody>
      </p:sp>
      <p:sp>
        <p:nvSpPr>
          <p:cNvPr id="6" name="Блок-схема: процесс 8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Блок-схема: процесс 9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098B95B-1A19-4C5E-A23F-74440B4A0C2D}" type="datetimeFigureOut">
              <a:rPr lang="ru-RU"/>
              <a:pPr>
                <a:defRPr/>
              </a:pPr>
              <a:t>07.12.2021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ADC0507-27CB-4BE0-BC97-188ACB09BF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Овал 7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bg2">
                    <a:shade val="50000"/>
                    <a:satMod val="20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277CDE40-56BD-4A61-BCE4-428667015FDC}" type="datetimeFigureOut">
              <a:rPr lang="ru-RU"/>
              <a:pPr>
                <a:defRPr/>
              </a:pPr>
              <a:t>07.12.2021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C1725B04-5F7D-4460-B215-693A42F06A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67" r:id="rId2"/>
    <p:sldLayoutId id="2147483673" r:id="rId3"/>
    <p:sldLayoutId id="2147483668" r:id="rId4"/>
    <p:sldLayoutId id="2147483674" r:id="rId5"/>
    <p:sldLayoutId id="2147483669" r:id="rId6"/>
    <p:sldLayoutId id="2147483675" r:id="rId7"/>
    <p:sldLayoutId id="2147483676" r:id="rId8"/>
    <p:sldLayoutId id="2147483677" r:id="rId9"/>
    <p:sldLayoutId id="2147483670" r:id="rId10"/>
    <p:sldLayoutId id="2147483671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300" kern="1200">
          <a:solidFill>
            <a:srgbClr val="572314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9pPr>
      <a:extLst/>
    </p:titleStyle>
    <p:bodyStyle>
      <a:lvl1pPr marL="365125" indent="-282575" algn="l" rtl="0" fontAlgn="base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fontAlgn="base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fontAlgn="base">
        <a:spcBef>
          <a:spcPct val="20000"/>
        </a:spcBef>
        <a:spcAft>
          <a:spcPct val="0"/>
        </a:spcAft>
        <a:buClr>
          <a:srgbClr val="C32D2E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fontAlgn="base">
        <a:spcBef>
          <a:spcPct val="20000"/>
        </a:spcBef>
        <a:spcAft>
          <a:spcPct val="0"/>
        </a:spcAft>
        <a:buClr>
          <a:srgbClr val="84AA33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188" y="0"/>
            <a:ext cx="7847012" cy="38608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400" dirty="0" smtClean="0">
                <a:solidFill>
                  <a:schemeClr val="tx2">
                    <a:satMod val="130000"/>
                  </a:schemeClr>
                </a:solidFill>
              </a:rPr>
              <a:t>Направление Технология обработки конструкционных материалов</a:t>
            </a:r>
            <a:br>
              <a:rPr lang="ru-RU" sz="2400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ru-RU" sz="2400" dirty="0" smtClean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ru-RU" sz="2400" b="1" dirty="0" smtClean="0">
                <a:solidFill>
                  <a:schemeClr val="tx2">
                    <a:satMod val="130000"/>
                  </a:schemeClr>
                </a:solidFill>
              </a:rPr>
              <a:t>Изделие из фанеры  «Журнальный столик и табурет»</a:t>
            </a:r>
            <a:r>
              <a:rPr lang="ru-RU" sz="2400" dirty="0" smtClean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ru-RU" sz="2400" dirty="0" smtClean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итоговый учебный проект</a:t>
            </a:r>
            <a:br>
              <a:rPr lang="ru-RU" sz="2400" dirty="0" smtClean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solidFill>
                <a:schemeClr val="tx2">
                  <a:satMod val="13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772275" cy="2686050"/>
          </a:xfrm>
        </p:spPr>
        <p:txBody>
          <a:bodyPr>
            <a:normAutofit fontScale="70000" lnSpcReduction="20000"/>
          </a:bodyPr>
          <a:lstStyle/>
          <a:p>
            <a:pPr algn="r" fontAlgn="auto">
              <a:lnSpc>
                <a:spcPct val="8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ru-RU" sz="2400" dirty="0" smtClean="0">
                <a:solidFill>
                  <a:schemeClr val="tx1"/>
                </a:solidFill>
              </a:rPr>
              <a:t>Выполнил:</a:t>
            </a:r>
          </a:p>
          <a:p>
            <a:pPr algn="r" fontAlgn="auto">
              <a:lnSpc>
                <a:spcPct val="8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ru-RU" sz="2400" dirty="0" smtClean="0">
                <a:solidFill>
                  <a:schemeClr val="tx1"/>
                </a:solidFill>
              </a:rPr>
              <a:t>Кузьмин Кирилл Евгеньевич </a:t>
            </a:r>
          </a:p>
          <a:p>
            <a:pPr algn="r" fontAlgn="auto">
              <a:lnSpc>
                <a:spcPct val="8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ru-RU" sz="2400" dirty="0" smtClean="0">
                <a:solidFill>
                  <a:schemeClr val="tx1"/>
                </a:solidFill>
              </a:rPr>
              <a:t>Ученик 11«А»класса</a:t>
            </a:r>
          </a:p>
          <a:p>
            <a:pPr algn="r" fontAlgn="auto">
              <a:lnSpc>
                <a:spcPct val="8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ru-RU" sz="2400" dirty="0" smtClean="0">
                <a:solidFill>
                  <a:schemeClr val="tx1"/>
                </a:solidFill>
              </a:rPr>
              <a:t>МБОУ «</a:t>
            </a:r>
            <a:r>
              <a:rPr lang="ru-RU" sz="2400" dirty="0" err="1" smtClean="0">
                <a:solidFill>
                  <a:schemeClr val="tx1"/>
                </a:solidFill>
              </a:rPr>
              <a:t>Лешуконская</a:t>
            </a:r>
            <a:r>
              <a:rPr lang="ru-RU" sz="2400" dirty="0" smtClean="0">
                <a:solidFill>
                  <a:schemeClr val="tx1"/>
                </a:solidFill>
              </a:rPr>
              <a:t> СОШ»</a:t>
            </a:r>
          </a:p>
          <a:p>
            <a:pPr algn="r" fontAlgn="auto">
              <a:lnSpc>
                <a:spcPct val="8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ru-RU" sz="2400" dirty="0" smtClean="0">
                <a:solidFill>
                  <a:schemeClr val="tx1"/>
                </a:solidFill>
              </a:rPr>
              <a:t>Руководитель:</a:t>
            </a:r>
          </a:p>
          <a:p>
            <a:pPr algn="r" fontAlgn="auto">
              <a:lnSpc>
                <a:spcPct val="8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ru-RU" sz="2400" dirty="0" smtClean="0">
                <a:solidFill>
                  <a:schemeClr val="tx1"/>
                </a:solidFill>
              </a:rPr>
              <a:t>Учитель технологии </a:t>
            </a:r>
          </a:p>
          <a:p>
            <a:pPr algn="r" fontAlgn="auto">
              <a:lnSpc>
                <a:spcPct val="8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ru-RU" sz="2400" dirty="0" smtClean="0">
                <a:solidFill>
                  <a:schemeClr val="tx1"/>
                </a:solidFill>
              </a:rPr>
              <a:t>МБОУ «</a:t>
            </a:r>
            <a:r>
              <a:rPr lang="ru-RU" sz="2400" dirty="0" err="1" smtClean="0">
                <a:solidFill>
                  <a:schemeClr val="tx1"/>
                </a:solidFill>
              </a:rPr>
              <a:t>Лешуконская</a:t>
            </a:r>
            <a:r>
              <a:rPr lang="ru-RU" sz="2400" dirty="0" smtClean="0">
                <a:solidFill>
                  <a:schemeClr val="tx1"/>
                </a:solidFill>
              </a:rPr>
              <a:t> СОШ»</a:t>
            </a:r>
          </a:p>
          <a:p>
            <a:pPr algn="r" fontAlgn="auto">
              <a:lnSpc>
                <a:spcPct val="8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ru-RU" sz="2400" dirty="0" smtClean="0">
                <a:solidFill>
                  <a:schemeClr val="tx1"/>
                </a:solidFill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</a:rPr>
              <a:t>Шагиахметова</a:t>
            </a:r>
            <a:r>
              <a:rPr lang="ru-RU" sz="2400" dirty="0" smtClean="0">
                <a:solidFill>
                  <a:schemeClr val="tx1"/>
                </a:solidFill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</a:rPr>
              <a:t>Гульнара</a:t>
            </a:r>
            <a:r>
              <a:rPr lang="ru-RU" sz="2400" dirty="0" smtClean="0">
                <a:solidFill>
                  <a:schemeClr val="tx1"/>
                </a:solidFill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</a:rPr>
              <a:t>Галеевна</a:t>
            </a:r>
            <a:endParaRPr lang="ru-RU" sz="2400" dirty="0" smtClean="0">
              <a:solidFill>
                <a:schemeClr val="tx1"/>
              </a:solidFill>
            </a:endParaRPr>
          </a:p>
          <a:p>
            <a:pPr algn="r" fontAlgn="auto">
              <a:lnSpc>
                <a:spcPct val="80000"/>
              </a:lnSpc>
              <a:spcAft>
                <a:spcPts val="0"/>
              </a:spcAft>
              <a:buFont typeface="Wingdings 2"/>
              <a:buNone/>
              <a:defRPr/>
            </a:pPr>
            <a:endParaRPr lang="ru-RU" sz="2400" dirty="0">
              <a:solidFill>
                <a:schemeClr val="tx1"/>
              </a:solidFill>
            </a:endParaRPr>
          </a:p>
          <a:p>
            <a:pPr algn="r" fontAlgn="auto">
              <a:lnSpc>
                <a:spcPct val="80000"/>
              </a:lnSpc>
              <a:spcAft>
                <a:spcPts val="0"/>
              </a:spcAft>
              <a:buFont typeface="Wingdings 2"/>
              <a:buNone/>
              <a:defRPr/>
            </a:pPr>
            <a:endParaRPr lang="ru-RU" sz="2000" dirty="0" smtClean="0">
              <a:solidFill>
                <a:schemeClr val="tx1"/>
              </a:solidFill>
            </a:endParaRPr>
          </a:p>
          <a:p>
            <a:pPr algn="r" fontAlgn="auto">
              <a:lnSpc>
                <a:spcPct val="80000"/>
              </a:lnSpc>
              <a:spcAft>
                <a:spcPts val="0"/>
              </a:spcAft>
              <a:buFont typeface="Wingdings 2"/>
              <a:buNone/>
              <a:defRPr/>
            </a:pPr>
            <a:endParaRPr lang="ru-RU" sz="2000" dirty="0">
              <a:solidFill>
                <a:schemeClr val="tx1"/>
              </a:solidFill>
            </a:endParaRPr>
          </a:p>
          <a:p>
            <a:pPr algn="ctr" fontAlgn="auto">
              <a:lnSpc>
                <a:spcPct val="8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ru-RU" sz="2000" dirty="0" smtClean="0">
                <a:solidFill>
                  <a:schemeClr val="tx1"/>
                </a:solidFill>
              </a:rPr>
              <a:t>2020г.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2001837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100" b="1" dirty="0" smtClean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Этапы работы по созданию деревянных изделий «Табурет и журнальный столик»</a:t>
            </a:r>
            <a:r>
              <a:rPr lang="ru-RU" sz="2800" dirty="0" smtClean="0">
                <a:solidFill>
                  <a:schemeClr val="tx2">
                    <a:satMod val="130000"/>
                  </a:schemeClr>
                </a:solidFill>
              </a:rPr>
              <a:t> </a:t>
            </a:r>
            <a:r>
              <a:rPr lang="ru-RU" sz="2000" dirty="0" smtClean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Выпиливание </a:t>
            </a:r>
            <a:r>
              <a:rPr lang="ru-RU" sz="2000" dirty="0" err="1" smtClean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cs typeface="Times New Roman" pitchFamily="18" charset="0"/>
              </a:rPr>
              <a:t>электролобзиком</a:t>
            </a:r>
            <a:r>
              <a:rPr lang="ru-RU" sz="2000" dirty="0" smtClean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cs typeface="Times New Roman" pitchFamily="18" charset="0"/>
              </a:rPr>
              <a:t> основных частей изделия.</a:t>
            </a:r>
            <a:r>
              <a:rPr lang="ru-RU" sz="2400" dirty="0" smtClean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ru-RU" sz="2800" dirty="0" smtClean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ru-RU" sz="3100" dirty="0" smtClean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ru-RU" dirty="0" smtClean="0">
                <a:solidFill>
                  <a:schemeClr val="tx2">
                    <a:satMod val="130000"/>
                  </a:schemeClr>
                </a:solidFill>
              </a:rPr>
            </a:b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pic>
        <p:nvPicPr>
          <p:cNvPr id="23554" name="Содержимое 3"/>
          <p:cNvPicPr>
            <a:picLocks noGrp="1"/>
          </p:cNvPicPr>
          <p:nvPr>
            <p:ph idx="1"/>
          </p:nvPr>
        </p:nvPicPr>
        <p:blipFill>
          <a:blip r:embed="rId2">
            <a:lum bright="10000"/>
          </a:blip>
          <a:srcRect/>
          <a:stretch>
            <a:fillRect/>
          </a:stretch>
        </p:blipFill>
        <p:spPr>
          <a:xfrm>
            <a:off x="2555875" y="1268413"/>
            <a:ext cx="4587875" cy="5400675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23622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100" b="1" dirty="0" smtClean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Этапы работы по созданию деревянных изделий «Табурет и журнальный столик</a:t>
            </a:r>
            <a:r>
              <a:rPr lang="ru-RU" b="1" dirty="0" smtClean="0">
                <a:solidFill>
                  <a:schemeClr val="tx2">
                    <a:satMod val="130000"/>
                  </a:schemeClr>
                </a:solidFill>
              </a:rPr>
              <a:t>»</a:t>
            </a:r>
            <a:r>
              <a:rPr lang="ru-RU" dirty="0" smtClean="0">
                <a:solidFill>
                  <a:schemeClr val="tx2">
                    <a:satMod val="130000"/>
                  </a:schemeClr>
                </a:solidFill>
              </a:rPr>
              <a:t> </a:t>
            </a:r>
            <a:r>
              <a:rPr lang="ru-RU" sz="2000" dirty="0" smtClean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Зачистка деталей изделия при  помощи наждачной бумагой </a:t>
            </a:r>
            <a:r>
              <a:rPr lang="ru-RU" dirty="0" smtClean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ru-RU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ru-RU" dirty="0" smtClean="0">
                <a:solidFill>
                  <a:schemeClr val="tx2">
                    <a:satMod val="130000"/>
                  </a:schemeClr>
                </a:solidFill>
              </a:rPr>
              <a:t> </a:t>
            </a:r>
            <a:br>
              <a:rPr lang="ru-RU" dirty="0" smtClean="0">
                <a:solidFill>
                  <a:schemeClr val="tx2">
                    <a:satMod val="130000"/>
                  </a:schemeClr>
                </a:solidFill>
              </a:rPr>
            </a:b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pic>
        <p:nvPicPr>
          <p:cNvPr id="24578" name="Содержимое 3"/>
          <p:cNvPicPr>
            <a:picLocks noGrp="1"/>
          </p:cNvPicPr>
          <p:nvPr>
            <p:ph idx="1"/>
          </p:nvPr>
        </p:nvPicPr>
        <p:blipFill>
          <a:blip r:embed="rId2">
            <a:lum bright="20000"/>
          </a:blip>
          <a:srcRect/>
          <a:stretch>
            <a:fillRect/>
          </a:stretch>
        </p:blipFill>
        <p:spPr>
          <a:xfrm>
            <a:off x="1547813" y="1708150"/>
            <a:ext cx="7204075" cy="5033963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100" b="1" dirty="0" smtClean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Этапы работы по созданию деревянных изделий «Табурет и журнальный столик»</a:t>
            </a:r>
            <a:r>
              <a:rPr lang="ru-RU" sz="3100" dirty="0" smtClean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ru-RU" sz="2000" dirty="0" smtClean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Зачистка изделия</a:t>
            </a:r>
            <a:r>
              <a:rPr lang="ru-RU" sz="2800" dirty="0" smtClean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tx2">
                    <a:satMod val="130000"/>
                  </a:schemeClr>
                </a:solidFill>
              </a:rPr>
            </a:br>
            <a:endParaRPr lang="ru-RU" sz="2800" dirty="0">
              <a:solidFill>
                <a:schemeClr val="tx2">
                  <a:satMod val="130000"/>
                </a:schemeClr>
              </a:solidFill>
            </a:endParaRPr>
          </a:p>
        </p:txBody>
      </p:sp>
      <p:pic>
        <p:nvPicPr>
          <p:cNvPr id="25602" name="Содержимое 3"/>
          <p:cNvPicPr>
            <a:picLocks noGrp="1"/>
          </p:cNvPicPr>
          <p:nvPr>
            <p:ph idx="1"/>
          </p:nvPr>
        </p:nvPicPr>
        <p:blipFill>
          <a:blip r:embed="rId2">
            <a:lum bright="20000"/>
          </a:blip>
          <a:srcRect/>
          <a:stretch>
            <a:fillRect/>
          </a:stretch>
        </p:blipFill>
        <p:spPr>
          <a:xfrm>
            <a:off x="1476375" y="1341438"/>
            <a:ext cx="7202488" cy="5375275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2074862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100" b="1" dirty="0" smtClean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Этапы работы по созданию деревянных изделий «Табурет и журнальный столик»</a:t>
            </a:r>
            <a:r>
              <a:rPr lang="ru-RU" sz="2800" dirty="0" smtClean="0">
                <a:solidFill>
                  <a:schemeClr val="tx2">
                    <a:satMod val="130000"/>
                  </a:schemeClr>
                </a:solidFill>
              </a:rPr>
              <a:t> </a:t>
            </a:r>
            <a:r>
              <a:rPr lang="ru-RU" sz="2000" dirty="0" smtClean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Сборка всех деталей в единое целое.</a:t>
            </a:r>
            <a:r>
              <a:rPr lang="ru-RU" sz="2800" dirty="0" smtClean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ru-RU" sz="3100" dirty="0" smtClean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ru-RU" dirty="0" smtClean="0">
                <a:solidFill>
                  <a:schemeClr val="tx2">
                    <a:satMod val="130000"/>
                  </a:schemeClr>
                </a:solidFill>
              </a:rPr>
            </a:b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pic>
        <p:nvPicPr>
          <p:cNvPr id="26626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63713" y="1844675"/>
            <a:ext cx="6400800" cy="4800600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785937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100" b="1" dirty="0" smtClean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Этапы работы по созданию деревянных изделий «Табурет и журнальный столик»</a:t>
            </a:r>
            <a:r>
              <a:rPr lang="ru-RU" sz="2800" dirty="0" smtClean="0">
                <a:solidFill>
                  <a:schemeClr val="tx2">
                    <a:satMod val="130000"/>
                  </a:schemeClr>
                </a:solidFill>
              </a:rPr>
              <a:t> </a:t>
            </a:r>
            <a:r>
              <a:rPr lang="ru-RU" sz="2000" dirty="0" smtClean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Покрытие изделия </a:t>
            </a:r>
            <a:r>
              <a:rPr lang="ru-RU" sz="2000" dirty="0" err="1" smtClean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марилкой</a:t>
            </a:r>
            <a:r>
              <a:rPr lang="ru-RU" sz="2000" dirty="0" smtClean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ru-RU" sz="3100" dirty="0" smtClean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ru-RU" dirty="0" smtClean="0">
                <a:solidFill>
                  <a:schemeClr val="tx2">
                    <a:satMod val="130000"/>
                  </a:schemeClr>
                </a:solidFill>
              </a:rPr>
            </a:b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pic>
        <p:nvPicPr>
          <p:cNvPr id="27650" name="Содержимое 3"/>
          <p:cNvPicPr>
            <a:picLocks noGrp="1"/>
          </p:cNvPicPr>
          <p:nvPr>
            <p:ph idx="1"/>
          </p:nvPr>
        </p:nvPicPr>
        <p:blipFill>
          <a:blip r:embed="rId2">
            <a:lum bright="20000"/>
          </a:blip>
          <a:srcRect/>
          <a:stretch>
            <a:fillRect/>
          </a:stretch>
        </p:blipFill>
        <p:spPr>
          <a:xfrm>
            <a:off x="2771775" y="1557338"/>
            <a:ext cx="4321175" cy="5159375"/>
          </a:xfr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21463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100" b="1" dirty="0" smtClean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Этапы работы по созданию деревянных изделий «Табурет и журнальный столик»</a:t>
            </a:r>
            <a:r>
              <a:rPr lang="ru-RU" sz="2800" dirty="0" smtClean="0">
                <a:solidFill>
                  <a:schemeClr val="tx2">
                    <a:satMod val="130000"/>
                  </a:schemeClr>
                </a:solidFill>
              </a:rPr>
              <a:t> </a:t>
            </a:r>
            <a:r>
              <a:rPr lang="ru-RU" sz="2000" dirty="0" smtClean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Покрытие изделия </a:t>
            </a:r>
            <a:r>
              <a:rPr lang="ru-RU" sz="2000" dirty="0" err="1" smtClean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марилкой</a:t>
            </a:r>
            <a:r>
              <a:rPr lang="ru-RU" sz="2000" dirty="0" smtClean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ru-RU" sz="3100" dirty="0" smtClean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ru-RU" dirty="0" smtClean="0">
                <a:solidFill>
                  <a:schemeClr val="tx2">
                    <a:satMod val="130000"/>
                  </a:schemeClr>
                </a:solidFill>
              </a:rPr>
            </a:b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pic>
        <p:nvPicPr>
          <p:cNvPr id="28674" name="Содержимое 3"/>
          <p:cNvPicPr>
            <a:picLocks noGrp="1"/>
          </p:cNvPicPr>
          <p:nvPr>
            <p:ph idx="1"/>
          </p:nvPr>
        </p:nvPicPr>
        <p:blipFill>
          <a:blip r:embed="rId2">
            <a:lum bright="20000"/>
          </a:blip>
          <a:srcRect/>
          <a:stretch>
            <a:fillRect/>
          </a:stretch>
        </p:blipFill>
        <p:spPr>
          <a:xfrm>
            <a:off x="2771775" y="1844675"/>
            <a:ext cx="3887788" cy="4872038"/>
          </a:xfr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4075" y="260350"/>
            <a:ext cx="6480175" cy="1873250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Этапы работы по созданию деревянных изделий «Табурет и журнальный столик»</a:t>
            </a:r>
            <a:r>
              <a:rPr lang="ru-RU" sz="2400" b="1" dirty="0" smtClean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ru-RU" sz="2400" b="1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ru-RU" sz="2400" dirty="0" smtClean="0">
                <a:solidFill>
                  <a:schemeClr val="tx2">
                    <a:satMod val="130000"/>
                  </a:schemeClr>
                </a:solidFill>
              </a:rPr>
              <a:t> </a:t>
            </a:r>
            <a:r>
              <a:rPr lang="ru-RU" sz="1800" dirty="0" smtClean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Покрытие  лаком всех частей изделия.                                                                                                             </a:t>
            </a:r>
            <a:r>
              <a:rPr lang="ru-RU" sz="2400" dirty="0" smtClean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ru-RU" sz="2400" dirty="0" smtClean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tx2">
                    <a:satMod val="130000"/>
                  </a:schemeClr>
                </a:solidFill>
              </a:rPr>
            </a:br>
            <a:endParaRPr lang="ru-RU" sz="2400" dirty="0">
              <a:solidFill>
                <a:schemeClr val="tx2">
                  <a:satMod val="130000"/>
                </a:schemeClr>
              </a:solidFill>
            </a:endParaRPr>
          </a:p>
        </p:txBody>
      </p:sp>
      <p:pic>
        <p:nvPicPr>
          <p:cNvPr id="29698" name="Рисунок 3"/>
          <p:cNvPicPr>
            <a:picLocks noChangeAspect="1" noChangeArrowheads="1"/>
          </p:cNvPicPr>
          <p:nvPr/>
        </p:nvPicPr>
        <p:blipFill>
          <a:blip r:embed="rId2"/>
          <a:srcRect l="29579" t="6329" r="10767" b="6329"/>
          <a:stretch>
            <a:fillRect/>
          </a:stretch>
        </p:blipFill>
        <p:spPr bwMode="auto">
          <a:xfrm>
            <a:off x="971550" y="1773238"/>
            <a:ext cx="4464050" cy="395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Содержимое 4"/>
          <p:cNvPicPr>
            <a:picLocks noGrp="1"/>
          </p:cNvPicPr>
          <p:nvPr>
            <p:ph idx="1"/>
          </p:nvPr>
        </p:nvPicPr>
        <p:blipFill>
          <a:blip r:embed="rId3">
            <a:lum bright="10000"/>
          </a:blip>
          <a:srcRect l="25571" t="16461" r="4723" b="9877"/>
          <a:stretch>
            <a:fillRect/>
          </a:stretch>
        </p:blipFill>
        <p:spPr>
          <a:xfrm>
            <a:off x="4957763" y="3429000"/>
            <a:ext cx="4186237" cy="3429000"/>
          </a:xfr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tx2">
                    <a:satMod val="130000"/>
                  </a:schemeClr>
                </a:solidFill>
                <a:latin typeface="Times New Roman"/>
                <a:ea typeface="Calibri"/>
                <a:cs typeface="Times New Roman"/>
              </a:rPr>
              <a:t>Результат практической части проекта  </a:t>
            </a:r>
            <a:r>
              <a:rPr lang="ru-RU" sz="3600" dirty="0" smtClean="0">
                <a:solidFill>
                  <a:schemeClr val="tx2">
                    <a:satMod val="130000"/>
                  </a:schemeClr>
                </a:solidFill>
                <a:ea typeface="Calibri"/>
                <a:cs typeface="Times New Roman"/>
              </a:rPr>
              <a:t/>
            </a:r>
            <a:br>
              <a:rPr lang="ru-RU" sz="3600" dirty="0" smtClean="0">
                <a:solidFill>
                  <a:schemeClr val="tx2">
                    <a:satMod val="130000"/>
                  </a:schemeClr>
                </a:solidFill>
                <a:ea typeface="Calibri"/>
                <a:cs typeface="Times New Roman"/>
              </a:rPr>
            </a:b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3072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0723" name="Рисунок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84438" y="908050"/>
            <a:ext cx="4751387" cy="580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20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Результат практической части проекта  </a:t>
            </a:r>
            <a:r>
              <a:rPr lang="ru-RU" sz="2400" smtClean="0">
                <a:effectLst>
                  <a:outerShdw blurRad="38100" dist="38100" dir="2700000" algn="tl">
                    <a:srgbClr val="C0C0C0"/>
                  </a:outerShdw>
                </a:effectLst>
                <a:ea typeface="Calibri" pitchFamily="34" charset="0"/>
                <a:cs typeface="Times New Roman" pitchFamily="18" charset="0"/>
              </a:rPr>
              <a:t/>
            </a:r>
            <a:br>
              <a:rPr lang="ru-RU" sz="2400" smtClean="0">
                <a:effectLst>
                  <a:outerShdw blurRad="38100" dist="38100" dir="2700000" algn="tl">
                    <a:srgbClr val="C0C0C0"/>
                  </a:outerShdw>
                </a:effectLst>
                <a:ea typeface="Calibri" pitchFamily="34" charset="0"/>
                <a:cs typeface="Times New Roman" pitchFamily="18" charset="0"/>
              </a:rPr>
            </a:br>
            <a:endParaRPr lang="ru-RU" sz="2400" smtClean="0">
              <a:effectLst>
                <a:outerShdw blurRad="38100" dist="38100" dir="2700000" algn="tl">
                  <a:srgbClr val="C0C0C0"/>
                </a:outerShdw>
              </a:effectLst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31748" name="Picture 4" descr="0PID5ITHLLQ"/>
          <p:cNvPicPr>
            <a:picLocks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1042988" y="981075"/>
            <a:ext cx="7488237" cy="5616575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/>
          </p:nvPr>
        </p:nvSpPr>
        <p:spPr bwMode="auto">
          <a:xfrm>
            <a:off x="1042988" y="549275"/>
            <a:ext cx="7643812" cy="1295400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ru-RU" sz="3200" u="sng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2400" u="sng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400" smtClean="0">
                <a:effectLst/>
                <a:latin typeface="Times New Roman" pitchFamily="18" charset="0"/>
                <a:cs typeface="Times New Roman" pitchFamily="18" charset="0"/>
              </a:rPr>
              <a:t> выполнить изделие  в технике  выпиливания лобзиком из фанеры . Изготовить «Журнальный столик и табурет».</a:t>
            </a:r>
            <a:br>
              <a:rPr lang="ru-RU" sz="240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smtClean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smtClean="0"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2400" smtClean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550" y="1700213"/>
            <a:ext cx="7786688" cy="4497387"/>
          </a:xfrm>
        </p:spPr>
        <p:txBody>
          <a:bodyPr>
            <a:normAutofit lnSpcReduction="10000"/>
          </a:bodyPr>
          <a:lstStyle/>
          <a:p>
            <a:pPr marL="365760" indent="-283464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400" b="1" u="sng" dirty="0" smtClean="0"/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Изучение источников по теме проекта.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Ознакомление  с историей возникновения  изделий из фанеры.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Изучение технологии выполнения изделий из фанеры.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Подборка материалов и инструментов  изделий из фанеры .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Изготовление самостоятельно изделия из фанеры.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Оценивание качества своей работы.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Сделать экономический расчет работы.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Заключение.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endParaRPr lang="ru-RU" sz="2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750" y="692150"/>
            <a:ext cx="8229600" cy="576263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16386" name="Содержимое 2"/>
          <p:cNvSpPr>
            <a:spLocks noGrp="1"/>
          </p:cNvSpPr>
          <p:nvPr>
            <p:ph idx="1"/>
          </p:nvPr>
        </p:nvSpPr>
        <p:spPr>
          <a:xfrm>
            <a:off x="323850" y="765175"/>
            <a:ext cx="8610600" cy="5483225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Объект исследования </a:t>
            </a:r>
            <a:r>
              <a:rPr lang="ru-RU" smtClean="0"/>
              <a:t>- 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Изделие из фанеры «Журнальный столик и табурет».</a:t>
            </a:r>
          </a:p>
          <a:p>
            <a:pPr>
              <a:buFont typeface="Wingdings 2" pitchFamily="18" charset="2"/>
              <a:buNone/>
            </a:pPr>
            <a:endParaRPr lang="ru-RU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 2" pitchFamily="18" charset="2"/>
              <a:buNone/>
            </a:pPr>
            <a:r>
              <a:rPr lang="ru-RU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Предмет исследования </a:t>
            </a:r>
            <a:r>
              <a:rPr lang="ru-RU" smtClean="0"/>
              <a:t>–  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Изделие из фанеры «Журнальный столик и табурет».</a:t>
            </a:r>
          </a:p>
          <a:p>
            <a:pPr>
              <a:buFont typeface="Wingdings 2" pitchFamily="18" charset="2"/>
              <a:buNone/>
            </a:pPr>
            <a:endParaRPr lang="ru-RU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 2" pitchFamily="18" charset="2"/>
              <a:buNone/>
            </a:pPr>
            <a:r>
              <a:rPr lang="ru-RU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Гипотеза</a:t>
            </a:r>
            <a:r>
              <a:rPr lang="ru-RU" smtClean="0"/>
              <a:t> 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:изготовив  изделие из фанеры , я научусь сами и смогу научить других изготавливать различные деревянные изделия. </a:t>
            </a:r>
          </a:p>
          <a:p>
            <a:pPr>
              <a:buFont typeface="Wingdings 2" pitchFamily="18" charset="2"/>
              <a:buNone/>
            </a:pPr>
            <a:endParaRPr lang="ru-RU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smtClean="0">
                <a:solidFill>
                  <a:schemeClr val="tx2">
                    <a:satMod val="130000"/>
                  </a:schemeClr>
                </a:solidFill>
              </a:rPr>
              <a:t>     </a:t>
            </a:r>
            <a:r>
              <a:rPr lang="ru-RU" sz="3100" b="1" dirty="0" smtClean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История возникновения изделия из фанеры - столик и табурет</a:t>
            </a:r>
            <a:endParaRPr lang="ru-RU" sz="3100" dirty="0">
              <a:solidFill>
                <a:schemeClr val="tx2">
                  <a:satMod val="13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 descr="C:\Users\Администратор\Desktop\Mebel_dlya_stolovoj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71550" y="1412875"/>
            <a:ext cx="3600450" cy="3024188"/>
          </a:xfrm>
        </p:spPr>
      </p:pic>
      <p:pic>
        <p:nvPicPr>
          <p:cNvPr id="1741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3" y="3213100"/>
            <a:ext cx="4643437" cy="364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28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Звездочка обдумывания</a:t>
            </a:r>
            <a:endParaRPr lang="ru-RU" sz="2800" b="1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979613" y="1096963"/>
            <a:ext cx="6192837" cy="5637212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350" y="115888"/>
            <a:ext cx="7497763" cy="1143000"/>
          </a:xfrm>
        </p:spPr>
        <p:txBody>
          <a:bodyPr>
            <a:noAutofit/>
          </a:bodyPr>
          <a:lstStyle/>
          <a:p>
            <a:pPr algn="ctr" fontAlgn="auto">
              <a:lnSpc>
                <a:spcPct val="115000"/>
              </a:lnSpc>
              <a:spcAft>
                <a:spcPts val="1000"/>
              </a:spcAft>
              <a:defRPr/>
            </a:pPr>
            <a:r>
              <a:rPr lang="ru-RU" sz="2800" b="1" dirty="0" smtClean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Примеры </a:t>
            </a:r>
            <a:r>
              <a:rPr lang="ru-RU" sz="2800" b="1" dirty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деревянных </a:t>
            </a:r>
            <a:r>
              <a:rPr lang="ru-RU" sz="2800" b="1" dirty="0" smtClean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изделий</a:t>
            </a:r>
            <a:br>
              <a:rPr lang="ru-RU" sz="2800" b="1" dirty="0" smtClean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«стол и табурет» </a:t>
            </a:r>
            <a:r>
              <a:rPr lang="ru-RU" sz="2800" dirty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2800" dirty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</a:br>
            <a:endParaRPr lang="ru-RU" sz="2800" dirty="0">
              <a:solidFill>
                <a:schemeClr val="tx2">
                  <a:satMod val="13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8" name="Рисунок 5" descr="C:\Users\Администратор\Desktop\c63ccbcade409cc84b3690bbf37f22b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1125538"/>
            <a:ext cx="4105275" cy="367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Содержимое 6" descr="https://i.pinimg.com/736x/e1/c8/b9/e1c8b9254d3e69fb08d4cdfed59435d8--osb.jpg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5076825" y="3284538"/>
            <a:ext cx="4067175" cy="3573462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Техника безопасности</a:t>
            </a:r>
            <a:endParaRPr lang="ru-RU" sz="2800" b="1" dirty="0">
              <a:solidFill>
                <a:schemeClr val="tx2">
                  <a:satMod val="13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10100" y="1341438"/>
            <a:ext cx="4425950" cy="551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Содержимое 5" descr="C:\Users\Администратор\Desktop\slide_8.jpg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468313" y="1125538"/>
            <a:ext cx="4679950" cy="5399087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425575"/>
          </a:xfrm>
        </p:spPr>
        <p:txBody>
          <a:bodyPr>
            <a:noAutofit/>
          </a:bodyPr>
          <a:lstStyle/>
          <a:p>
            <a:pPr marL="457200" algn="ctr" fontAlgn="auto"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Этапы работы по созданию деревянных изделий «Табурет и журнальный столик»</a:t>
            </a:r>
            <a:r>
              <a:rPr lang="ru-RU" sz="2800" dirty="0" smtClean="0">
                <a:solidFill>
                  <a:schemeClr val="tx2">
                    <a:satMod val="130000"/>
                  </a:schemeClr>
                </a:solidFill>
              </a:rPr>
              <a:t> </a:t>
            </a:r>
            <a:r>
              <a:rPr lang="ru-RU" sz="1800" dirty="0" smtClean="0">
                <a:solidFill>
                  <a:schemeClr val="tx2">
                    <a:satMod val="130000"/>
                  </a:schemeClr>
                </a:solidFill>
              </a:rPr>
              <a:t>Перенос рисунка через трафарет на доску. </a:t>
            </a:r>
            <a:r>
              <a:rPr lang="ru-RU" sz="2800" dirty="0" smtClean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ru-RU" sz="2800" dirty="0" smtClean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tx2">
                    <a:satMod val="130000"/>
                  </a:schemeClr>
                </a:solidFill>
              </a:rPr>
            </a:br>
            <a:endParaRPr lang="ru-RU" sz="2400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21506" name="Объект 2"/>
          <p:cNvSpPr>
            <a:spLocks noGrp="1"/>
          </p:cNvSpPr>
          <p:nvPr>
            <p:ph idx="1"/>
          </p:nvPr>
        </p:nvSpPr>
        <p:spPr>
          <a:xfrm>
            <a:off x="8675688" y="1447800"/>
            <a:ext cx="258762" cy="4800600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21507" name="Рисунок 5"/>
          <p:cNvPicPr>
            <a:picLocks noChangeAspect="1" noChangeArrowheads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1908175" y="1700213"/>
            <a:ext cx="6192838" cy="504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641475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Этапы работы по созданию деревянных изделий «Табурет и журнальный столик»</a:t>
            </a:r>
            <a:r>
              <a:rPr lang="ru-RU" sz="2800" dirty="0" smtClean="0">
                <a:solidFill>
                  <a:schemeClr val="tx2">
                    <a:satMod val="130000"/>
                  </a:schemeClr>
                </a:solidFill>
              </a:rPr>
              <a:t> </a:t>
            </a:r>
            <a:r>
              <a:rPr lang="ru-RU" sz="1800" dirty="0" smtClean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Выпиливание </a:t>
            </a:r>
            <a:r>
              <a:rPr lang="ru-RU" sz="1800" dirty="0" err="1" smtClean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cs typeface="Times New Roman" pitchFamily="18" charset="0"/>
              </a:rPr>
              <a:t>электолобзиком</a:t>
            </a:r>
            <a:r>
              <a:rPr lang="ru-RU" sz="1800" dirty="0" smtClean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cs typeface="Times New Roman" pitchFamily="18" charset="0"/>
              </a:rPr>
              <a:t> крупных деталей изделия</a:t>
            </a:r>
            <a:r>
              <a:rPr lang="ru-RU" sz="2800" dirty="0" smtClean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ru-RU" sz="2800" dirty="0" smtClean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solidFill>
                  <a:schemeClr val="tx2">
                    <a:satMod val="130000"/>
                  </a:schemeClr>
                </a:solidFill>
                <a:latin typeface="Times New Roman"/>
                <a:ea typeface="Times New Roman"/>
              </a:rPr>
              <a:t/>
            </a:r>
            <a:br>
              <a:rPr lang="ru-RU" sz="3200" dirty="0" smtClean="0">
                <a:solidFill>
                  <a:schemeClr val="tx2">
                    <a:satMod val="130000"/>
                  </a:schemeClr>
                </a:solidFill>
                <a:latin typeface="Times New Roman"/>
                <a:ea typeface="Times New Roman"/>
              </a:rPr>
            </a:br>
            <a:endParaRPr lang="ru-RU" sz="3200" dirty="0">
              <a:solidFill>
                <a:schemeClr val="tx2">
                  <a:satMod val="130000"/>
                </a:schemeClr>
              </a:solidFill>
            </a:endParaRPr>
          </a:p>
        </p:txBody>
      </p:sp>
      <p:pic>
        <p:nvPicPr>
          <p:cNvPr id="22530" name="Содержимое 5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979613" y="1916113"/>
            <a:ext cx="6480175" cy="4730750"/>
          </a:xfr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547</TotalTime>
  <Words>280</Words>
  <Application>Microsoft Office PowerPoint</Application>
  <PresentationFormat>Экран (4:3)</PresentationFormat>
  <Paragraphs>43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Шаблон оформления</vt:lpstr>
      </vt:variant>
      <vt:variant>
        <vt:i4>7</vt:i4>
      </vt:variant>
      <vt:variant>
        <vt:lpstr>Заголовки слайдов</vt:lpstr>
      </vt:variant>
      <vt:variant>
        <vt:i4>18</vt:i4>
      </vt:variant>
    </vt:vector>
  </HeadingPairs>
  <TitlesOfParts>
    <vt:vector size="32" baseType="lpstr">
      <vt:lpstr>Corbel</vt:lpstr>
      <vt:lpstr>Arial</vt:lpstr>
      <vt:lpstr>Wingdings 2</vt:lpstr>
      <vt:lpstr>Verdana</vt:lpstr>
      <vt:lpstr>Calibri</vt:lpstr>
      <vt:lpstr>Gill Sans MT</vt:lpstr>
      <vt:lpstr>Times New Roman</vt:lpstr>
      <vt:lpstr>Солнцестояние</vt:lpstr>
      <vt:lpstr>Солнцестояние</vt:lpstr>
      <vt:lpstr>Солнцестояние</vt:lpstr>
      <vt:lpstr>Солнцестояние</vt:lpstr>
      <vt:lpstr>Солнцестояние</vt:lpstr>
      <vt:lpstr>Солнцестояние</vt:lpstr>
      <vt:lpstr>Солнцестояние</vt:lpstr>
      <vt:lpstr>Направление Технология обработки конструкционных материалов  Изделие из фанеры  «Журнальный столик и табурет»   итоговый учебный проект </vt:lpstr>
      <vt:lpstr>Цель: выполнить изделие  в технике  выпиливания лобзиком из фанеры . Изготовить «Журнальный столик и табурет».  </vt:lpstr>
      <vt:lpstr>Слайд 3</vt:lpstr>
      <vt:lpstr>     История возникновения изделия из фанеры - столик и табурет</vt:lpstr>
      <vt:lpstr>Звездочка обдумывания</vt:lpstr>
      <vt:lpstr>Примеры деревянных изделий  «стол и табурет»  </vt:lpstr>
      <vt:lpstr>Техника безопасности</vt:lpstr>
      <vt:lpstr>Этапы работы по созданию деревянных изделий «Табурет и журнальный столик» Перенос рисунка через трафарет на доску.    </vt:lpstr>
      <vt:lpstr>Этапы работы по созданию деревянных изделий «Табурет и журнальный столик» Выпиливание электолобзиком крупных деталей изделия   </vt:lpstr>
      <vt:lpstr>Этапы работы по созданию деревянных изделий «Табурет и журнальный столик» Выпиливание электролобзиком основных частей изделия.    </vt:lpstr>
      <vt:lpstr>Этапы работы по созданию деревянных изделий «Табурет и журнальный столик» Зачистка деталей изделия при  помощи наждачной бумагой    </vt:lpstr>
      <vt:lpstr>Этапы работы по созданию деревянных изделий «Табурет и журнальный столик»  Зачистка изделия </vt:lpstr>
      <vt:lpstr>Этапы работы по созданию деревянных изделий «Табурет и журнальный столик» Сборка всех деталей в единое целое.   </vt:lpstr>
      <vt:lpstr>Этапы работы по созданию деревянных изделий «Табурет и журнальный столик» Покрытие изделия марилкой    </vt:lpstr>
      <vt:lpstr>Этапы работы по созданию деревянных изделий «Табурет и журнальный столик» Покрытие изделия марилкой    </vt:lpstr>
      <vt:lpstr>Этапы работы по созданию деревянных изделий «Табурет и журнальный столик»  Покрытие  лаком всех частей изделия.                                                                                                               </vt:lpstr>
      <vt:lpstr>Результат практической части проекта   </vt:lpstr>
      <vt:lpstr>Результат практической части проекта 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Альбом в технике «скрапбукинг» итоговый проект</dc:title>
  <dc:creator>Alexey</dc:creator>
  <cp:lastModifiedBy>я</cp:lastModifiedBy>
  <cp:revision>67</cp:revision>
  <dcterms:created xsi:type="dcterms:W3CDTF">2017-11-19T17:40:43Z</dcterms:created>
  <dcterms:modified xsi:type="dcterms:W3CDTF">2021-12-07T07:44:59Z</dcterms:modified>
</cp:coreProperties>
</file>