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3"/>
  </p:notesMasterIdLst>
  <p:sldIdLst>
    <p:sldId id="313" r:id="rId2"/>
    <p:sldId id="312" r:id="rId3"/>
    <p:sldId id="302" r:id="rId4"/>
    <p:sldId id="257" r:id="rId5"/>
    <p:sldId id="303" r:id="rId6"/>
    <p:sldId id="304" r:id="rId7"/>
    <p:sldId id="305" r:id="rId8"/>
    <p:sldId id="267" r:id="rId9"/>
    <p:sldId id="262" r:id="rId10"/>
    <p:sldId id="270" r:id="rId11"/>
    <p:sldId id="288" r:id="rId12"/>
    <p:sldId id="273" r:id="rId13"/>
    <p:sldId id="274" r:id="rId14"/>
    <p:sldId id="263" r:id="rId15"/>
    <p:sldId id="269" r:id="rId16"/>
    <p:sldId id="314" r:id="rId17"/>
    <p:sldId id="315" r:id="rId18"/>
    <p:sldId id="316" r:id="rId19"/>
    <p:sldId id="275" r:id="rId20"/>
    <p:sldId id="317" r:id="rId21"/>
    <p:sldId id="283" r:id="rId22"/>
    <p:sldId id="281" r:id="rId23"/>
    <p:sldId id="284" r:id="rId24"/>
    <p:sldId id="285" r:id="rId25"/>
    <p:sldId id="286" r:id="rId26"/>
    <p:sldId id="308" r:id="rId27"/>
    <p:sldId id="309" r:id="rId28"/>
    <p:sldId id="310" r:id="rId29"/>
    <p:sldId id="311" r:id="rId30"/>
    <p:sldId id="295" r:id="rId31"/>
    <p:sldId id="30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95B1F-2022-43FE-8F2C-78E8C66B3017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09EC4-4A50-4D66-8449-34E2262D7F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422865-4C55-4D0A-B21D-6914A6A9CC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FC0C8DE-7863-4555-A098-C78759B88E4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BAC2D7-B1A9-4E05-99C4-85DD02D9F44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B872B8-0E9A-417F-8C43-550599CFF6C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wipe dir="r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rpt=simage&amp;text=%D0%BC%D0%BD%D0%BE%D0%B3%D0%BE%D0%B3%D1%80%D0%B0%D0%BD%D0%BD%D0%B8%D0%BA%D0%B8%20%D0%B2%20%D0%B0%D1%80%D1%85%D0%B8%D1%82%D0%B5%D0%BA%D1%82%D1%83%D1%80%D0%B5&amp;img_url=img15.nnm.ru/6/b/b/1/3/52089b8a7bffec44e07e7469147_prev.jpg&amp;spsite=fake-008-7725825.ru&amp;p=10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www.medkrug.ru/web/uploads/users/108/107690/3a1ad89572029b8068bc46520c59b86e&amp;spsite=fake-051-3694532.ru&amp;p=66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www.medkrug.ru/web/uploads/users/108/107690/3a1ad89572029b8068bc46520c59b86e&amp;spsite=fake-051-3694532.ru&amp;p=6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http://images.yandex.ru/yandsearch?ed=1&amp;rpt=simage&amp;text=%D1%81%D0%BC%D0%B0%D0%B9%D0%BB%D0%B8%D0%BA%D0%B8%20%D0%BA%D0%B0%D1%80%D1%82%D0%B8%D0%BD%D0%BA%D0%B8&amp;img_url=attachments-blog.tut.by/47285/files/2010/09/1269859419334.jpg&amp;spsite=fake-046-1217141.ru&amp;p=118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attachments-blog.tut.by/47285/files/2010/09/1269859419334.jpg&amp;spsite=fake-046-1217141.ru&amp;p=11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4.imgbb.ru/1/7/f/17f1feceb52448d5d0ca4d4c9346d0d5.gif&amp;spsite=fake-010-1338879.ru&amp;p=61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nl=1&amp;ed=1&amp;rpt=simage&amp;text=%D0%BC%D0%BD%D0%BE%D0%B3%D0%BE%D0%B3%D1%80%D0%B0%D0%BD%D0%BD%D0%B8%D0%BA%D0%B8%20%D0%B2%20%D0%B8%D1%81%D0%BA%D1%83%D1%81%D1%81%D1%82%D0%B2%D0%B5&amp;img_url=www.portal-woman.ru/upload/information_items_1226494501.jpg&amp;spsite=fake-000-3510852.ru&amp;p=144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ed=1&amp;rpt=simage&amp;text=%D1%81%D0%BC%D0%B0%D0%B9%D0%BB%D0%B8%D0%BA%D0%B8%20%D0%BA%D0%B0%D1%80%D1%82%D0%B8%D0%BD%D0%BA%D0%B8&amp;img_url=s51.radikal.ru/i134/0902/95/fbc22355416d.jpg&amp;spsite=fake-050-5392223.ru&amp;p=31" TargetMode="External"/><Relationship Id="rId13" Type="http://schemas.openxmlformats.org/officeDocument/2006/relationships/hyperlink" Target="http://images.yandex.ru/yandsearch?ed=1&amp;rpt=simage&amp;text=%D1%81%D0%BC%D0%B0%D0%B9%D0%BB%D0%B8%D0%BA%D0%B8%20%D0%BA%D0%B0%D1%80%D1%82%D0%B8%D0%BD%D0%BA%D0%B8&amp;img_url=www.tahtakopru.bel.tr/mwp2.12/images/1.jpg&amp;spsite=fake-049-2073524.ru&amp;p=27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i01.fsimg.ru/1/tlog_box/1573/1573076.jpg&amp;spsite=fake-036-6689311.ru&amp;p=2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ed=1&amp;rpt=simage&amp;text=%D1%81%D0%BC%D0%B0%D0%B9%D0%BB%D0%B8%D0%BA%D0%B8%20%D0%BA%D0%B0%D1%80%D1%82%D0%B8%D0%BD%D0%BA%D0%B8&amp;img_url=attachments-blog.tut.by/47285/files/2010/09/1269859419334.jpg&amp;spsite=fake-046-1217141.ru&amp;p=118" TargetMode="External"/><Relationship Id="rId11" Type="http://schemas.openxmlformats.org/officeDocument/2006/relationships/hyperlink" Target="http://images.yandex.ru/yandsearch?ed=1&amp;rpt=simage&amp;text=%D1%81%D0%BC%D0%B0%D0%B9%D0%BB%D0%B8%D0%BA%D0%B8%20%D0%BA%D0%B0%D1%80%D1%82%D0%B8%D0%BD%D0%BA%D0%B8&amp;img_url=4.imgbb.ru/1/7/f/17f1feceb52448d5d0ca4d4c9346d0d5.gif&amp;spsite=fake-010-1338879.ru&amp;p=61" TargetMode="External"/><Relationship Id="rId5" Type="http://schemas.openxmlformats.org/officeDocument/2006/relationships/image" Target="../media/image2.jpeg"/><Relationship Id="rId10" Type="http://schemas.openxmlformats.org/officeDocument/2006/relationships/image" Target="../media/image19.emf"/><Relationship Id="rId4" Type="http://schemas.openxmlformats.org/officeDocument/2006/relationships/hyperlink" Target="http://images.yandex.ru/yandsearch?ed=1&amp;rpt=simage&amp;text=%D1%81%D0%BC%D0%B0%D0%B9%D0%BB%D0%B8%D0%BA%D0%B8%20%D0%BA%D0%B0%D1%80%D1%82%D0%B8%D0%BD%D0%BA%D0%B8&amp;img_url=afisha.vulanude.ru/images/event/251.jpg&amp;spsite=fake-000-8649678.ru&amp;p=50" TargetMode="External"/><Relationship Id="rId9" Type="http://schemas.openxmlformats.org/officeDocument/2006/relationships/image" Target="../media/image18.jpeg"/><Relationship Id="rId1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faitango.files.wordpress.com/2007/08/smile.jpg?w=587&amp;h=459&amp;spsite=fake-001-869528.ru&amp;p=43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i01.fsimg.ru/1/tlog_box/1573/1573076.jpg&amp;spsite=fake-036-6689311.ru&amp;p=2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ru/yandsearch?ed=1&amp;rpt=simage&amp;text=%D1%81%D0%BC%D0%B0%D0%B9%D0%BB%D0%B8%D0%BA%D0%B8%20%D0%BA%D0%B0%D1%80%D1%82%D0%B8%D0%BD%D0%BA%D0%B8&amp;img_url=afisha.vulanude.ru/images/event/251.jpg&amp;spsite=fake-000-8649678.ru&amp;p=50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Высказываем предположения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Что это?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  Как называются? 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Имеют одинаковые названия или разные? Почему?</a:t>
            </a:r>
          </a:p>
          <a:p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785786" y="3786190"/>
            <a:ext cx="1214446" cy="2428892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Куб 4"/>
          <p:cNvSpPr/>
          <p:nvPr/>
        </p:nvSpPr>
        <p:spPr>
          <a:xfrm>
            <a:off x="2214546" y="3786190"/>
            <a:ext cx="1000132" cy="928694"/>
          </a:xfrm>
          <a:prstGeom prst="cub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Содержимое 4" descr="Рис. 1. МНОГОГРАННИКИ. а - тетраэдр, или пирамида с треугольными гранями; б - пирамида с треугольными гранями и квадратным основанием; в - треугольная призма; г - пятиугольная призма; д - р-угольная антипризма; е - исключенный тип многогранника с пересекающимися гранями.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429000"/>
            <a:ext cx="435771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Содержимое 4" descr="http://im3-tub.yandex.net/i?id=123875058-08">
            <a:hlinkClick r:id="rId2"/>
          </p:cNvPr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1520" y="1196752"/>
            <a:ext cx="792088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8104" y="1600200"/>
            <a:ext cx="3178696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Многогранник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dirty="0" smtClean="0"/>
              <a:t>Это геометрическое тело, ограниченное со всех сторон плоскими прямолинейными гранями (треугольниками, четырехугольниками и т.д.)</a:t>
            </a:r>
          </a:p>
          <a:p>
            <a:pPr>
              <a:buNone/>
            </a:pPr>
            <a:r>
              <a:rPr lang="ru-RU" i="1" dirty="0" smtClean="0">
                <a:solidFill>
                  <a:srgbClr val="00B0F0"/>
                </a:solidFill>
              </a:rPr>
              <a:t>   </a:t>
            </a:r>
            <a:r>
              <a:rPr lang="ru-RU" b="1" i="1" dirty="0" smtClean="0">
                <a:solidFill>
                  <a:srgbClr val="00B0F0"/>
                </a:solidFill>
              </a:rPr>
              <a:t>Толковый словарь Ушакова</a:t>
            </a:r>
          </a:p>
          <a:p>
            <a:pPr>
              <a:buNone/>
            </a:pPr>
            <a:endParaRPr lang="ru-RU" i="1" u="sng" dirty="0" smtClean="0"/>
          </a:p>
          <a:p>
            <a:pPr>
              <a:buNone/>
            </a:pPr>
            <a:r>
              <a:rPr lang="ru-RU" i="1" u="sng" dirty="0" smtClean="0">
                <a:solidFill>
                  <a:srgbClr val="7030A0"/>
                </a:solidFill>
              </a:rPr>
              <a:t>Что узнали из этого определения?</a:t>
            </a:r>
            <a:endParaRPr lang="ru-RU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7164288" y="3068960"/>
            <a:ext cx="1500198" cy="3071834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0034" y="4500570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Многогранник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752" y="1527048"/>
            <a:ext cx="8503920" cy="4902348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800" dirty="0" smtClean="0"/>
              <a:t>Это геометрическое тело, ограниченное со всех сторон плоскими многоугольниками, называемыми гранями. </a:t>
            </a:r>
          </a:p>
          <a:p>
            <a:pPr lvl="0">
              <a:buNone/>
            </a:pPr>
            <a:r>
              <a:rPr lang="ru-RU" sz="2800" dirty="0" smtClean="0"/>
              <a:t>    Стороны граней называются рёбрами многогранника, а концы рёбер вершинами многогранника. </a:t>
            </a:r>
          </a:p>
          <a:p>
            <a:pPr lvl="0">
              <a:buNone/>
            </a:pPr>
            <a:r>
              <a:rPr lang="ru-RU" sz="2800" dirty="0" smtClean="0"/>
              <a:t>   По числу граней различают</a:t>
            </a:r>
          </a:p>
          <a:p>
            <a:pPr lvl="0">
              <a:buNone/>
            </a:pPr>
            <a:r>
              <a:rPr lang="ru-RU" sz="2800" dirty="0" smtClean="0"/>
              <a:t>    четырёхгранники,… …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B0F0"/>
                </a:solidFill>
              </a:rPr>
              <a:t>Энциклопедический словарь</a:t>
            </a:r>
          </a:p>
          <a:p>
            <a:pPr>
              <a:buNone/>
            </a:pPr>
            <a:r>
              <a:rPr lang="ru-RU" i="1" u="sng" dirty="0" smtClean="0">
                <a:solidFill>
                  <a:srgbClr val="7030A0"/>
                </a:solidFill>
              </a:rPr>
              <a:t>Что узнали ещё о многогранниках?</a:t>
            </a:r>
            <a:endParaRPr lang="ru-RU" u="sng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6429388" y="4286256"/>
            <a:ext cx="1857388" cy="1714512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Сравниваем </a:t>
            </a:r>
            <a:r>
              <a:rPr lang="ru-RU" dirty="0" smtClean="0"/>
              <a:t>(обсуждаем в группе)</a:t>
            </a:r>
            <a:endParaRPr lang="ru-RU" dirty="0"/>
          </a:p>
        </p:txBody>
      </p:sp>
      <p:pic>
        <p:nvPicPr>
          <p:cNvPr id="7" name="Содержимое 6" descr="http://im3-tub.yandex.net/i?id=157146859-0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844824"/>
            <a:ext cx="1341163" cy="111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уб 4"/>
          <p:cNvSpPr/>
          <p:nvPr/>
        </p:nvSpPr>
        <p:spPr>
          <a:xfrm>
            <a:off x="571472" y="2357430"/>
            <a:ext cx="3071834" cy="2857520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2571744"/>
            <a:ext cx="2643206" cy="250033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Сравниваем </a:t>
            </a:r>
            <a:r>
              <a:rPr lang="ru-RU" dirty="0" smtClean="0"/>
              <a:t>(обсуждаем в группе)</a:t>
            </a:r>
            <a:endParaRPr lang="ru-RU" dirty="0"/>
          </a:p>
        </p:txBody>
      </p:sp>
      <p:pic>
        <p:nvPicPr>
          <p:cNvPr id="7" name="Содержимое 6" descr="http://im3-tub.yandex.net/i?id=157146859-0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000108"/>
            <a:ext cx="1428760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im8-tub.yandex.net/i?id=181415930-03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357166"/>
            <a:ext cx="11239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уб 4"/>
          <p:cNvSpPr/>
          <p:nvPr/>
        </p:nvSpPr>
        <p:spPr>
          <a:xfrm>
            <a:off x="1000100" y="1928802"/>
            <a:ext cx="1928826" cy="3643338"/>
          </a:xfrm>
          <a:prstGeom prst="cub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1928802"/>
            <a:ext cx="1414466" cy="35004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YQLvSJbiyjs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4398" t="70869"/>
          <a:stretch>
            <a:fillRect/>
          </a:stretch>
        </p:blipFill>
        <p:spPr bwMode="auto">
          <a:xfrm>
            <a:off x="395536" y="1556792"/>
            <a:ext cx="8208912" cy="4752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5QNUy3bKaU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136904" cy="4464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9Yw-Fo39F5k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r="847" b="20455"/>
          <a:stretch>
            <a:fillRect/>
          </a:stretch>
        </p:blipFill>
        <p:spPr bwMode="auto">
          <a:xfrm>
            <a:off x="179512" y="188640"/>
            <a:ext cx="8964488" cy="64087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dirty="0" smtClean="0"/>
              <a:t>Практическая работа </a:t>
            </a:r>
            <a:r>
              <a:rPr lang="ru-RU" dirty="0" smtClean="0"/>
              <a:t>(в группе</a:t>
            </a:r>
            <a:r>
              <a:rPr lang="ru-RU" b="1" dirty="0" smtClean="0"/>
              <a:t>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Внимательно рассмотрите многогранник.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Как он называется?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 Покажите друг другу:</a:t>
            </a:r>
          </a:p>
          <a:p>
            <a:pPr algn="ctr"/>
            <a:r>
              <a:rPr lang="ru-RU" sz="2800" dirty="0" smtClean="0"/>
              <a:t>ГРАНИ</a:t>
            </a:r>
          </a:p>
          <a:p>
            <a:pPr algn="ctr"/>
            <a:r>
              <a:rPr lang="ru-RU" sz="2800" dirty="0" smtClean="0"/>
              <a:t>РЁБРА</a:t>
            </a:r>
          </a:p>
          <a:p>
            <a:pPr algn="ctr"/>
            <a:r>
              <a:rPr lang="ru-RU" sz="2800" dirty="0" smtClean="0"/>
              <a:t>ВЕРШИНЫ</a:t>
            </a:r>
            <a:endParaRPr lang="ru-RU" sz="2800" dirty="0" smtClean="0"/>
          </a:p>
        </p:txBody>
      </p:sp>
      <p:pic>
        <p:nvPicPr>
          <p:cNvPr id="4" name="Рисунок 3" descr="http://im8-tub.yandex.net/i?id=181415930-03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2636912"/>
            <a:ext cx="11239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-73908" y="1268760"/>
            <a:ext cx="92179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0112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День прошёл  впустую,</a:t>
            </a:r>
          </a:p>
          <a:p>
            <a:pPr marL="0" marR="0" lvl="0" indent="10112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 если  ты  не узнал </a:t>
            </a:r>
          </a:p>
          <a:p>
            <a:pPr marL="0" marR="0" lvl="0" indent="101123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Georgia" pitchFamily="18" charset="0"/>
                <a:ea typeface="Calibri" pitchFamily="34" charset="0"/>
                <a:cs typeface="Arial" pitchFamily="34" charset="0"/>
              </a:rPr>
              <a:t>ничего нового.</a:t>
            </a:r>
            <a:endParaRPr kumimoji="0" lang="ru-RU" sz="105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3605" t="24672" r="69607" b="38587"/>
          <a:stretch>
            <a:fillRect/>
          </a:stretch>
        </p:blipFill>
        <p:spPr bwMode="auto">
          <a:xfrm>
            <a:off x="251520" y="620688"/>
            <a:ext cx="2448272" cy="252028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33636" t="24795" r="38787" b="37414"/>
          <a:stretch>
            <a:fillRect/>
          </a:stretch>
        </p:blipFill>
        <p:spPr bwMode="auto">
          <a:xfrm>
            <a:off x="2843808" y="1988840"/>
            <a:ext cx="2520280" cy="259228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pic>
        <p:nvPicPr>
          <p:cNvPr id="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3387" t="23854" r="5113" b="37325"/>
          <a:stretch>
            <a:fillRect/>
          </a:stretch>
        </p:blipFill>
        <p:spPr bwMode="auto">
          <a:xfrm>
            <a:off x="5652120" y="3356992"/>
            <a:ext cx="2641287" cy="244827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Многогранники</a:t>
            </a:r>
            <a:endParaRPr lang="ru-RU" sz="60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971600" y="2204864"/>
            <a:ext cx="6400800" cy="3273896"/>
          </a:xfrm>
        </p:spPr>
        <p:txBody>
          <a:bodyPr>
            <a:normAutofit/>
          </a:bodyPr>
          <a:lstStyle/>
          <a:p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</a:p>
          <a:p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ИНТЕРЕСНО</a:t>
            </a:r>
          </a:p>
          <a:p>
            <a:r>
              <a:rPr lang="ru-RU" sz="4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ЗНАТЬ!</a:t>
            </a:r>
            <a:endParaRPr lang="ru-RU" sz="4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im0-tub.yandex.net/i?id=171112885-09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4572008"/>
            <a:ext cx="1814518" cy="175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ДВОЙСТВЕННЫЕ МНОГОГРАННИКИ</a:t>
            </a:r>
            <a:endParaRPr lang="ru-RU" dirty="0"/>
          </a:p>
        </p:txBody>
      </p:sp>
      <p:pic>
        <p:nvPicPr>
          <p:cNvPr id="4" name="Содержимое 3" descr="Рис. 3. ДВОЙСТВЕННЫЕ МНОГОГРАННИКИ. Куб и октаэдр находятся в положении двойственности друг другу, грани являются q-угольниками, р из которых примыкают к каждой вершине.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81025" y="1862931"/>
            <a:ext cx="37909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00562" y="1371600"/>
            <a:ext cx="4338638" cy="4681728"/>
          </a:xfrm>
        </p:spPr>
        <p:txBody>
          <a:bodyPr>
            <a:normAutofit/>
          </a:bodyPr>
          <a:lstStyle/>
          <a:p>
            <a:endParaRPr lang="ru-RU" sz="3200" i="1" dirty="0" smtClean="0"/>
          </a:p>
          <a:p>
            <a:r>
              <a:rPr lang="ru-RU" sz="3200" i="1" dirty="0" smtClean="0"/>
              <a:t>Куб и октаэдр находятся в положении двойственности друг другу</a:t>
            </a:r>
          </a:p>
          <a:p>
            <a:r>
              <a:rPr lang="ru-RU" sz="2800" i="1" dirty="0" smtClean="0">
                <a:solidFill>
                  <a:srgbClr val="7030A0"/>
                </a:solidFill>
              </a:rPr>
              <a:t>Какого цвета куб?</a:t>
            </a:r>
          </a:p>
          <a:p>
            <a:r>
              <a:rPr lang="ru-RU" sz="2800" i="1" dirty="0" smtClean="0">
                <a:solidFill>
                  <a:srgbClr val="7030A0"/>
                </a:solidFill>
              </a:rPr>
              <a:t>Где октаэдр?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МНОГОГРАННИКИ В ПРИРОДЕ</a:t>
            </a:r>
            <a:endParaRPr lang="ru-RU" dirty="0"/>
          </a:p>
        </p:txBody>
      </p:sp>
      <p:pic>
        <p:nvPicPr>
          <p:cNvPr id="5" name="Содержимое 4" descr="Поваренная соль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643050"/>
            <a:ext cx="350046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371600"/>
            <a:ext cx="4410076" cy="4681728"/>
          </a:xfrm>
        </p:spPr>
        <p:txBody>
          <a:bodyPr>
            <a:normAutofit/>
          </a:bodyPr>
          <a:lstStyle/>
          <a:p>
            <a:r>
              <a:rPr lang="ru-RU" dirty="0" smtClean="0"/>
              <a:t>Правильные многогранники – самые выгодные фигуры, поэтому они широко распространены в природе. Подтверждением тому служит форма некоторых кристаллов.</a:t>
            </a:r>
          </a:p>
          <a:p>
            <a:r>
              <a:rPr lang="ru-RU" sz="2800" dirty="0" smtClean="0">
                <a:solidFill>
                  <a:srgbClr val="C00000"/>
                </a:solidFill>
              </a:rPr>
              <a:t>Узнай многогранник!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5357826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ПОВАРЕННАЯ СОЛЬ</a:t>
            </a:r>
          </a:p>
          <a:p>
            <a:pPr algn="ctr"/>
            <a:r>
              <a:rPr lang="ru-RU" sz="2800" dirty="0" smtClean="0"/>
              <a:t>  </a:t>
            </a:r>
            <a:r>
              <a:rPr lang="ru-RU" sz="3200" b="1" dirty="0" smtClean="0">
                <a:solidFill>
                  <a:srgbClr val="C00000"/>
                </a:solidFill>
              </a:rPr>
              <a:t>КУБ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МНОГОГРАННИКИ В ПРИРОДЕ</a:t>
            </a:r>
            <a:endParaRPr lang="ru-RU" dirty="0"/>
          </a:p>
        </p:txBody>
      </p:sp>
      <p:pic>
        <p:nvPicPr>
          <p:cNvPr id="5" name="Содержимое 4" descr="Хрусталь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350046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Шеелит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571612"/>
            <a:ext cx="335758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57224" y="5000636"/>
            <a:ext cx="35193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ХРУСТАЛЬ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ПРИЗМА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5000636"/>
            <a:ext cx="27123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ШЕЕЛИТ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ПИРАМИДА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МНОГОГРАННИКИ В ПРИРОДЕ</a:t>
            </a:r>
            <a:endParaRPr lang="ru-RU" dirty="0"/>
          </a:p>
        </p:txBody>
      </p:sp>
      <p:pic>
        <p:nvPicPr>
          <p:cNvPr id="5" name="Содержимое 4" descr="Алмаз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71612"/>
            <a:ext cx="307183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im7-tub.yandex.net/i?id=48144323-10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1714488"/>
            <a:ext cx="300039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473" y="5072074"/>
            <a:ext cx="33575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АЛМАЗ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ОКТАЭДР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5143512"/>
            <a:ext cx="43969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БРИЛЛИАНТ</a:t>
            </a:r>
          </a:p>
          <a:p>
            <a:pPr algn="ctr"/>
            <a:r>
              <a:rPr lang="ru-RU" sz="2400" dirty="0" smtClean="0"/>
              <a:t> (ОГРАНЁННЫЙ АЛМАЗ)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186738" cy="17970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Из знакомых нам многогранников был составлен рисунок. Какие многогранники вы тут видите?</a:t>
            </a:r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714375" y="3357563"/>
            <a:ext cx="1571625" cy="235743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араллелограмм 8"/>
          <p:cNvSpPr/>
          <p:nvPr/>
        </p:nvSpPr>
        <p:spPr>
          <a:xfrm rot="10800000">
            <a:off x="696913" y="3409950"/>
            <a:ext cx="1571625" cy="357188"/>
          </a:xfrm>
          <a:prstGeom prst="parallelogram">
            <a:avLst>
              <a:gd name="adj" fmla="val 10215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1054100" y="2124075"/>
            <a:ext cx="1214438" cy="1285875"/>
          </a:xfrm>
          <a:prstGeom prst="triangl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701675" y="2124075"/>
            <a:ext cx="923925" cy="1647825"/>
          </a:xfrm>
          <a:custGeom>
            <a:avLst/>
            <a:gdLst>
              <a:gd name="connsiteX0" fmla="*/ 363255 w 914400"/>
              <a:gd name="connsiteY0" fmla="*/ 1302707 h 1653436"/>
              <a:gd name="connsiteX1" fmla="*/ 0 w 914400"/>
              <a:gd name="connsiteY1" fmla="*/ 1653436 h 1653436"/>
              <a:gd name="connsiteX2" fmla="*/ 914400 w 914400"/>
              <a:gd name="connsiteY2" fmla="*/ 0 h 1653436"/>
              <a:gd name="connsiteX3" fmla="*/ 363255 w 914400"/>
              <a:gd name="connsiteY3" fmla="*/ 1302707 h 165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1653436">
                <a:moveTo>
                  <a:pt x="363255" y="1302707"/>
                </a:moveTo>
                <a:lnTo>
                  <a:pt x="0" y="1653436"/>
                </a:lnTo>
                <a:lnTo>
                  <a:pt x="914400" y="0"/>
                </a:lnTo>
                <a:lnTo>
                  <a:pt x="363255" y="1302707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1641475" y="2117725"/>
            <a:ext cx="625475" cy="1641475"/>
          </a:xfrm>
          <a:custGeom>
            <a:avLst/>
            <a:gdLst>
              <a:gd name="connsiteX0" fmla="*/ 250520 w 626301"/>
              <a:gd name="connsiteY0" fmla="*/ 1640910 h 1640910"/>
              <a:gd name="connsiteX1" fmla="*/ 0 w 626301"/>
              <a:gd name="connsiteY1" fmla="*/ 0 h 1640910"/>
              <a:gd name="connsiteX2" fmla="*/ 626301 w 626301"/>
              <a:gd name="connsiteY2" fmla="*/ 1302707 h 1640910"/>
              <a:gd name="connsiteX3" fmla="*/ 250520 w 626301"/>
              <a:gd name="connsiteY3" fmla="*/ 1640910 h 164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301" h="1640910">
                <a:moveTo>
                  <a:pt x="250520" y="1640910"/>
                </a:moveTo>
                <a:lnTo>
                  <a:pt x="0" y="0"/>
                </a:lnTo>
                <a:lnTo>
                  <a:pt x="626301" y="1302707"/>
                </a:lnTo>
                <a:lnTo>
                  <a:pt x="250520" y="164091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714375" y="2143125"/>
            <a:ext cx="1177925" cy="1628775"/>
          </a:xfrm>
          <a:custGeom>
            <a:avLst/>
            <a:gdLst>
              <a:gd name="connsiteX0" fmla="*/ 0 w 1177446"/>
              <a:gd name="connsiteY0" fmla="*/ 1628384 h 1628384"/>
              <a:gd name="connsiteX1" fmla="*/ 1177446 w 1177446"/>
              <a:gd name="connsiteY1" fmla="*/ 1628384 h 1628384"/>
              <a:gd name="connsiteX2" fmla="*/ 926926 w 1177446"/>
              <a:gd name="connsiteY2" fmla="*/ 0 h 1628384"/>
              <a:gd name="connsiteX3" fmla="*/ 0 w 1177446"/>
              <a:gd name="connsiteY3" fmla="*/ 1628384 h 162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446" h="1628384">
                <a:moveTo>
                  <a:pt x="0" y="1628384"/>
                </a:moveTo>
                <a:lnTo>
                  <a:pt x="1177446" y="1628384"/>
                </a:lnTo>
                <a:lnTo>
                  <a:pt x="926926" y="0"/>
                </a:lnTo>
                <a:lnTo>
                  <a:pt x="0" y="1628384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Куб 14"/>
          <p:cNvSpPr/>
          <p:nvPr/>
        </p:nvSpPr>
        <p:spPr>
          <a:xfrm>
            <a:off x="1857375" y="4643438"/>
            <a:ext cx="3286125" cy="107156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Куб 15"/>
          <p:cNvSpPr/>
          <p:nvPr/>
        </p:nvSpPr>
        <p:spPr>
          <a:xfrm>
            <a:off x="4857750" y="3357563"/>
            <a:ext cx="1571625" cy="235743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араллелограмм 16"/>
          <p:cNvSpPr/>
          <p:nvPr/>
        </p:nvSpPr>
        <p:spPr>
          <a:xfrm rot="10800000">
            <a:off x="4840288" y="3409950"/>
            <a:ext cx="1571625" cy="357188"/>
          </a:xfrm>
          <a:prstGeom prst="parallelogram">
            <a:avLst>
              <a:gd name="adj" fmla="val 10215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5197475" y="2124075"/>
            <a:ext cx="1214438" cy="1285875"/>
          </a:xfrm>
          <a:prstGeom prst="triangl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845050" y="2124075"/>
            <a:ext cx="923925" cy="1647825"/>
          </a:xfrm>
          <a:custGeom>
            <a:avLst/>
            <a:gdLst>
              <a:gd name="connsiteX0" fmla="*/ 363255 w 914400"/>
              <a:gd name="connsiteY0" fmla="*/ 1302707 h 1653436"/>
              <a:gd name="connsiteX1" fmla="*/ 0 w 914400"/>
              <a:gd name="connsiteY1" fmla="*/ 1653436 h 1653436"/>
              <a:gd name="connsiteX2" fmla="*/ 914400 w 914400"/>
              <a:gd name="connsiteY2" fmla="*/ 0 h 1653436"/>
              <a:gd name="connsiteX3" fmla="*/ 363255 w 914400"/>
              <a:gd name="connsiteY3" fmla="*/ 1302707 h 165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1653436">
                <a:moveTo>
                  <a:pt x="363255" y="1302707"/>
                </a:moveTo>
                <a:lnTo>
                  <a:pt x="0" y="1653436"/>
                </a:lnTo>
                <a:lnTo>
                  <a:pt x="914400" y="0"/>
                </a:lnTo>
                <a:lnTo>
                  <a:pt x="363255" y="1302707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5784850" y="2117725"/>
            <a:ext cx="625475" cy="1641475"/>
          </a:xfrm>
          <a:custGeom>
            <a:avLst/>
            <a:gdLst>
              <a:gd name="connsiteX0" fmla="*/ 250520 w 626301"/>
              <a:gd name="connsiteY0" fmla="*/ 1640910 h 1640910"/>
              <a:gd name="connsiteX1" fmla="*/ 0 w 626301"/>
              <a:gd name="connsiteY1" fmla="*/ 0 h 1640910"/>
              <a:gd name="connsiteX2" fmla="*/ 626301 w 626301"/>
              <a:gd name="connsiteY2" fmla="*/ 1302707 h 1640910"/>
              <a:gd name="connsiteX3" fmla="*/ 250520 w 626301"/>
              <a:gd name="connsiteY3" fmla="*/ 1640910 h 164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301" h="1640910">
                <a:moveTo>
                  <a:pt x="250520" y="1640910"/>
                </a:moveTo>
                <a:lnTo>
                  <a:pt x="0" y="0"/>
                </a:lnTo>
                <a:lnTo>
                  <a:pt x="626301" y="1302707"/>
                </a:lnTo>
                <a:lnTo>
                  <a:pt x="250520" y="164091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857750" y="2143125"/>
            <a:ext cx="1177925" cy="1628775"/>
          </a:xfrm>
          <a:custGeom>
            <a:avLst/>
            <a:gdLst>
              <a:gd name="connsiteX0" fmla="*/ 0 w 1177446"/>
              <a:gd name="connsiteY0" fmla="*/ 1628384 h 1628384"/>
              <a:gd name="connsiteX1" fmla="*/ 1177446 w 1177446"/>
              <a:gd name="connsiteY1" fmla="*/ 1628384 h 1628384"/>
              <a:gd name="connsiteX2" fmla="*/ 926926 w 1177446"/>
              <a:gd name="connsiteY2" fmla="*/ 0 h 1628384"/>
              <a:gd name="connsiteX3" fmla="*/ 0 w 1177446"/>
              <a:gd name="connsiteY3" fmla="*/ 1628384 h 162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446" h="1628384">
                <a:moveTo>
                  <a:pt x="0" y="1628384"/>
                </a:moveTo>
                <a:lnTo>
                  <a:pt x="1177446" y="1628384"/>
                </a:lnTo>
                <a:lnTo>
                  <a:pt x="926926" y="0"/>
                </a:lnTo>
                <a:lnTo>
                  <a:pt x="0" y="1628384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Куб 22"/>
          <p:cNvSpPr/>
          <p:nvPr/>
        </p:nvSpPr>
        <p:spPr>
          <a:xfrm>
            <a:off x="6000750" y="4714875"/>
            <a:ext cx="1143000" cy="100012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Давайте проверим:</a:t>
            </a:r>
          </a:p>
        </p:txBody>
      </p:sp>
      <p:sp>
        <p:nvSpPr>
          <p:cNvPr id="5" name="Параллелограмм 4"/>
          <p:cNvSpPr/>
          <p:nvPr/>
        </p:nvSpPr>
        <p:spPr>
          <a:xfrm rot="10800000">
            <a:off x="554038" y="3124200"/>
            <a:ext cx="1571625" cy="357188"/>
          </a:xfrm>
          <a:prstGeom prst="parallelogram">
            <a:avLst>
              <a:gd name="adj" fmla="val 10215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911225" y="1838325"/>
            <a:ext cx="1214438" cy="1285875"/>
          </a:xfrm>
          <a:prstGeom prst="triangl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558800" y="1838325"/>
            <a:ext cx="923925" cy="1647825"/>
          </a:xfrm>
          <a:custGeom>
            <a:avLst/>
            <a:gdLst>
              <a:gd name="connsiteX0" fmla="*/ 363255 w 914400"/>
              <a:gd name="connsiteY0" fmla="*/ 1302707 h 1653436"/>
              <a:gd name="connsiteX1" fmla="*/ 0 w 914400"/>
              <a:gd name="connsiteY1" fmla="*/ 1653436 h 1653436"/>
              <a:gd name="connsiteX2" fmla="*/ 914400 w 914400"/>
              <a:gd name="connsiteY2" fmla="*/ 0 h 1653436"/>
              <a:gd name="connsiteX3" fmla="*/ 363255 w 914400"/>
              <a:gd name="connsiteY3" fmla="*/ 1302707 h 1653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1653436">
                <a:moveTo>
                  <a:pt x="363255" y="1302707"/>
                </a:moveTo>
                <a:lnTo>
                  <a:pt x="0" y="1653436"/>
                </a:lnTo>
                <a:lnTo>
                  <a:pt x="914400" y="0"/>
                </a:lnTo>
                <a:lnTo>
                  <a:pt x="363255" y="1302707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498600" y="1831975"/>
            <a:ext cx="625475" cy="1641475"/>
          </a:xfrm>
          <a:custGeom>
            <a:avLst/>
            <a:gdLst>
              <a:gd name="connsiteX0" fmla="*/ 250520 w 626301"/>
              <a:gd name="connsiteY0" fmla="*/ 1640910 h 1640910"/>
              <a:gd name="connsiteX1" fmla="*/ 0 w 626301"/>
              <a:gd name="connsiteY1" fmla="*/ 0 h 1640910"/>
              <a:gd name="connsiteX2" fmla="*/ 626301 w 626301"/>
              <a:gd name="connsiteY2" fmla="*/ 1302707 h 1640910"/>
              <a:gd name="connsiteX3" fmla="*/ 250520 w 626301"/>
              <a:gd name="connsiteY3" fmla="*/ 1640910 h 164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301" h="1640910">
                <a:moveTo>
                  <a:pt x="250520" y="1640910"/>
                </a:moveTo>
                <a:lnTo>
                  <a:pt x="0" y="0"/>
                </a:lnTo>
                <a:lnTo>
                  <a:pt x="626301" y="1302707"/>
                </a:lnTo>
                <a:lnTo>
                  <a:pt x="250520" y="164091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571500" y="1857375"/>
            <a:ext cx="1177925" cy="1628775"/>
          </a:xfrm>
          <a:custGeom>
            <a:avLst/>
            <a:gdLst>
              <a:gd name="connsiteX0" fmla="*/ 0 w 1177446"/>
              <a:gd name="connsiteY0" fmla="*/ 1628384 h 1628384"/>
              <a:gd name="connsiteX1" fmla="*/ 1177446 w 1177446"/>
              <a:gd name="connsiteY1" fmla="*/ 1628384 h 1628384"/>
              <a:gd name="connsiteX2" fmla="*/ 926926 w 1177446"/>
              <a:gd name="connsiteY2" fmla="*/ 0 h 1628384"/>
              <a:gd name="connsiteX3" fmla="*/ 0 w 1177446"/>
              <a:gd name="connsiteY3" fmla="*/ 1628384 h 162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446" h="1628384">
                <a:moveTo>
                  <a:pt x="0" y="1628384"/>
                </a:moveTo>
                <a:lnTo>
                  <a:pt x="1177446" y="1628384"/>
                </a:lnTo>
                <a:lnTo>
                  <a:pt x="926926" y="0"/>
                </a:lnTo>
                <a:lnTo>
                  <a:pt x="0" y="1628384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214563" y="2500313"/>
            <a:ext cx="40005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Четырёхугольная пирамида</a:t>
            </a:r>
          </a:p>
        </p:txBody>
      </p:sp>
      <p:sp>
        <p:nvSpPr>
          <p:cNvPr id="11" name="Куб 10"/>
          <p:cNvSpPr/>
          <p:nvPr/>
        </p:nvSpPr>
        <p:spPr>
          <a:xfrm>
            <a:off x="500063" y="3929063"/>
            <a:ext cx="3286125" cy="1071562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929063" y="4071938"/>
            <a:ext cx="3929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Параллелепипед</a:t>
            </a:r>
          </a:p>
        </p:txBody>
      </p:sp>
      <p:sp>
        <p:nvSpPr>
          <p:cNvPr id="13" name="Куб 12"/>
          <p:cNvSpPr/>
          <p:nvPr/>
        </p:nvSpPr>
        <p:spPr>
          <a:xfrm>
            <a:off x="6732588" y="2947988"/>
            <a:ext cx="1571625" cy="235743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араллелограмм 13"/>
          <p:cNvSpPr/>
          <p:nvPr/>
        </p:nvSpPr>
        <p:spPr>
          <a:xfrm rot="10800000">
            <a:off x="6715125" y="3000375"/>
            <a:ext cx="1571625" cy="357188"/>
          </a:xfrm>
          <a:prstGeom prst="parallelogram">
            <a:avLst>
              <a:gd name="adj" fmla="val 10215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Куб 14"/>
          <p:cNvSpPr/>
          <p:nvPr/>
        </p:nvSpPr>
        <p:spPr>
          <a:xfrm>
            <a:off x="642938" y="5500688"/>
            <a:ext cx="1143000" cy="100012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857375" y="5643563"/>
            <a:ext cx="31432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Куб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олилиния 20"/>
          <p:cNvSpPr/>
          <p:nvPr/>
        </p:nvSpPr>
        <p:spPr>
          <a:xfrm>
            <a:off x="3832225" y="1516063"/>
            <a:ext cx="1152525" cy="914400"/>
          </a:xfrm>
          <a:custGeom>
            <a:avLst/>
            <a:gdLst>
              <a:gd name="connsiteX0" fmla="*/ 0 w 1152395"/>
              <a:gd name="connsiteY0" fmla="*/ 901874 h 914400"/>
              <a:gd name="connsiteX1" fmla="*/ 1152395 w 1152395"/>
              <a:gd name="connsiteY1" fmla="*/ 914400 h 914400"/>
              <a:gd name="connsiteX2" fmla="*/ 250521 w 1152395"/>
              <a:gd name="connsiteY2" fmla="*/ 0 h 914400"/>
              <a:gd name="connsiteX3" fmla="*/ 0 w 1152395"/>
              <a:gd name="connsiteY3" fmla="*/ 901874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395" h="914400">
                <a:moveTo>
                  <a:pt x="0" y="901874"/>
                </a:moveTo>
                <a:lnTo>
                  <a:pt x="1152395" y="914400"/>
                </a:lnTo>
                <a:lnTo>
                  <a:pt x="250521" y="0"/>
                </a:lnTo>
                <a:lnTo>
                  <a:pt x="0" y="90187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Какие многогранники вы видите на этом рисунке</a:t>
            </a:r>
            <a:endParaRPr lang="ru-RU" dirty="0"/>
          </a:p>
        </p:txBody>
      </p:sp>
      <p:sp>
        <p:nvSpPr>
          <p:cNvPr id="11" name="Куб 10"/>
          <p:cNvSpPr/>
          <p:nvPr/>
        </p:nvSpPr>
        <p:spPr>
          <a:xfrm>
            <a:off x="3571875" y="4143375"/>
            <a:ext cx="1285875" cy="178593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Куб 4"/>
          <p:cNvSpPr/>
          <p:nvPr/>
        </p:nvSpPr>
        <p:spPr>
          <a:xfrm>
            <a:off x="2928938" y="3500438"/>
            <a:ext cx="2500312" cy="100012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3500438" y="2428875"/>
            <a:ext cx="1500187" cy="128587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Улыбающееся лицо 11"/>
          <p:cNvSpPr/>
          <p:nvPr/>
        </p:nvSpPr>
        <p:spPr>
          <a:xfrm>
            <a:off x="3714750" y="2857500"/>
            <a:ext cx="785813" cy="785813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Выгнутая вправо стрелка 14"/>
          <p:cNvSpPr/>
          <p:nvPr/>
        </p:nvSpPr>
        <p:spPr>
          <a:xfrm>
            <a:off x="5286375" y="3857625"/>
            <a:ext cx="500063" cy="142875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 flipH="1">
            <a:off x="2428875" y="3929063"/>
            <a:ext cx="500063" cy="142875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3500438" y="1500188"/>
            <a:ext cx="1143000" cy="1285875"/>
          </a:xfrm>
          <a:prstGeom prst="triangle">
            <a:avLst/>
          </a:prstGeom>
          <a:solidFill>
            <a:schemeClr val="accent6">
              <a:lumMod val="40000"/>
              <a:lumOff val="6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083050" y="1503363"/>
            <a:ext cx="914400" cy="1239837"/>
          </a:xfrm>
          <a:custGeom>
            <a:avLst/>
            <a:gdLst>
              <a:gd name="connsiteX0" fmla="*/ 588723 w 914400"/>
              <a:gd name="connsiteY0" fmla="*/ 1240077 h 1240077"/>
              <a:gd name="connsiteX1" fmla="*/ 914400 w 914400"/>
              <a:gd name="connsiteY1" fmla="*/ 939452 h 1240077"/>
              <a:gd name="connsiteX2" fmla="*/ 0 w 914400"/>
              <a:gd name="connsiteY2" fmla="*/ 0 h 1240077"/>
              <a:gd name="connsiteX3" fmla="*/ 588723 w 914400"/>
              <a:gd name="connsiteY3" fmla="*/ 1240077 h 124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1240077">
                <a:moveTo>
                  <a:pt x="588723" y="1240077"/>
                </a:moveTo>
                <a:lnTo>
                  <a:pt x="914400" y="939452"/>
                </a:lnTo>
                <a:lnTo>
                  <a:pt x="0" y="0"/>
                </a:lnTo>
                <a:lnTo>
                  <a:pt x="588723" y="124007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506788" y="1528763"/>
            <a:ext cx="563562" cy="1201737"/>
          </a:xfrm>
          <a:custGeom>
            <a:avLst/>
            <a:gdLst>
              <a:gd name="connsiteX0" fmla="*/ 0 w 563671"/>
              <a:gd name="connsiteY0" fmla="*/ 1202499 h 1202499"/>
              <a:gd name="connsiteX1" fmla="*/ 313150 w 563671"/>
              <a:gd name="connsiteY1" fmla="*/ 901874 h 1202499"/>
              <a:gd name="connsiteX2" fmla="*/ 563671 w 563671"/>
              <a:gd name="connsiteY2" fmla="*/ 0 h 1202499"/>
              <a:gd name="connsiteX3" fmla="*/ 0 w 563671"/>
              <a:gd name="connsiteY3" fmla="*/ 1202499 h 120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671" h="1202499">
                <a:moveTo>
                  <a:pt x="0" y="1202499"/>
                </a:moveTo>
                <a:lnTo>
                  <a:pt x="313150" y="901874"/>
                </a:lnTo>
                <a:lnTo>
                  <a:pt x="563671" y="0"/>
                </a:lnTo>
                <a:lnTo>
                  <a:pt x="0" y="120249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/>
      <p:bldP spid="11" grpId="0" animBg="1"/>
      <p:bldP spid="5" grpId="0" animBg="1"/>
      <p:bldP spid="4" grpId="0" animBg="1"/>
      <p:bldP spid="12" grpId="0" animBg="1"/>
      <p:bldP spid="15" grpId="0" animBg="1"/>
      <p:bldP spid="16" grpId="0" animBg="1"/>
      <p:bldP spid="17" grpId="0" animBg="1"/>
      <p:bldP spid="19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Давайте проверим:</a:t>
            </a:r>
          </a:p>
        </p:txBody>
      </p:sp>
      <p:sp>
        <p:nvSpPr>
          <p:cNvPr id="4" name="Куб 3"/>
          <p:cNvSpPr/>
          <p:nvPr/>
        </p:nvSpPr>
        <p:spPr>
          <a:xfrm>
            <a:off x="714375" y="2000250"/>
            <a:ext cx="1500188" cy="128587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Куб 4"/>
          <p:cNvSpPr/>
          <p:nvPr/>
        </p:nvSpPr>
        <p:spPr>
          <a:xfrm>
            <a:off x="785813" y="3714750"/>
            <a:ext cx="2500312" cy="1000125"/>
          </a:xfrm>
          <a:prstGeom prst="cub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Куб 5"/>
          <p:cNvSpPr/>
          <p:nvPr/>
        </p:nvSpPr>
        <p:spPr>
          <a:xfrm>
            <a:off x="7143750" y="3000375"/>
            <a:ext cx="1285875" cy="1785938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1260475" y="4945063"/>
            <a:ext cx="1152525" cy="914400"/>
          </a:xfrm>
          <a:custGeom>
            <a:avLst/>
            <a:gdLst>
              <a:gd name="connsiteX0" fmla="*/ 0 w 1152395"/>
              <a:gd name="connsiteY0" fmla="*/ 901874 h 914400"/>
              <a:gd name="connsiteX1" fmla="*/ 1152395 w 1152395"/>
              <a:gd name="connsiteY1" fmla="*/ 914400 h 914400"/>
              <a:gd name="connsiteX2" fmla="*/ 250521 w 1152395"/>
              <a:gd name="connsiteY2" fmla="*/ 0 h 914400"/>
              <a:gd name="connsiteX3" fmla="*/ 0 w 1152395"/>
              <a:gd name="connsiteY3" fmla="*/ 901874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395" h="914400">
                <a:moveTo>
                  <a:pt x="0" y="901874"/>
                </a:moveTo>
                <a:lnTo>
                  <a:pt x="1152395" y="914400"/>
                </a:lnTo>
                <a:lnTo>
                  <a:pt x="250521" y="0"/>
                </a:lnTo>
                <a:lnTo>
                  <a:pt x="0" y="901874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928688" y="4929188"/>
            <a:ext cx="1143000" cy="1285875"/>
          </a:xfrm>
          <a:prstGeom prst="triangle">
            <a:avLst/>
          </a:prstGeom>
          <a:solidFill>
            <a:schemeClr val="accent6">
              <a:lumMod val="40000"/>
              <a:lumOff val="6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1500188" y="4929188"/>
            <a:ext cx="914400" cy="1239837"/>
          </a:xfrm>
          <a:custGeom>
            <a:avLst/>
            <a:gdLst>
              <a:gd name="connsiteX0" fmla="*/ 588723 w 914400"/>
              <a:gd name="connsiteY0" fmla="*/ 1240077 h 1240077"/>
              <a:gd name="connsiteX1" fmla="*/ 914400 w 914400"/>
              <a:gd name="connsiteY1" fmla="*/ 939452 h 1240077"/>
              <a:gd name="connsiteX2" fmla="*/ 0 w 914400"/>
              <a:gd name="connsiteY2" fmla="*/ 0 h 1240077"/>
              <a:gd name="connsiteX3" fmla="*/ 588723 w 914400"/>
              <a:gd name="connsiteY3" fmla="*/ 1240077 h 1240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" h="1240077">
                <a:moveTo>
                  <a:pt x="588723" y="1240077"/>
                </a:moveTo>
                <a:lnTo>
                  <a:pt x="914400" y="939452"/>
                </a:lnTo>
                <a:lnTo>
                  <a:pt x="0" y="0"/>
                </a:lnTo>
                <a:lnTo>
                  <a:pt x="588723" y="1240077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935038" y="4957763"/>
            <a:ext cx="563562" cy="1201737"/>
          </a:xfrm>
          <a:custGeom>
            <a:avLst/>
            <a:gdLst>
              <a:gd name="connsiteX0" fmla="*/ 0 w 563671"/>
              <a:gd name="connsiteY0" fmla="*/ 1202499 h 1202499"/>
              <a:gd name="connsiteX1" fmla="*/ 313150 w 563671"/>
              <a:gd name="connsiteY1" fmla="*/ 901874 h 1202499"/>
              <a:gd name="connsiteX2" fmla="*/ 563671 w 563671"/>
              <a:gd name="connsiteY2" fmla="*/ 0 h 1202499"/>
              <a:gd name="connsiteX3" fmla="*/ 0 w 563671"/>
              <a:gd name="connsiteY3" fmla="*/ 1202499 h 1202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671" h="1202499">
                <a:moveTo>
                  <a:pt x="0" y="1202499"/>
                </a:moveTo>
                <a:lnTo>
                  <a:pt x="313150" y="901874"/>
                </a:lnTo>
                <a:lnTo>
                  <a:pt x="563671" y="0"/>
                </a:lnTo>
                <a:lnTo>
                  <a:pt x="0" y="1202499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14625" y="214312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Куб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571875" y="3786188"/>
            <a:ext cx="328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</a:rPr>
              <a:t>Параллелепипед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7500" y="5357813"/>
            <a:ext cx="4286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chemeClr val="tx2"/>
                </a:solidFill>
                <a:latin typeface="Calibri" pitchFamily="34" charset="0"/>
              </a:rPr>
              <a:t>Четырёхугольная пирамида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836712"/>
            <a:ext cx="6984776" cy="5400600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/>
              <a:t>1см                 </a:t>
            </a:r>
            <a:r>
              <a:rPr lang="ru-RU" sz="4800" b="1" dirty="0" smtClean="0"/>
              <a:t>     10см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1дм	                10мм</a:t>
            </a:r>
            <a:br>
              <a:rPr lang="ru-RU" sz="4800" b="1" dirty="0" smtClean="0"/>
            </a:br>
            <a:r>
              <a:rPr lang="ru-RU" sz="4800" b="1" dirty="0" smtClean="0"/>
              <a:t>1м	                </a:t>
            </a:r>
            <a:r>
              <a:rPr lang="ru-RU" sz="4800" b="1" dirty="0" smtClean="0"/>
              <a:t>       10дм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1км	                100см</a:t>
            </a:r>
            <a:br>
              <a:rPr lang="ru-RU" sz="4800" b="1" dirty="0" smtClean="0"/>
            </a:br>
            <a:r>
              <a:rPr lang="ru-RU" sz="4800" b="1" dirty="0" smtClean="0"/>
              <a:t>1мм	        </a:t>
            </a:r>
            <a:r>
              <a:rPr lang="ru-RU" sz="4800" b="1" dirty="0" smtClean="0"/>
              <a:t>        1000м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b="1" dirty="0"/>
          </a:p>
        </p:txBody>
      </p:sp>
    </p:spTree>
  </p:cSld>
  <p:clrMapOvr>
    <a:masterClrMapping/>
  </p:clrMapOvr>
  <p:transition spd="med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Подводим итоги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850392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Что узнали нового?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За что похвалите друг друга?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008000"/>
                </a:solidFill>
              </a:rPr>
              <a:t>Что помогало на уроке?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Какое задание было трудным?</a:t>
            </a:r>
          </a:p>
          <a:p>
            <a:pPr algn="ctr"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Что стало для тебя открытием?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008000"/>
                </a:solidFill>
              </a:rPr>
              <a:t>Оцени свою работу на уроке.</a:t>
            </a:r>
          </a:p>
          <a:p>
            <a:pPr algn="ctr">
              <a:buNone/>
            </a:pPr>
            <a:endParaRPr lang="ru-RU" sz="2800" b="1" dirty="0" smtClean="0">
              <a:solidFill>
                <a:srgbClr val="008000"/>
              </a:solidFill>
            </a:endParaRPr>
          </a:p>
          <a:p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http://im7-tub.yandex.net/i?id=57868838-0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636"/>
            <a:ext cx="92869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8-tub.yandex.net/i?id=184594112-08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5500702"/>
            <a:ext cx="785818" cy="895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8-tub.yandex.net/i?id=181415930-03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4929198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7-tub.yandex.net/i?id=136334174-02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5572140"/>
            <a:ext cx="100013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0" cstate="print"/>
          <a:stretch>
            <a:fillRect/>
          </a:stretch>
        </p:blipFill>
        <p:spPr bwMode="auto">
          <a:xfrm>
            <a:off x="5072066" y="4857760"/>
            <a:ext cx="787244" cy="12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http://im0-tub.yandex.net/i?id=171112885-09">
            <a:hlinkClick r:id="rId11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72198" y="5572140"/>
            <a:ext cx="857256" cy="685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im8-tub.yandex.net/i?id=41793952-02">
            <a:hlinkClick r:id="rId13"/>
          </p:cNvPr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43768" y="5143512"/>
            <a:ext cx="128588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Спасибо за урок!</a:t>
            </a:r>
            <a:endParaRPr lang="ru-RU" b="1" dirty="0"/>
          </a:p>
        </p:txBody>
      </p:sp>
      <p:pic>
        <p:nvPicPr>
          <p:cNvPr id="4" name="Содержимое 3" descr="http://im4-tub.yandex.net/i?id=119879580-03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167582" y="1600200"/>
            <a:ext cx="480883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Разминка</a:t>
            </a:r>
            <a:r>
              <a:rPr lang="ru-RU" b="1" dirty="0" smtClean="0">
                <a:solidFill>
                  <a:srgbClr val="C00000"/>
                </a:solidFill>
              </a:rPr>
              <a:t>: запиши одним словом!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Геометрическая фигура, у которой три стороны, три угла и три вершины.</a:t>
            </a:r>
          </a:p>
          <a:p>
            <a:r>
              <a:rPr lang="ru-RU" dirty="0" smtClean="0"/>
              <a:t>Четырёхугольник, у которого углы прямые, а стороны попарно равны.</a:t>
            </a:r>
          </a:p>
          <a:p>
            <a:r>
              <a:rPr lang="ru-RU" dirty="0" smtClean="0"/>
              <a:t>Прямоугольник, у которого все стороны равны.</a:t>
            </a:r>
          </a:p>
          <a:p>
            <a:endParaRPr lang="ru-RU" dirty="0"/>
          </a:p>
        </p:txBody>
      </p:sp>
      <p:pic>
        <p:nvPicPr>
          <p:cNvPr id="4" name="Рисунок 3" descr="http://im7-tub.yandex.net/i?id=57868838-02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786322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67540" y="1916834"/>
          <a:ext cx="7920880" cy="4464492"/>
        </p:xfrm>
        <a:graphic>
          <a:graphicData uri="http://schemas.openxmlformats.org/drawingml/2006/table">
            <a:tbl>
              <a:tblPr/>
              <a:tblGrid>
                <a:gridCol w="662495"/>
                <a:gridCol w="659589"/>
                <a:gridCol w="659589"/>
                <a:gridCol w="659589"/>
                <a:gridCol w="659589"/>
                <a:gridCol w="659589"/>
                <a:gridCol w="659589"/>
                <a:gridCol w="659589"/>
                <a:gridCol w="659589"/>
                <a:gridCol w="659589"/>
                <a:gridCol w="662495"/>
                <a:gridCol w="659589"/>
              </a:tblGrid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0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6699" y="548680"/>
            <a:ext cx="9107301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Постройте фигуру, если известны координаты: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А(1;1)  В(1;6)  С(9;6) 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D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(9:1)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Постройте фигуру, если точки </a:t>
            </a:r>
            <a:br>
              <a:rPr lang="ru-RU" sz="3600" dirty="0" smtClean="0"/>
            </a:br>
            <a:r>
              <a:rPr lang="ru-RU" sz="3600" dirty="0" smtClean="0"/>
              <a:t>А(3;2) В(6;5) С(5;7), Д (7;5)  Е(7;2).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40" y="1916831"/>
          <a:ext cx="8136904" cy="4536504"/>
        </p:xfrm>
        <a:graphic>
          <a:graphicData uri="http://schemas.openxmlformats.org/drawingml/2006/table">
            <a:tbl>
              <a:tblPr/>
              <a:tblGrid>
                <a:gridCol w="680562"/>
                <a:gridCol w="677578"/>
                <a:gridCol w="677578"/>
                <a:gridCol w="677578"/>
                <a:gridCol w="677578"/>
                <a:gridCol w="677578"/>
                <a:gridCol w="677578"/>
                <a:gridCol w="677578"/>
                <a:gridCol w="677578"/>
                <a:gridCol w="677578"/>
                <a:gridCol w="680562"/>
                <a:gridCol w="677578"/>
              </a:tblGrid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Постройте фигуру, если известны координаты её вершин</a:t>
            </a:r>
            <a:br>
              <a:rPr lang="ru-RU" sz="3100" dirty="0" smtClean="0"/>
            </a:br>
            <a:r>
              <a:rPr lang="ru-RU" sz="3100" dirty="0" smtClean="0"/>
              <a:t>   А (2;3)   В (2;6)   С (5;8)     Д (8;6)    К (8;3)     М (5;1)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1916831"/>
          <a:ext cx="6768754" cy="4248468"/>
        </p:xfrm>
        <a:graphic>
          <a:graphicData uri="http://schemas.openxmlformats.org/drawingml/2006/table">
            <a:tbl>
              <a:tblPr/>
              <a:tblGrid>
                <a:gridCol w="566132"/>
                <a:gridCol w="563649"/>
                <a:gridCol w="563649"/>
                <a:gridCol w="563649"/>
                <a:gridCol w="563649"/>
                <a:gridCol w="563649"/>
                <a:gridCol w="563649"/>
                <a:gridCol w="563649"/>
                <a:gridCol w="563649"/>
                <a:gridCol w="563649"/>
                <a:gridCol w="566132"/>
                <a:gridCol w="563649"/>
              </a:tblGrid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0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1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accent5">
                    <a:lumMod val="75000"/>
                  </a:schemeClr>
                </a:solidFill>
              </a:rPr>
              <a:t>Узнаем новое!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im8-tub.yandex.net/i?id=184594112-08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780928"/>
            <a:ext cx="321471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Наблюдаем</a:t>
            </a:r>
            <a:endParaRPr lang="ru-RU" b="1" dirty="0"/>
          </a:p>
        </p:txBody>
      </p:sp>
      <p:pic>
        <p:nvPicPr>
          <p:cNvPr id="5" name="Содержимое 4" descr="Рис. 1. МНОГОГРАННИКИ. а - тетраэдр, или пирамида с треугольными гранями; б - пирамида с треугольными гранями и квадратным основанием; в - треугольная призма; г - пятиугольная призма; д - р-угольная антипризма; е - исключенный тип многогранника с пересекающимися гранями.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43050"/>
            <a:ext cx="6715172" cy="445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562</TotalTime>
  <Words>449</Words>
  <Application>Microsoft Office PowerPoint</Application>
  <PresentationFormat>Экран (4:3)</PresentationFormat>
  <Paragraphs>161</Paragraphs>
  <Slides>31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1см                      10см 1дм                 10мм 1м                        10дм 1км                 100см 1мм                 1000м </vt:lpstr>
      <vt:lpstr>Разминка: запиши одним словом!</vt:lpstr>
      <vt:lpstr>Слайд 5</vt:lpstr>
      <vt:lpstr>Постройте фигуру, если точки  А(3;2) В(6;5) С(5;7), Д (7;5)  Е(7;2). </vt:lpstr>
      <vt:lpstr> Постройте фигуру, если известны координаты её вершин    А (2;3)   В (2;6)   С (5;8)     Д (8;6)    К (8;3)     М (5;1)</vt:lpstr>
      <vt:lpstr>Узнаем новое!</vt:lpstr>
      <vt:lpstr>Наблюдаем</vt:lpstr>
      <vt:lpstr>Высказываем предположения</vt:lpstr>
      <vt:lpstr>Слайд 11</vt:lpstr>
      <vt:lpstr>Многогранник</vt:lpstr>
      <vt:lpstr>Многогранник</vt:lpstr>
      <vt:lpstr>Сравниваем (обсуждаем в группе)</vt:lpstr>
      <vt:lpstr>Сравниваем (обсуждаем в группе)</vt:lpstr>
      <vt:lpstr>Слайд 16</vt:lpstr>
      <vt:lpstr>Практическая работа</vt:lpstr>
      <vt:lpstr>Слайд 18</vt:lpstr>
      <vt:lpstr>Практическая работа (в группе)</vt:lpstr>
      <vt:lpstr>Слайд 20</vt:lpstr>
      <vt:lpstr>Многогранники</vt:lpstr>
      <vt:lpstr>ДВОЙСТВЕННЫЕ МНОГОГРАННИКИ</vt:lpstr>
      <vt:lpstr>МНОГОГРАННИКИ В ПРИРОДЕ</vt:lpstr>
      <vt:lpstr>МНОГОГРАННИКИ В ПРИРОДЕ</vt:lpstr>
      <vt:lpstr>МНОГОГРАННИКИ В ПРИРОДЕ</vt:lpstr>
      <vt:lpstr>Из знакомых нам многогранников был составлен рисунок. Какие многогранники вы тут видите?</vt:lpstr>
      <vt:lpstr>Давайте проверим:</vt:lpstr>
      <vt:lpstr>Какие многогранники вы видите на этом рисунке</vt:lpstr>
      <vt:lpstr>Давайте проверим:</vt:lpstr>
      <vt:lpstr>Подводим итоги урока</vt:lpstr>
      <vt:lpstr>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Здравствуйте! Начинаем урок!</dc:title>
  <dc:creator>Наталия</dc:creator>
  <cp:lastModifiedBy>1111</cp:lastModifiedBy>
  <cp:revision>10</cp:revision>
  <dcterms:modified xsi:type="dcterms:W3CDTF">2018-11-13T15:57:03Z</dcterms:modified>
</cp:coreProperties>
</file>