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notesMasterIdLst>
    <p:notesMasterId r:id="rId15"/>
  </p:notesMasterIdLst>
  <p:sldIdLst>
    <p:sldId id="256" r:id="rId2"/>
    <p:sldId id="259" r:id="rId3"/>
    <p:sldId id="260" r:id="rId4"/>
    <p:sldId id="261" r:id="rId5"/>
    <p:sldId id="263" r:id="rId6"/>
    <p:sldId id="269" r:id="rId7"/>
    <p:sldId id="265" r:id="rId8"/>
    <p:sldId id="271" r:id="rId9"/>
    <p:sldId id="272" r:id="rId10"/>
    <p:sldId id="273" r:id="rId11"/>
    <p:sldId id="266" r:id="rId12"/>
    <p:sldId id="267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F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444" autoAdjust="0"/>
  </p:normalViewPr>
  <p:slideViewPr>
    <p:cSldViewPr snapToGrid="0">
      <p:cViewPr varScale="1">
        <p:scale>
          <a:sx n="65" d="100"/>
          <a:sy n="65" d="100"/>
        </p:scale>
        <p:origin x="70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8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F75E5-BE16-4705-B40E-5DBF8DDAD706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1DA6F-E6CC-43FE-BDF2-A88830B8D7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267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1DA6F-E6CC-43FE-BDF2-A88830B8D75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72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1DA6F-E6CC-43FE-BDF2-A88830B8D75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44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813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56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656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287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1454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43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505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933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57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470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21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0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55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9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327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548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AFCEF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969CD-45E0-4BE0-818F-BA3C670A7E07}" type="datetimeFigureOut">
              <a:rPr lang="ru-RU" smtClean="0"/>
              <a:pPr/>
              <a:t>вс 12.01.20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0E2D893-61A1-41B8-9715-A6AE970FD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39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  <p:sldLayoutId id="2147483893" r:id="rId15"/>
    <p:sldLayoutId id="21474838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-530224"/>
            <a:ext cx="10456735" cy="2616199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chemeClr val="bg2">
                    <a:lumMod val="50000"/>
                  </a:schemeClr>
                </a:solidFill>
                <a:latin typeface="AnastasiaScript" panose="02000505070000020002" pitchFamily="2" charset="0"/>
              </a:rPr>
              <a:t>Толерантность</a:t>
            </a:r>
            <a:endParaRPr lang="ru-RU" sz="9600" b="1" dirty="0">
              <a:solidFill>
                <a:schemeClr val="bg2">
                  <a:lumMod val="50000"/>
                </a:schemeClr>
              </a:solidFill>
              <a:latin typeface="AnastasiaScript" panose="02000505070000020002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090" y="2158364"/>
            <a:ext cx="5971549" cy="43530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01750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"/>
            <a:ext cx="120919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7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0"/>
            <a:ext cx="10018711" cy="20608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Копилка советов</a:t>
            </a:r>
            <a:br>
              <a:rPr lang="ru-RU" sz="66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</a:br>
            <a:endParaRPr lang="ru-RU" sz="6600" b="1" dirty="0">
              <a:solidFill>
                <a:srgbClr val="002060"/>
              </a:solidFill>
              <a:latin typeface="AnastasiaScript" panose="02000505070000020002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270" y="2467897"/>
            <a:ext cx="11455730" cy="3273674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  <a:t>- будьте готовы к тому, что все люди разные - не лучше и не хуже, а просто разные;</a:t>
            </a:r>
            <a:b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</a:br>
            <a: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  <a:t>- научитесь воспринимать людей такими, какие они есть, не пытайтесь изменить в них то, что вам не нравится;</a:t>
            </a:r>
            <a:b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</a:br>
            <a: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  <a:t>- цените в каждом человеке личность и уважайте его мысли, чувства, убеждения, независимо от того, совпадают ли они с вашими;</a:t>
            </a:r>
            <a:b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</a:br>
            <a:r>
              <a:rPr lang="ru-RU" sz="3200" dirty="0">
                <a:solidFill>
                  <a:srgbClr val="002060"/>
                </a:solidFill>
                <a:latin typeface="AnastasiaScript" panose="02000505070000020002" pitchFamily="2" charset="0"/>
              </a:rPr>
              <a:t>- сохраняйте "свое лицо", найдите себя и при любых обстоятельствах оставайтесь самим собой.</a:t>
            </a:r>
            <a:r>
              <a:rPr lang="ru-RU" sz="3200" b="1" dirty="0">
                <a:solidFill>
                  <a:srgbClr val="002060"/>
                </a:solidFill>
                <a:latin typeface="AnastasiaScript" panose="02000505070000020002" pitchFamily="2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AnastasiaScript" panose="02000505070000020002" pitchFamily="2" charset="0"/>
              </a:rPr>
            </a:br>
            <a:endParaRPr lang="ru-RU" sz="3200" b="1" dirty="0">
              <a:solidFill>
                <a:srgbClr val="002060"/>
              </a:solidFill>
              <a:latin typeface="AnastasiaScript" panose="0200050507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5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155" y="111125"/>
            <a:ext cx="8915399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Правила толерантности</a:t>
            </a:r>
            <a:endParaRPr lang="ru-RU" sz="6600" b="1" dirty="0">
              <a:solidFill>
                <a:srgbClr val="002060"/>
              </a:solidFill>
              <a:latin typeface="AnastasiaScript" panose="02000505070000020002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9144" y="1860288"/>
            <a:ext cx="8915399" cy="3427967"/>
          </a:xfrm>
        </p:spPr>
        <p:txBody>
          <a:bodyPr>
            <a:normAutofit fontScale="92500" lnSpcReduction="20000"/>
          </a:bodyPr>
          <a:lstStyle/>
          <a:p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- </a:t>
            </a:r>
            <a:r>
              <a:rPr lang="ru-RU" sz="4800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Будь </a:t>
            </a:r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всегда внимательным;</a:t>
            </a:r>
          </a:p>
          <a:p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- </a:t>
            </a:r>
            <a:r>
              <a:rPr lang="ru-RU" sz="4800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Будь </a:t>
            </a:r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терпимым в споре и </a:t>
            </a:r>
            <a:r>
              <a:rPr lang="ru-RU" sz="4800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 </a:t>
            </a:r>
          </a:p>
          <a:p>
            <a:r>
              <a:rPr lang="ru-RU" sz="4800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  аргументируй </a:t>
            </a:r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свое мнение;</a:t>
            </a:r>
          </a:p>
          <a:p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- </a:t>
            </a:r>
            <a:r>
              <a:rPr lang="ru-RU" sz="4800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Будь </a:t>
            </a:r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гуманным и милосердным;</a:t>
            </a:r>
          </a:p>
          <a:p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- Не </a:t>
            </a:r>
            <a:r>
              <a:rPr lang="ru-RU" sz="4800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обижай </a:t>
            </a:r>
            <a:r>
              <a:rPr lang="ru-RU" sz="4800" dirty="0">
                <a:solidFill>
                  <a:srgbClr val="002060"/>
                </a:solidFill>
                <a:latin typeface="AnastasiaScript" panose="02000505070000020002" pitchFamily="2" charset="0"/>
              </a:rPr>
              <a:t>собеседника.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0" y="5209722"/>
            <a:ext cx="6323691" cy="1825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6844" y="5288255"/>
            <a:ext cx="6051715" cy="174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6463" y="552450"/>
            <a:ext cx="6869114" cy="31170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участие!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2514600"/>
            <a:ext cx="8329613" cy="37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39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333715"/>
            <a:ext cx="6096000" cy="18158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3715"/>
            <a:ext cx="6292026" cy="18158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385" y="0"/>
            <a:ext cx="11685319" cy="63325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nastasiaScript" panose="02000505070000020002" pitchFamily="2" charset="0"/>
              </a:rPr>
              <a:t>Значение </a:t>
            </a:r>
            <a:r>
              <a:rPr lang="ru-RU" sz="5400" b="1" dirty="0">
                <a:solidFill>
                  <a:srgbClr val="FF0000"/>
                </a:solidFill>
                <a:latin typeface="AnastasiaScript" panose="02000505070000020002" pitchFamily="2" charset="0"/>
              </a:rPr>
              <a:t>слова </a:t>
            </a:r>
            <a:r>
              <a:rPr lang="ru-RU" sz="5400" b="1" dirty="0" smtClean="0">
                <a:solidFill>
                  <a:srgbClr val="FF0000"/>
                </a:solidFill>
                <a:latin typeface="AnastasiaScript" panose="02000505070000020002" pitchFamily="2" charset="0"/>
              </a:rPr>
              <a:t>«толерантность» </a:t>
            </a:r>
            <a:r>
              <a:rPr lang="ru-RU" sz="5400" b="1" dirty="0">
                <a:solidFill>
                  <a:srgbClr val="FF0000"/>
                </a:solidFill>
                <a:latin typeface="AnastasiaScript" panose="02000505070000020002" pitchFamily="2" charset="0"/>
              </a:rPr>
              <a:t>в разных языках мира. </a:t>
            </a:r>
            <a:r>
              <a:rPr lang="ru-RU" sz="5400" b="1" dirty="0" smtClean="0">
                <a:solidFill>
                  <a:srgbClr val="FF0000"/>
                </a:solidFill>
                <a:latin typeface="AnastasiaScript" panose="02000505070000020002" pitchFamily="2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AnastasiaScript" panose="02000505070000020002" pitchFamily="2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-</a:t>
            </a:r>
            <a:r>
              <a:rPr lang="ru-RU" sz="4000" b="1" dirty="0" smtClean="0">
                <a:solidFill>
                  <a:srgbClr val="FF0000"/>
                </a:solidFill>
                <a:latin typeface="AnastasiaScript" panose="02000505070000020002" pitchFamily="2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В </a:t>
            </a:r>
            <a:r>
              <a:rPr lang="ru-RU" sz="4000" b="1" dirty="0">
                <a:solidFill>
                  <a:srgbClr val="002060"/>
                </a:solidFill>
                <a:latin typeface="AnastasiaScript" panose="02000505070000020002" pitchFamily="2" charset="0"/>
              </a:rPr>
              <a:t>испанском языке </a:t>
            </a:r>
            <a:r>
              <a:rPr lang="ru-RU" sz="4000" dirty="0">
                <a:latin typeface="AnastasiaScript" panose="02000505070000020002" pitchFamily="2" charset="0"/>
              </a:rPr>
              <a:t>оно означает способность признавать отличные от своих собственных идеи и мнения</a:t>
            </a:r>
            <a:r>
              <a:rPr lang="ru-RU" sz="4000" dirty="0" smtClean="0">
                <a:latin typeface="AnastasiaScript" panose="02000505070000020002" pitchFamily="2" charset="0"/>
              </a:rPr>
              <a:t>;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002060"/>
                </a:solidFill>
              </a:rPr>
              <a:t> -</a:t>
            </a:r>
            <a:r>
              <a:rPr lang="ru-RU" sz="40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Во </a:t>
            </a:r>
            <a:r>
              <a:rPr lang="ru-RU" sz="4000" b="1" dirty="0">
                <a:solidFill>
                  <a:srgbClr val="002060"/>
                </a:solidFill>
                <a:latin typeface="AnastasiaScript" panose="02000505070000020002" pitchFamily="2" charset="0"/>
              </a:rPr>
              <a:t>французском </a:t>
            </a:r>
            <a:r>
              <a:rPr lang="ru-RU" sz="4000" dirty="0">
                <a:latin typeface="AnastasiaScript" panose="02000505070000020002" pitchFamily="2" charset="0"/>
              </a:rPr>
              <a:t>– </a:t>
            </a:r>
            <a:r>
              <a:rPr lang="ru-RU" sz="4000" dirty="0" smtClean="0">
                <a:latin typeface="AnastasiaScript" panose="02000505070000020002" pitchFamily="2" charset="0"/>
              </a:rPr>
              <a:t>отношение, при </a:t>
            </a:r>
            <a:r>
              <a:rPr lang="ru-RU" sz="4000" dirty="0">
                <a:latin typeface="AnastasiaScript" panose="02000505070000020002" pitchFamily="2" charset="0"/>
              </a:rPr>
              <a:t>котором допускается, что другие могут думать или действовать иначе, нежели ты сам; </a:t>
            </a:r>
            <a:r>
              <a:rPr lang="ru-RU" sz="4000" dirty="0" smtClean="0">
                <a:latin typeface="AnastasiaScript" panose="02000505070000020002" pitchFamily="2" charset="0"/>
              </a:rPr>
              <a:t/>
            </a:r>
            <a:br>
              <a:rPr lang="ru-RU" sz="4000" dirty="0" smtClean="0">
                <a:latin typeface="AnastasiaScript" panose="02000505070000020002" pitchFamily="2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-В </a:t>
            </a:r>
            <a:r>
              <a:rPr lang="ru-RU" sz="4000" b="1" dirty="0">
                <a:solidFill>
                  <a:srgbClr val="002060"/>
                </a:solidFill>
                <a:latin typeface="AnastasiaScript" panose="02000505070000020002" pitchFamily="2" charset="0"/>
              </a:rPr>
              <a:t>английском </a:t>
            </a:r>
            <a:r>
              <a:rPr lang="ru-RU" sz="4000" dirty="0">
                <a:latin typeface="AnastasiaScript" panose="02000505070000020002" pitchFamily="2" charset="0"/>
              </a:rPr>
              <a:t>– готовность быть терпимым, снисходительным; </a:t>
            </a:r>
            <a:r>
              <a:rPr lang="ru-RU" sz="4000" dirty="0" smtClean="0">
                <a:latin typeface="AnastasiaScript" panose="02000505070000020002" pitchFamily="2" charset="0"/>
              </a:rPr>
              <a:t/>
            </a:r>
            <a:br>
              <a:rPr lang="ru-RU" sz="4000" dirty="0" smtClean="0">
                <a:latin typeface="AnastasiaScript" panose="02000505070000020002" pitchFamily="2" charset="0"/>
              </a:rPr>
            </a:br>
            <a:endParaRPr lang="ru-RU" sz="4000" dirty="0">
              <a:latin typeface="AnastasiaScript" panose="0200050507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64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8989" y="269543"/>
            <a:ext cx="10646125" cy="63189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AnastasiaScript" panose="02000505070000020002" pitchFamily="2" charset="0"/>
              </a:rPr>
              <a:t>Значение слова «толерантность» в разных языках мира. </a:t>
            </a:r>
            <a:br>
              <a:rPr lang="ru-RU" sz="4800" b="1" dirty="0">
                <a:solidFill>
                  <a:srgbClr val="FF0000"/>
                </a:solidFill>
                <a:latin typeface="AnastasiaScript" panose="02000505070000020002" pitchFamily="2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-</a:t>
            </a:r>
            <a:r>
              <a:rPr lang="ru-RU" sz="4000" b="1" dirty="0">
                <a:solidFill>
                  <a:srgbClr val="002060"/>
                </a:solidFill>
                <a:latin typeface="AnastasiaScript" panose="02000505070000020002" pitchFamily="2" charset="0"/>
              </a:rPr>
              <a:t>В китайском </a:t>
            </a:r>
            <a:r>
              <a:rPr lang="ru-RU" sz="4000" dirty="0">
                <a:latin typeface="AnastasiaScript" panose="02000505070000020002" pitchFamily="2" charset="0"/>
              </a:rPr>
              <a:t>– позволять, принимать, быть по отношению к другим великодушным; </a:t>
            </a:r>
            <a:br>
              <a:rPr lang="ru-RU" sz="4000" dirty="0">
                <a:latin typeface="AnastasiaScript" panose="02000505070000020002" pitchFamily="2" charset="0"/>
              </a:rPr>
            </a:br>
            <a:r>
              <a:rPr lang="ru-RU" sz="4000" dirty="0">
                <a:latin typeface="AnastasiaScript" panose="02000505070000020002" pitchFamily="2" charset="0"/>
              </a:rPr>
              <a:t>-</a:t>
            </a:r>
            <a:r>
              <a:rPr lang="ru-RU" sz="4000" b="1" dirty="0">
                <a:solidFill>
                  <a:srgbClr val="002060"/>
                </a:solidFill>
                <a:latin typeface="AnastasiaScript" panose="02000505070000020002" pitchFamily="2" charset="0"/>
              </a:rPr>
              <a:t>В арабском </a:t>
            </a:r>
            <a:r>
              <a:rPr lang="ru-RU" sz="4000" dirty="0">
                <a:latin typeface="AnastasiaScript" panose="02000505070000020002" pitchFamily="2" charset="0"/>
              </a:rPr>
              <a:t>– прощение, снисходительность, мягкость, милосердие, сострадание, благосклонность, терпение, расположенность к другим; </a:t>
            </a:r>
            <a:br>
              <a:rPr lang="ru-RU" sz="4000" dirty="0">
                <a:latin typeface="AnastasiaScript" panose="02000505070000020002" pitchFamily="2" charset="0"/>
              </a:rPr>
            </a:br>
            <a:r>
              <a:rPr lang="ru-RU" sz="4000" dirty="0">
                <a:latin typeface="AnastasiaScript" panose="02000505070000020002" pitchFamily="2" charset="0"/>
              </a:rPr>
              <a:t>-</a:t>
            </a:r>
            <a:r>
              <a:rPr lang="ru-RU" sz="4000" b="1" dirty="0">
                <a:solidFill>
                  <a:srgbClr val="002060"/>
                </a:solidFill>
                <a:latin typeface="AnastasiaScript" panose="02000505070000020002" pitchFamily="2" charset="0"/>
              </a:rPr>
              <a:t>В русском </a:t>
            </a:r>
            <a:r>
              <a:rPr lang="ru-RU" sz="4000" dirty="0">
                <a:latin typeface="AnastasiaScript" panose="02000505070000020002" pitchFamily="2" charset="0"/>
              </a:rPr>
              <a:t>– способность терпеть что-то или кого-то.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3715"/>
            <a:ext cx="6292026" cy="18158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60" y="5333715"/>
            <a:ext cx="6292026" cy="181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97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89" y="142449"/>
            <a:ext cx="9634536" cy="5258225"/>
          </a:xfrm>
        </p:spPr>
        <p:txBody>
          <a:bodyPr>
            <a:no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AnastasiaScript" panose="02000505070000020002" pitchFamily="2" charset="0"/>
              </a:rPr>
              <a:t>Толерантность</a:t>
            </a:r>
            <a:r>
              <a:rPr lang="ru-RU" dirty="0">
                <a:solidFill>
                  <a:srgbClr val="002060"/>
                </a:solidFill>
                <a:latin typeface="AnastasiaScript" panose="02000505070000020002" pitchFamily="2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- </a:t>
            </a:r>
            <a:r>
              <a:rPr lang="ru-RU" dirty="0">
                <a:solidFill>
                  <a:srgbClr val="002060"/>
                </a:solidFill>
                <a:latin typeface="AnastasiaScript" panose="02000505070000020002" pitchFamily="2" charset="0"/>
              </a:rPr>
              <a:t>терпимое отношение к иным национальностям, расам, цвету кожи, полу, возрасту, инвалидности, языку, религии, политическим или иным мнениям, социальному происхождению, а также терпимость к различным точкам зрения и индивидуальным особенностям между людьми.</a:t>
            </a:r>
            <a:br>
              <a:rPr lang="ru-RU" dirty="0">
                <a:solidFill>
                  <a:srgbClr val="002060"/>
                </a:solidFill>
                <a:latin typeface="AnastasiaScript" panose="02000505070000020002" pitchFamily="2" charset="0"/>
              </a:rPr>
            </a:br>
            <a:endParaRPr lang="ru-RU" dirty="0">
              <a:solidFill>
                <a:srgbClr val="002060"/>
              </a:solidFill>
              <a:latin typeface="AnastasiaScript" panose="02000505070000020002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" y="4014788"/>
            <a:ext cx="2886254" cy="28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" t="8756" r="5025" b="10448"/>
          <a:stretch/>
        </p:blipFill>
        <p:spPr>
          <a:xfrm>
            <a:off x="2466522" y="978084"/>
            <a:ext cx="8256896" cy="58799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7141" y="1"/>
            <a:ext cx="10018713" cy="148760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Цветок толерантности</a:t>
            </a:r>
            <a:endParaRPr lang="ru-RU" sz="6600" b="1" dirty="0">
              <a:solidFill>
                <a:srgbClr val="002060"/>
              </a:solidFill>
              <a:latin typeface="AnastasiaScript" panose="0200050507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27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502178"/>
              </p:ext>
            </p:extLst>
          </p:nvPr>
        </p:nvGraphicFramePr>
        <p:xfrm>
          <a:off x="185739" y="67390"/>
          <a:ext cx="11730036" cy="639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5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5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769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800" u="sng" dirty="0" smtClean="0"/>
                        <a:t>Толерантная личность 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800" u="sng" dirty="0" err="1" smtClean="0"/>
                        <a:t>Интолерантная</a:t>
                      </a:r>
                      <a:r>
                        <a:rPr lang="ru-RU" altLang="ru-RU" sz="2800" u="sng" dirty="0" smtClean="0"/>
                        <a:t> личность 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Терпимость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Бессердечность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Сострадание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Непонимание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Прощение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Вспыльчивость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Снисходительность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Злорадство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8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Милосердие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Лживость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Сотрудничество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Раздражительность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Доверие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Зависть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Умение владеть собой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Пренебрежение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Чуткость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Равнодушие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2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Альтруизм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Агрессивность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8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Доброжелательность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Эгоизм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877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6198" y="98946"/>
            <a:ext cx="10018713" cy="1752599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AnastasiaScript" panose="02000505070000020002" pitchFamily="2" charset="0"/>
              </a:rPr>
              <a:t> «Волшебная лавка »</a:t>
            </a:r>
            <a:endParaRPr lang="ru-RU" sz="6600" b="1" dirty="0">
              <a:solidFill>
                <a:srgbClr val="002060"/>
              </a:solidFill>
              <a:latin typeface="AnastasiaScript" panose="02000505070000020002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288" y="2686050"/>
            <a:ext cx="3157676" cy="28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57474" y="1177826"/>
            <a:ext cx="688657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снисходительность,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расположенность к другим,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юмора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чуткость,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альтруизм,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собой,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доброжелательность,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слушать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сопереживанию.</a:t>
            </a:r>
          </a:p>
        </p:txBody>
      </p:sp>
    </p:spTree>
    <p:extLst>
      <p:ext uri="{BB962C8B-B14F-4D97-AF65-F5344CB8AC3E}">
        <p14:creationId xmlns:p14="http://schemas.microsoft.com/office/powerpoint/2010/main" val="5294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00025"/>
            <a:ext cx="11856198" cy="666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110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"/>
            <a:ext cx="116604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13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361</TotalTime>
  <Words>197</Words>
  <Application>Microsoft Office PowerPoint</Application>
  <PresentationFormat>Широкоэкранный</PresentationFormat>
  <Paragraphs>54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AnastasiaScript</vt:lpstr>
      <vt:lpstr>Arial</vt:lpstr>
      <vt:lpstr>Calibri</vt:lpstr>
      <vt:lpstr>Century Gothic</vt:lpstr>
      <vt:lpstr>Times New Roman</vt:lpstr>
      <vt:lpstr>Wingdings 3</vt:lpstr>
      <vt:lpstr>Легкий дым</vt:lpstr>
      <vt:lpstr>Толерантность</vt:lpstr>
      <vt:lpstr>Значение слова «толерантность» в разных языках мира.  - В испанском языке оно означает способность признавать отличные от своих собственных идеи и мнения;  -Во французском – отношение, при котором допускается, что другие могут думать или действовать иначе, нежели ты сам;  -В английском – готовность быть терпимым, снисходительным;  </vt:lpstr>
      <vt:lpstr>Значение слова «толерантность» в разных языках мира.  -В китайском – позволять, принимать, быть по отношению к другим великодушным;  -В арабском – прощение, снисходительность, мягкость, милосердие, сострадание, благосклонность, терпение, расположенность к другим;  -В русском – способность терпеть что-то или кого-то.</vt:lpstr>
      <vt:lpstr>Толерантность - терпимое отношение к иным национальностям, расам, цвету кожи, полу, возрасту, инвалидности, языку, религии, политическим или иным мнениям, социальному происхождению, а также терпимость к различным точкам зрения и индивидуальным особенностям между людьми. </vt:lpstr>
      <vt:lpstr>Цветок толерантности</vt:lpstr>
      <vt:lpstr>Презентация PowerPoint</vt:lpstr>
      <vt:lpstr> «Волшебная лавка »</vt:lpstr>
      <vt:lpstr>Презентация PowerPoint</vt:lpstr>
      <vt:lpstr>Презентация PowerPoint</vt:lpstr>
      <vt:lpstr>Презентация PowerPoint</vt:lpstr>
      <vt:lpstr>Копилка советов </vt:lpstr>
      <vt:lpstr>Правила толерантности</vt:lpstr>
      <vt:lpstr>Спасибо за участие!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Толерантность</dc:title>
  <dc:creator>Admin</dc:creator>
  <cp:lastModifiedBy>Анна</cp:lastModifiedBy>
  <cp:revision>58</cp:revision>
  <dcterms:created xsi:type="dcterms:W3CDTF">2018-07-15T16:02:13Z</dcterms:created>
  <dcterms:modified xsi:type="dcterms:W3CDTF">2020-01-12T11:44:29Z</dcterms:modified>
</cp:coreProperties>
</file>