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61" r:id="rId3"/>
    <p:sldId id="262" r:id="rId4"/>
    <p:sldId id="263" r:id="rId5"/>
    <p:sldId id="264" r:id="rId6"/>
    <p:sldId id="258" r:id="rId7"/>
    <p:sldId id="259" r:id="rId8"/>
    <p:sldId id="260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 sz="2000"/>
            </a:pPr>
            <a:r>
              <a:rPr lang="ru-RU" sz="2000" dirty="0"/>
              <a:t>Что такое </a:t>
            </a:r>
            <a:r>
              <a:rPr lang="en-US" sz="2000" dirty="0"/>
              <a:t>QR-</a:t>
            </a:r>
            <a:r>
              <a:rPr lang="ru-RU" sz="2000" dirty="0"/>
              <a:t>код?</a:t>
            </a:r>
          </a:p>
        </c:rich>
      </c:tx>
      <c:layout>
        <c:manualLayout>
          <c:xMode val="edge"/>
          <c:yMode val="edge"/>
          <c:x val="6.4010280139043627E-2"/>
          <c:y val="2.6217056963640677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Лист1!$A$1:$A$5</c:f>
              <c:strCache>
                <c:ptCount val="5"/>
                <c:pt idx="0">
                  <c:v>бумага о прививке для пропуска в магазин</c:v>
                </c:pt>
                <c:pt idx="1">
                  <c:v>документ с информацией</c:v>
                </c:pt>
                <c:pt idx="2">
                  <c:v>код с информацией</c:v>
                </c:pt>
                <c:pt idx="3">
                  <c:v>личные данные</c:v>
                </c:pt>
                <c:pt idx="4">
                  <c:v>не знаю</c:v>
                </c:pt>
              </c:strCache>
            </c:strRef>
          </c:cat>
          <c:val>
            <c:numRef>
              <c:f>Лист1!$B$1:$B$5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29</c:v>
                </c:pt>
                <c:pt idx="3">
                  <c:v>3</c:v>
                </c:pt>
                <c:pt idx="4">
                  <c:v>18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558041318358193"/>
          <c:y val="0.12159702955379387"/>
          <c:w val="0.3645297199584262"/>
          <c:h val="0.83164218435394544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ru-RU" sz="2000" dirty="0"/>
              <a:t>Где можно увидеть </a:t>
            </a:r>
            <a:r>
              <a:rPr lang="en-US" sz="2000" dirty="0"/>
              <a:t>QR-</a:t>
            </a:r>
            <a:r>
              <a:rPr lang="ru-RU" sz="2000" dirty="0"/>
              <a:t>код?</a:t>
            </a:r>
          </a:p>
        </c:rich>
      </c:tx>
      <c:layout>
        <c:manualLayout>
          <c:xMode val="edge"/>
          <c:yMode val="edge"/>
          <c:x val="2.8278010646792119E-2"/>
          <c:y val="1.4496106216508669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Лист1!$A$1:$A$4</c:f>
              <c:strCache>
                <c:ptCount val="4"/>
                <c:pt idx="0">
                  <c:v>В Интернете</c:v>
                </c:pt>
                <c:pt idx="1">
                  <c:v>На продуктах и товарах</c:v>
                </c:pt>
                <c:pt idx="2">
                  <c:v>Везде</c:v>
                </c:pt>
                <c:pt idx="3">
                  <c:v>Незнаю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7</c:v>
                </c:pt>
                <c:pt idx="1">
                  <c:v>33</c:v>
                </c:pt>
                <c:pt idx="2">
                  <c:v>10</c:v>
                </c:pt>
                <c:pt idx="3">
                  <c:v>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009531132054902"/>
          <c:y val="0.27483761317235678"/>
          <c:w val="0.30001482182145911"/>
          <c:h val="0.52516082687920518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ru-RU" sz="2000"/>
              <a:t>Как пользоваться </a:t>
            </a:r>
            <a:r>
              <a:rPr lang="en-US" sz="2000"/>
              <a:t>QR-</a:t>
            </a:r>
            <a:r>
              <a:rPr lang="ru-RU" sz="2000"/>
              <a:t>кодом?</a:t>
            </a:r>
          </a:p>
        </c:rich>
      </c:tx>
      <c:layout>
        <c:manualLayout>
          <c:xMode val="edge"/>
          <c:yMode val="edge"/>
          <c:x val="2.7155516253949769E-2"/>
          <c:y val="3.9451025909401881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Лист1!$A$1:$A$3</c:f>
              <c:strCache>
                <c:ptCount val="3"/>
                <c:pt idx="0">
                  <c:v>Показывать в магазине</c:v>
                </c:pt>
                <c:pt idx="1">
                  <c:v>Сканировать</c:v>
                </c:pt>
                <c:pt idx="2">
                  <c:v>Не знаю</c:v>
                </c:pt>
              </c:strCache>
            </c:strRef>
          </c:cat>
          <c:val>
            <c:numRef>
              <c:f>Лист1!$B$1:$B$3</c:f>
              <c:numCache>
                <c:formatCode>General</c:formatCode>
                <c:ptCount val="3"/>
                <c:pt idx="0">
                  <c:v>7</c:v>
                </c:pt>
                <c:pt idx="1">
                  <c:v>32</c:v>
                </c:pt>
                <c:pt idx="2">
                  <c:v>19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114161990009118"/>
          <c:y val="0.34677945140598415"/>
          <c:w val="0.27905032573958249"/>
          <c:h val="0.37832309567942746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ru-RU" sz="2000"/>
              <a:t>Знете ли вы, как пользоваться программой для считывания </a:t>
            </a:r>
            <a:r>
              <a:rPr lang="en-US" sz="2000"/>
              <a:t>QR-</a:t>
            </a:r>
            <a:r>
              <a:rPr lang="ru-RU" sz="2000"/>
              <a:t>кода?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Лист1!$A$1:$A$3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совсем</c:v>
                </c:pt>
              </c:strCache>
            </c:strRef>
          </c:cat>
          <c:val>
            <c:numRef>
              <c:f>Лист1!$B$1:$B$3</c:f>
              <c:numCache>
                <c:formatCode>General</c:formatCode>
                <c:ptCount val="3"/>
                <c:pt idx="0">
                  <c:v>22</c:v>
                </c:pt>
                <c:pt idx="1">
                  <c:v>32</c:v>
                </c:pt>
                <c:pt idx="2">
                  <c:v>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BD7DE-C714-470B-9114-E402585CE844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B24A9-731D-4B63-9142-2237D171E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450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B24A9-731D-4B63-9142-2237D171E7C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925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B24A9-731D-4B63-9142-2237D171E7C3}" type="slidenum">
              <a:rPr lang="ru-RU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25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4B24A9-731D-4B63-9142-2237D171E7C3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25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562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623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41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2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245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292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769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804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96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59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276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2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283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5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47926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6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7" y="21104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2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2A118B1-53EA-465C-B822-AFE639FC7225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05.05.2022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11D8558-246F-46EB-BAE4-13C3676D0184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0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qr-online.ru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27584" y="2276872"/>
            <a:ext cx="8059936" cy="147002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en-US" alt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QR</a:t>
            </a:r>
            <a:r>
              <a:rPr lang="ru-RU" alt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-коды.</a:t>
            </a:r>
            <a:br>
              <a:rPr lang="ru-RU" alt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alt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Их создание и применение</a:t>
            </a:r>
            <a:endParaRPr lang="ru-RU" altLang="ru-RU" sz="54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21137" y="4620592"/>
            <a:ext cx="6400800" cy="1752600"/>
          </a:xfrm>
        </p:spPr>
        <p:txBody>
          <a:bodyPr/>
          <a:lstStyle/>
          <a:p>
            <a:pPr marL="26988" algn="r" eaLnBrk="1" hangingPunct="1"/>
            <a:r>
              <a:rPr lang="ru-RU" altLang="ru-RU" sz="2800" dirty="0" smtClean="0">
                <a:solidFill>
                  <a:schemeClr val="tx1"/>
                </a:solidFill>
                <a:latin typeface="Arial" charset="0"/>
              </a:rPr>
              <a:t>Выполнен учащимся 10 класса</a:t>
            </a:r>
          </a:p>
          <a:p>
            <a:pPr marL="26988" algn="r" eaLnBrk="1" hangingPunct="1"/>
            <a:r>
              <a:rPr lang="ru-RU" altLang="ru-RU" sz="2800" dirty="0" smtClean="0">
                <a:solidFill>
                  <a:schemeClr val="tx1"/>
                </a:solidFill>
                <a:latin typeface="Arial" charset="0"/>
              </a:rPr>
              <a:t>МБОУ «ЛСОШ»</a:t>
            </a:r>
          </a:p>
          <a:p>
            <a:pPr marL="26988" algn="r" eaLnBrk="1" hangingPunct="1"/>
            <a:r>
              <a:rPr lang="ru-RU" altLang="ru-RU" sz="2800" dirty="0" smtClean="0">
                <a:solidFill>
                  <a:schemeClr val="tx1"/>
                </a:solidFill>
                <a:latin typeface="Arial" charset="0"/>
              </a:rPr>
              <a:t>Чирковым Дмитрием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124077" y="908054"/>
            <a:ext cx="50403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800" dirty="0" smtClean="0">
                <a:solidFill>
                  <a:prstClr val="black"/>
                </a:solidFill>
              </a:rPr>
              <a:t>Учебный проект</a:t>
            </a:r>
            <a:endParaRPr lang="ru-RU" alt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54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Обязательные поля </a:t>
            </a:r>
            <a:r>
              <a:rPr lang="en-US" sz="3200" dirty="0" smtClean="0"/>
              <a:t>QR</a:t>
            </a:r>
            <a:r>
              <a:rPr lang="ru-RU" sz="3200" dirty="0" smtClean="0"/>
              <a:t>-кода</a:t>
            </a:r>
            <a:endParaRPr lang="ru-RU" sz="3200" dirty="0"/>
          </a:p>
        </p:txBody>
      </p:sp>
      <p:pic>
        <p:nvPicPr>
          <p:cNvPr id="5" name="Рисунок 4" descr="C:\Users\Елена\Desktop\QR_Code_Structure_Example_2_ru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635" y="1628800"/>
            <a:ext cx="7834113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745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8640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Типы </a:t>
            </a:r>
            <a:r>
              <a:rPr lang="en-US" sz="3200" dirty="0" smtClean="0"/>
              <a:t>QR</a:t>
            </a:r>
            <a:r>
              <a:rPr lang="ru-RU" sz="3200" dirty="0" smtClean="0"/>
              <a:t>-кодов</a:t>
            </a:r>
            <a:endParaRPr lang="ru-RU" sz="3200" dirty="0"/>
          </a:p>
        </p:txBody>
      </p:sp>
      <p:pic>
        <p:nvPicPr>
          <p:cNvPr id="7" name="Рисунок 6" descr="https://hi-news.ru/wp-content/uploads/2022/02/who_is_qr_image_seven-750x75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78463"/>
            <a:ext cx="3096344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1501841" y="3704259"/>
            <a:ext cx="2197126" cy="257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QR-код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модель 2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724128" y="913469"/>
            <a:ext cx="2855886" cy="3028466"/>
            <a:chOff x="5724128" y="913469"/>
            <a:chExt cx="2855886" cy="3028466"/>
          </a:xfrm>
        </p:grpSpPr>
        <p:pic>
          <p:nvPicPr>
            <p:cNvPr id="9" name="Рисунок 8" descr="https://hi-news.ru/wp-content/uploads/2022/02/who_is_qr_image_eight-750x750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913469"/>
              <a:ext cx="2855886" cy="28558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Надпись 2"/>
            <p:cNvSpPr txBox="1">
              <a:spLocks noChangeArrowheads="1"/>
            </p:cNvSpPr>
            <p:nvPr/>
          </p:nvSpPr>
          <p:spPr bwMode="auto">
            <a:xfrm>
              <a:off x="6227734" y="3684760"/>
              <a:ext cx="2233414" cy="2571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Micro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 </a:t>
              </a:r>
              <a:r>
                <a:rPr kumimoji="0" lang="ru-RU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Calibri"/>
                  <a:cs typeface="Times New Roman"/>
                </a:rPr>
                <a:t>QR-код</a:t>
              </a:r>
              <a:endPara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339752" y="4149079"/>
            <a:ext cx="5256584" cy="2267525"/>
            <a:chOff x="0" y="0"/>
            <a:chExt cx="3524250" cy="1590675"/>
          </a:xfrm>
        </p:grpSpPr>
        <p:pic>
          <p:nvPicPr>
            <p:cNvPr id="13" name="Рисунок 12" descr="https://hi-news.ru/wp-content/uploads/2022/02/who_is_qr_image_nine-750x295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24250" cy="1381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Надпись 2"/>
            <p:cNvSpPr txBox="1">
              <a:spLocks noChangeArrowheads="1"/>
            </p:cNvSpPr>
            <p:nvPr/>
          </p:nvSpPr>
          <p:spPr bwMode="auto">
            <a:xfrm>
              <a:off x="1095375" y="1333500"/>
              <a:ext cx="1247775" cy="2571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smtClean="0">
                  <a:effectLst/>
                  <a:latin typeface="Times New Roman"/>
                  <a:ea typeface="Calibri"/>
                  <a:cs typeface="Times New Roman"/>
                </a:rPr>
                <a:t>IQR-код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150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8640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Типы </a:t>
            </a:r>
            <a:r>
              <a:rPr lang="en-US" sz="3200" dirty="0" smtClean="0"/>
              <a:t>QR</a:t>
            </a:r>
            <a:r>
              <a:rPr lang="ru-RU" sz="3200" dirty="0" smtClean="0"/>
              <a:t>-кодов</a:t>
            </a:r>
            <a:endParaRPr lang="ru-RU" sz="32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1979712" y="1990680"/>
            <a:ext cx="2565968" cy="3096344"/>
            <a:chOff x="0" y="0"/>
            <a:chExt cx="2276475" cy="2609850"/>
          </a:xfrm>
        </p:grpSpPr>
        <p:pic>
          <p:nvPicPr>
            <p:cNvPr id="23" name="Рисунок 22" descr="https://hi-news.ru/wp-content/uploads/2022/02/qr-code-750x750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76475" cy="2276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Надпись 2"/>
            <p:cNvSpPr txBox="1">
              <a:spLocks noChangeArrowheads="1"/>
            </p:cNvSpPr>
            <p:nvPr/>
          </p:nvSpPr>
          <p:spPr bwMode="auto">
            <a:xfrm>
              <a:off x="409575" y="2352675"/>
              <a:ext cx="1647825" cy="2571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 smtClean="0">
                  <a:effectLst/>
                  <a:latin typeface="Times New Roman"/>
                  <a:ea typeface="Calibri"/>
                  <a:cs typeface="Times New Roman"/>
                </a:rPr>
                <a:t>Frame</a:t>
              </a:r>
              <a:r>
                <a:rPr lang="ru-RU" sz="2000" dirty="0" smtClean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>
                  <a:effectLst/>
                  <a:latin typeface="Times New Roman"/>
                  <a:ea typeface="Calibri"/>
                  <a:cs typeface="Times New Roman"/>
                </a:rPr>
                <a:t>QR-код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558536" y="2092385"/>
            <a:ext cx="2361979" cy="2994639"/>
            <a:chOff x="0" y="0"/>
            <a:chExt cx="2095500" cy="2524125"/>
          </a:xfrm>
        </p:grpSpPr>
        <p:pic>
          <p:nvPicPr>
            <p:cNvPr id="21" name="Рисунок 20" descr="https://hi-news.ru/wp-content/uploads/2022/02/who_is_qr_image_eleven-750x750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95500" cy="2095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Надпись 2"/>
            <p:cNvSpPr txBox="1">
              <a:spLocks noChangeArrowheads="1"/>
            </p:cNvSpPr>
            <p:nvPr/>
          </p:nvSpPr>
          <p:spPr bwMode="auto">
            <a:xfrm>
              <a:off x="285750" y="2266950"/>
              <a:ext cx="1647825" cy="2571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dirty="0" err="1" smtClean="0">
                  <a:effectLst/>
                  <a:latin typeface="Times New Roman"/>
                  <a:ea typeface="Calibri"/>
                  <a:cs typeface="Times New Roman"/>
                </a:rPr>
                <a:t>Aztec</a:t>
              </a:r>
              <a:r>
                <a:rPr lang="ru-RU" sz="2000" dirty="0" smtClean="0"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2000" dirty="0" err="1">
                  <a:effectLst/>
                  <a:latin typeface="Times New Roman"/>
                  <a:ea typeface="Calibri"/>
                  <a:cs typeface="Times New Roman"/>
                </a:rPr>
                <a:t>Code</a:t>
              </a:r>
              <a:endParaRPr lang="ru-RU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408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72008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Техническая информация и учет товаров</a:t>
            </a:r>
            <a:endParaRPr lang="ru-RU" sz="32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475656" y="1279572"/>
            <a:ext cx="7128792" cy="3898251"/>
            <a:chOff x="0" y="0"/>
            <a:chExt cx="6115050" cy="2962275"/>
          </a:xfrm>
        </p:grpSpPr>
        <p:pic>
          <p:nvPicPr>
            <p:cNvPr id="8" name="Рисунок 7" descr="http://fcoin.ru/wp-content/uploads/2017/10/rf-2000-2017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7175"/>
              <a:ext cx="3505200" cy="154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 descr="http://fcoin.ru/wp-content/uploads/2017/10/rf-2000-2017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038350" y="800100"/>
              <a:ext cx="2095500" cy="13049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0" name="Скругленный прямоугольник 9"/>
            <p:cNvSpPr>
              <a:spLocks/>
            </p:cNvSpPr>
            <p:nvPr/>
          </p:nvSpPr>
          <p:spPr>
            <a:xfrm>
              <a:off x="3295650" y="1343025"/>
              <a:ext cx="750570" cy="724535"/>
            </a:xfrm>
            <a:prstGeom prst="round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1" name="Прямая со стрелкой 10"/>
            <p:cNvCxnSpPr>
              <a:cxnSpLocks/>
            </p:cNvCxnSpPr>
            <p:nvPr/>
          </p:nvCxnSpPr>
          <p:spPr>
            <a:xfrm flipH="1" flipV="1">
              <a:off x="3781425" y="1609725"/>
              <a:ext cx="802005" cy="1181735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pic>
          <p:nvPicPr>
            <p:cNvPr id="12" name="Рисунок 11" descr="https://pp.userapi.com/c841338/v841338695/6ac45/1d1vITccqK8.jp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48150" y="0"/>
              <a:ext cx="1866900" cy="296227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7" name="Надпись 2"/>
          <p:cNvSpPr txBox="1">
            <a:spLocks noChangeArrowheads="1"/>
          </p:cNvSpPr>
          <p:nvPr/>
        </p:nvSpPr>
        <p:spPr bwMode="auto">
          <a:xfrm>
            <a:off x="3802028" y="5455252"/>
            <a:ext cx="2684622" cy="4733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QR-коды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на купюрах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1460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72008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Техническая информация и учет товаров</a:t>
            </a:r>
            <a:endParaRPr lang="ru-RU" sz="3200" dirty="0"/>
          </a:p>
        </p:txBody>
      </p:sp>
      <p:pic>
        <p:nvPicPr>
          <p:cNvPr id="14" name="Рисунок 13" descr="http://www.nekodesign.ru/assets/app/img/articles_pics/packaging_interaktivnaya_upakovka_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7272808" cy="332084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3707904" y="5373216"/>
            <a:ext cx="3534217" cy="5930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QR-коды </a:t>
            </a:r>
            <a:r>
              <a:rPr lang="ru-RU" sz="2000" b="1" dirty="0">
                <a:effectLst/>
                <a:latin typeface="Times New Roman"/>
                <a:ea typeface="Calibri"/>
                <a:cs typeface="Times New Roman"/>
              </a:rPr>
              <a:t>на упаковках</a:t>
            </a:r>
            <a:endParaRPr lang="ru-RU" sz="20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155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Реклама</a:t>
            </a:r>
            <a:endParaRPr lang="ru-RU" sz="32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403648" y="980728"/>
            <a:ext cx="6984776" cy="5355218"/>
            <a:chOff x="0" y="0"/>
            <a:chExt cx="4238625" cy="3306392"/>
          </a:xfrm>
        </p:grpSpPr>
        <p:pic>
          <p:nvPicPr>
            <p:cNvPr id="5" name="Рисунок 4" descr="https://1tulatv.ru/sites/default/files/proekt_kerch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8625" cy="2762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Надпись 2"/>
            <p:cNvSpPr txBox="1">
              <a:spLocks noChangeArrowheads="1"/>
            </p:cNvSpPr>
            <p:nvPr/>
          </p:nvSpPr>
          <p:spPr bwMode="auto">
            <a:xfrm>
              <a:off x="1179823" y="2934282"/>
              <a:ext cx="2508250" cy="3721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b="1" dirty="0" smtClean="0">
                  <a:effectLst/>
                  <a:latin typeface="Times New Roman"/>
                  <a:ea typeface="Calibri"/>
                  <a:cs typeface="Times New Roman"/>
                </a:rPr>
                <a:t>Вывески </a:t>
              </a:r>
              <a:r>
                <a:rPr lang="ru-RU" sz="2000" b="1" dirty="0">
                  <a:effectLst/>
                  <a:latin typeface="Times New Roman"/>
                  <a:ea typeface="Calibri"/>
                  <a:cs typeface="Times New Roman"/>
                </a:rPr>
                <a:t>с QR-кодом</a:t>
              </a:r>
              <a:endParaRPr lang="ru-RU" sz="2000" b="1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941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Реклама</a:t>
            </a:r>
            <a:endParaRPr lang="ru-RU" sz="3200" dirty="0"/>
          </a:p>
        </p:txBody>
      </p:sp>
      <p:pic>
        <p:nvPicPr>
          <p:cNvPr id="3074" name="Picture 2" descr="https://www.karandash.by/image/design/2350/2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5" b="12030"/>
          <a:stretch/>
        </p:blipFill>
        <p:spPr bwMode="auto">
          <a:xfrm>
            <a:off x="1547664" y="736851"/>
            <a:ext cx="6840760" cy="528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адпись 2"/>
          <p:cNvSpPr txBox="1">
            <a:spLocks noChangeArrowheads="1"/>
          </p:cNvSpPr>
          <p:nvPr/>
        </p:nvSpPr>
        <p:spPr bwMode="auto">
          <a:xfrm>
            <a:off x="3059832" y="6092389"/>
            <a:ext cx="3600400" cy="30607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Визитки </a:t>
            </a:r>
            <a:r>
              <a:rPr lang="ru-RU" sz="2000" b="1" dirty="0">
                <a:effectLst/>
                <a:latin typeface="Times New Roman"/>
                <a:ea typeface="Calibri"/>
                <a:cs typeface="Times New Roman"/>
              </a:rPr>
              <a:t>с QR -</a:t>
            </a: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кодом</a:t>
            </a:r>
            <a:endParaRPr lang="ru-RU" sz="20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9057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498080" cy="63408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Развлечения</a:t>
            </a:r>
            <a:endParaRPr lang="ru-RU" sz="3200" dirty="0"/>
          </a:p>
        </p:txBody>
      </p:sp>
      <p:pic>
        <p:nvPicPr>
          <p:cNvPr id="4" name="Рисунок 3" descr="https://r1.nubex.ru/s6556-6cd/f2754_63/BAzrPAgJYqU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1936" y="1124744"/>
            <a:ext cx="7272808" cy="43924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Надпись 2"/>
          <p:cNvSpPr txBox="1">
            <a:spLocks noChangeArrowheads="1"/>
          </p:cNvSpPr>
          <p:nvPr/>
        </p:nvSpPr>
        <p:spPr bwMode="auto">
          <a:xfrm>
            <a:off x="3779912" y="5877272"/>
            <a:ext cx="2592288" cy="30607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QR – коды </a:t>
            </a:r>
            <a:r>
              <a:rPr lang="ru-RU" sz="2000" b="1" dirty="0">
                <a:effectLst/>
                <a:latin typeface="Times New Roman"/>
                <a:ea typeface="Calibri"/>
                <a:cs typeface="Times New Roman"/>
              </a:rPr>
              <a:t>в </a:t>
            </a: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музее</a:t>
            </a:r>
            <a:endParaRPr lang="ru-RU" sz="20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295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498080" cy="70609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Способы распознавания </a:t>
            </a:r>
            <a:r>
              <a:rPr lang="en-US" sz="3200" dirty="0" smtClean="0"/>
              <a:t>QR</a:t>
            </a:r>
            <a:r>
              <a:rPr lang="ru-RU" sz="3200" dirty="0" smtClean="0"/>
              <a:t>-кодов: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104" y="1556792"/>
            <a:ext cx="8064896" cy="4536504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с</a:t>
            </a:r>
            <a:r>
              <a:rPr lang="ru-RU" sz="2800" dirty="0" smtClean="0"/>
              <a:t> </a:t>
            </a:r>
            <a:r>
              <a:rPr lang="ru-RU" sz="2800" dirty="0"/>
              <a:t>помощью камеры мобильного телефона и программы, установленной на него</a:t>
            </a:r>
            <a:r>
              <a:rPr lang="ru-RU" sz="2800" dirty="0" smtClean="0"/>
              <a:t>;</a:t>
            </a:r>
          </a:p>
          <a:p>
            <a:endParaRPr lang="ru-RU" sz="2800" dirty="0"/>
          </a:p>
          <a:p>
            <a:r>
              <a:rPr lang="ru-RU" sz="2800" dirty="0"/>
              <a:t>с</a:t>
            </a:r>
            <a:r>
              <a:rPr lang="ru-RU" sz="2800" dirty="0" smtClean="0"/>
              <a:t> </a:t>
            </a:r>
            <a:r>
              <a:rPr lang="ru-RU" sz="2800" dirty="0"/>
              <a:t>помощью WEB камеры и программного обеспечения обычного </a:t>
            </a:r>
            <a:r>
              <a:rPr lang="ru-RU" sz="2800" dirty="0" smtClean="0"/>
              <a:t>компьютера/ноутбука</a:t>
            </a:r>
          </a:p>
          <a:p>
            <a:endParaRPr lang="ru-RU" sz="2800" dirty="0"/>
          </a:p>
          <a:p>
            <a:r>
              <a:rPr lang="ru-RU" sz="2800" dirty="0"/>
              <a:t>с</a:t>
            </a:r>
            <a:r>
              <a:rPr lang="ru-RU" sz="2800" dirty="0" smtClean="0"/>
              <a:t> </a:t>
            </a:r>
            <a:r>
              <a:rPr lang="ru-RU" sz="2800" dirty="0"/>
              <a:t>помощью онлайн сервиса или программы, в которую можно загрузить графическое изображение, содержащее код или указать ссылку на страничку с кодом.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134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818072" cy="63408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Программы для распознавания </a:t>
            </a:r>
            <a:r>
              <a:rPr lang="en-US" sz="3200" dirty="0" smtClean="0"/>
              <a:t>QR</a:t>
            </a:r>
            <a:r>
              <a:rPr lang="ru-RU" sz="3200" dirty="0" smtClean="0"/>
              <a:t>-кодов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772816"/>
            <a:ext cx="6336704" cy="2880320"/>
          </a:xfrm>
        </p:spPr>
        <p:txBody>
          <a:bodyPr>
            <a:normAutofit/>
          </a:bodyPr>
          <a:lstStyle/>
          <a:p>
            <a:pPr marL="596646" lvl="0" indent="-514350">
              <a:buFont typeface="+mj-lt"/>
              <a:buAutoNum type="arabicPeriod"/>
            </a:pPr>
            <a:r>
              <a:rPr lang="ru-RU" dirty="0" smtClean="0"/>
              <a:t>Считыватель </a:t>
            </a:r>
            <a:r>
              <a:rPr lang="en-US" dirty="0">
                <a:latin typeface="Corbel" panose="020B0503020204020204" pitchFamily="34" charset="0"/>
              </a:rPr>
              <a:t>QR</a:t>
            </a:r>
            <a:r>
              <a:rPr lang="en-US" dirty="0"/>
              <a:t> </a:t>
            </a:r>
            <a:r>
              <a:rPr lang="ru-RU" dirty="0"/>
              <a:t>кода </a:t>
            </a:r>
            <a:r>
              <a:rPr lang="en-US" dirty="0">
                <a:latin typeface="Corbel" panose="020B0503020204020204" pitchFamily="34" charset="0"/>
              </a:rPr>
              <a:t>PR</a:t>
            </a:r>
            <a:r>
              <a:rPr lang="en-US" dirty="0"/>
              <a:t>O</a:t>
            </a:r>
          </a:p>
          <a:p>
            <a:pPr marL="596646" lvl="0" indent="-514350">
              <a:buFont typeface="+mj-lt"/>
              <a:buAutoNum type="arabicPeriod"/>
            </a:pPr>
            <a:r>
              <a:rPr lang="ru-RU" dirty="0" smtClean="0"/>
              <a:t>Молния </a:t>
            </a:r>
            <a:r>
              <a:rPr lang="en-US" dirty="0">
                <a:latin typeface="Corbel" panose="020B0503020204020204" pitchFamily="34" charset="0"/>
              </a:rPr>
              <a:t>QR-</a:t>
            </a:r>
            <a:r>
              <a:rPr lang="ru-RU" dirty="0"/>
              <a:t>сканер</a:t>
            </a:r>
          </a:p>
          <a:p>
            <a:pPr marL="596646" lvl="0" indent="-514350">
              <a:buFont typeface="+mj-lt"/>
              <a:buAutoNum type="arabicPeriod"/>
            </a:pPr>
            <a:r>
              <a:rPr lang="en-US" dirty="0" smtClean="0">
                <a:latin typeface="Corbel" panose="020B0503020204020204" pitchFamily="34" charset="0"/>
              </a:rPr>
              <a:t>QR </a:t>
            </a:r>
            <a:r>
              <a:rPr lang="en-US" dirty="0">
                <a:latin typeface="Corbel" panose="020B0503020204020204" pitchFamily="34" charset="0"/>
              </a:rPr>
              <a:t>code reader</a:t>
            </a:r>
          </a:p>
          <a:p>
            <a:pPr marL="596646" lvl="0" indent="-514350">
              <a:buFont typeface="+mj-lt"/>
              <a:buAutoNum type="arabicPeriod"/>
            </a:pPr>
            <a:r>
              <a:rPr lang="en-US" dirty="0" smtClean="0">
                <a:latin typeface="Corbel" panose="020B0503020204020204" pitchFamily="34" charset="0"/>
              </a:rPr>
              <a:t>QR</a:t>
            </a:r>
            <a:r>
              <a:rPr lang="en-US" dirty="0" smtClean="0"/>
              <a:t> </a:t>
            </a:r>
            <a:r>
              <a:rPr lang="ru-RU" dirty="0"/>
              <a:t>код – сканер штрих кодов.</a:t>
            </a:r>
          </a:p>
          <a:p>
            <a:pPr marL="596646" lvl="0" indent="-514350">
              <a:buFont typeface="+mj-lt"/>
              <a:buAutoNum type="arabicPeriod"/>
            </a:pPr>
            <a:r>
              <a:rPr lang="en-US" dirty="0" smtClean="0">
                <a:latin typeface="Corbel" panose="020B0503020204020204" pitchFamily="34" charset="0"/>
              </a:rPr>
              <a:t>Free </a:t>
            </a:r>
            <a:r>
              <a:rPr lang="en-US" dirty="0">
                <a:latin typeface="Corbel" panose="020B0503020204020204" pitchFamily="34" charset="0"/>
              </a:rPr>
              <a:t>QR Code Scanner 2017</a:t>
            </a:r>
          </a:p>
          <a:p>
            <a:pPr marL="596646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572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78611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Опрос по теме: «Что такое QR-код?»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692696"/>
            <a:ext cx="7498080" cy="613048"/>
          </a:xfrm>
        </p:spPr>
        <p:txBody>
          <a:bodyPr/>
          <a:lstStyle/>
          <a:p>
            <a:pPr algn="ctr"/>
            <a:r>
              <a:rPr lang="ru-RU" dirty="0" smtClean="0"/>
              <a:t>Приняло участие 58 человек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33152247"/>
              </p:ext>
            </p:extLst>
          </p:nvPr>
        </p:nvGraphicFramePr>
        <p:xfrm>
          <a:off x="971600" y="1412776"/>
          <a:ext cx="79928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6890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104" y="116632"/>
            <a:ext cx="8064896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Он-</a:t>
            </a:r>
            <a:r>
              <a:rPr lang="ru-RU" sz="3200" dirty="0" err="1" smtClean="0"/>
              <a:t>лайн</a:t>
            </a:r>
            <a:r>
              <a:rPr lang="ru-RU" sz="3200" dirty="0" smtClean="0"/>
              <a:t> сервисы для создания </a:t>
            </a:r>
            <a:br>
              <a:rPr lang="ru-RU" sz="3200" dirty="0" smtClean="0"/>
            </a:br>
            <a:r>
              <a:rPr lang="en-US" sz="3200" dirty="0" smtClean="0"/>
              <a:t>QR</a:t>
            </a:r>
            <a:r>
              <a:rPr lang="ru-RU" sz="3200" dirty="0" smtClean="0"/>
              <a:t>-кодов</a:t>
            </a:r>
            <a:endParaRPr lang="ru-RU" sz="32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475656" y="1334572"/>
            <a:ext cx="7200800" cy="4974748"/>
            <a:chOff x="-505544" y="-13215"/>
            <a:chExt cx="5181600" cy="4175640"/>
          </a:xfrm>
        </p:grpSpPr>
        <p:sp>
          <p:nvSpPr>
            <p:cNvPr id="5" name="Надпись 2"/>
            <p:cNvSpPr txBox="1">
              <a:spLocks noChangeArrowheads="1"/>
            </p:cNvSpPr>
            <p:nvPr/>
          </p:nvSpPr>
          <p:spPr bwMode="auto">
            <a:xfrm>
              <a:off x="1457325" y="3905250"/>
              <a:ext cx="2838450" cy="2571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b="1" dirty="0" smtClean="0">
                  <a:effectLst/>
                  <a:latin typeface="Times New Roman"/>
                  <a:ea typeface="Calibri"/>
                  <a:cs typeface="Times New Roman"/>
                </a:rPr>
                <a:t>Генератор </a:t>
              </a:r>
              <a:r>
                <a:rPr lang="ru-RU" sz="2000" b="1" dirty="0">
                  <a:effectLst/>
                  <a:latin typeface="Times New Roman"/>
                  <a:ea typeface="Calibri"/>
                  <a:cs typeface="Times New Roman"/>
                </a:rPr>
                <a:t>QR </a:t>
              </a:r>
              <a:r>
                <a:rPr lang="ru-RU" sz="2000" b="1" dirty="0" smtClean="0">
                  <a:effectLst/>
                  <a:latin typeface="Times New Roman"/>
                  <a:ea typeface="Calibri"/>
                  <a:cs typeface="Times New Roman"/>
                </a:rPr>
                <a:t>кода</a:t>
              </a:r>
              <a:endParaRPr lang="ru-RU" sz="2000" b="1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505544" y="-13215"/>
              <a:ext cx="5181600" cy="39052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5457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104" y="116632"/>
            <a:ext cx="8064896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Он-</a:t>
            </a:r>
            <a:r>
              <a:rPr lang="ru-RU" sz="3200" dirty="0" err="1" smtClean="0"/>
              <a:t>лайн</a:t>
            </a:r>
            <a:r>
              <a:rPr lang="ru-RU" sz="3200" dirty="0" smtClean="0"/>
              <a:t> сервисы для создания </a:t>
            </a:r>
            <a:br>
              <a:rPr lang="ru-RU" sz="3200" dirty="0" smtClean="0"/>
            </a:br>
            <a:r>
              <a:rPr lang="en-US" sz="3200" dirty="0" smtClean="0"/>
              <a:t>QR</a:t>
            </a:r>
            <a:r>
              <a:rPr lang="ru-RU" sz="3200" dirty="0" smtClean="0"/>
              <a:t>-кодов</a:t>
            </a:r>
            <a:endParaRPr lang="ru-RU" sz="3200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91680" y="1484784"/>
            <a:ext cx="6696744" cy="4176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Надпись 2"/>
          <p:cNvSpPr txBox="1">
            <a:spLocks noChangeArrowheads="1"/>
          </p:cNvSpPr>
          <p:nvPr/>
        </p:nvSpPr>
        <p:spPr bwMode="auto">
          <a:xfrm>
            <a:off x="4860032" y="5148941"/>
            <a:ext cx="1428750" cy="257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err="1" smtClean="0">
                <a:effectLst/>
                <a:latin typeface="Times New Roman"/>
                <a:ea typeface="Calibri"/>
                <a:cs typeface="Times New Roman"/>
              </a:rPr>
              <a:t>Qr-Мania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794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104" y="101381"/>
            <a:ext cx="8064896" cy="87934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Программа для создания </a:t>
            </a:r>
            <a:r>
              <a:rPr lang="en-US" sz="3200" dirty="0" smtClean="0"/>
              <a:t>QR</a:t>
            </a:r>
            <a:r>
              <a:rPr lang="ru-RU" sz="3200" dirty="0" smtClean="0"/>
              <a:t>-кодов</a:t>
            </a:r>
            <a:endParaRPr lang="ru-RU" sz="32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244381"/>
            <a:ext cx="6696744" cy="4752528"/>
          </a:xfrm>
          <a:prstGeom prst="rect">
            <a:avLst/>
          </a:prstGeom>
        </p:spPr>
      </p:pic>
      <p:sp>
        <p:nvSpPr>
          <p:cNvPr id="6" name="Надпись 2"/>
          <p:cNvSpPr txBox="1">
            <a:spLocks noChangeArrowheads="1"/>
          </p:cNvSpPr>
          <p:nvPr/>
        </p:nvSpPr>
        <p:spPr bwMode="auto">
          <a:xfrm>
            <a:off x="4283968" y="6180732"/>
            <a:ext cx="2304256" cy="257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QR </a:t>
            </a:r>
            <a:r>
              <a:rPr lang="ru-RU" sz="2000" dirty="0" err="1">
                <a:effectLst/>
                <a:latin typeface="Times New Roman"/>
                <a:ea typeface="Calibri"/>
                <a:cs typeface="Times New Roman"/>
              </a:rPr>
              <a:t>Code</a:t>
            </a:r>
            <a:r>
              <a:rPr lang="ru-RU" sz="2000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err="1">
                <a:effectLst/>
                <a:latin typeface="Times New Roman"/>
                <a:ea typeface="Calibri"/>
                <a:cs typeface="Times New Roman"/>
              </a:rPr>
              <a:t>Studio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511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Создание </a:t>
            </a:r>
            <a:r>
              <a:rPr lang="en-US" dirty="0" smtClean="0"/>
              <a:t>QR</a:t>
            </a:r>
            <a:r>
              <a:rPr lang="ru-RU" dirty="0" smtClean="0"/>
              <a:t>-кода</a:t>
            </a:r>
            <a:endParaRPr lang="ru-RU" dirty="0"/>
          </a:p>
        </p:txBody>
      </p:sp>
      <p:sp>
        <p:nvSpPr>
          <p:cNvPr id="4" name="Надпись 2"/>
          <p:cNvSpPr txBox="1">
            <a:spLocks noGrp="1" noChangeArrowheads="1"/>
          </p:cNvSpPr>
          <p:nvPr>
            <p:ph idx="1"/>
          </p:nvPr>
        </p:nvSpPr>
        <p:spPr bwMode="auto">
          <a:xfrm>
            <a:off x="1475656" y="2564904"/>
            <a:ext cx="7498080" cy="10450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82296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 smtClean="0">
                <a:effectLst/>
                <a:latin typeface="Times New Roman"/>
                <a:ea typeface="Calibri"/>
                <a:cs typeface="Times New Roman"/>
                <a:hlinkClick r:id="rId2"/>
              </a:rPr>
              <a:t>Генератор </a:t>
            </a:r>
            <a:r>
              <a:rPr lang="ru-RU" sz="4000" b="1" dirty="0">
                <a:effectLst/>
                <a:latin typeface="Times New Roman"/>
                <a:ea typeface="Calibri"/>
                <a:cs typeface="Times New Roman"/>
                <a:hlinkClick r:id="rId2"/>
              </a:rPr>
              <a:t>QR </a:t>
            </a:r>
            <a:r>
              <a:rPr lang="ru-RU" sz="4000" b="1" dirty="0" smtClean="0">
                <a:effectLst/>
                <a:latin typeface="Times New Roman"/>
                <a:ea typeface="Calibri"/>
                <a:cs typeface="Times New Roman"/>
                <a:hlinkClick r:id="rId2"/>
              </a:rPr>
              <a:t>кода</a:t>
            </a:r>
            <a:endParaRPr lang="ru-RU" sz="40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340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Созданные </a:t>
            </a:r>
            <a:r>
              <a:rPr lang="en-US" dirty="0" smtClean="0"/>
              <a:t>QR</a:t>
            </a:r>
            <a:r>
              <a:rPr lang="ru-RU" dirty="0" smtClean="0"/>
              <a:t>-коды</a:t>
            </a:r>
            <a:endParaRPr lang="ru-RU" dirty="0"/>
          </a:p>
        </p:txBody>
      </p:sp>
      <p:pic>
        <p:nvPicPr>
          <p:cNvPr id="4" name="Рисунок 3" descr="C:\Users\123\Downloads\b8c4c8db2bdf497d76bd947c399dd5c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2448272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123\Downloads\9f2dc1e63d347e3a38d67916d9268c71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91032"/>
            <a:ext cx="2232248" cy="261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0b220658db923270ce37e83ecd658d8f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32240" y="980728"/>
            <a:ext cx="2232248" cy="2316430"/>
          </a:xfrm>
          <a:prstGeom prst="rect">
            <a:avLst/>
          </a:prstGeom>
        </p:spPr>
      </p:pic>
      <p:pic>
        <p:nvPicPr>
          <p:cNvPr id="7" name="Рисунок 6" descr="C:\Users\Admin\Downloads\98a8de6448fce6a729d45eb190f8d107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11848" y="4005064"/>
            <a:ext cx="2236516" cy="231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Admin\Downloads\6f33a50326dfefb4f01749287e836f68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4005064"/>
            <a:ext cx="2304256" cy="238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78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78611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Опрос по теме: «Что такое QR-код?»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692696"/>
            <a:ext cx="7498080" cy="613048"/>
          </a:xfrm>
        </p:spPr>
        <p:txBody>
          <a:bodyPr/>
          <a:lstStyle/>
          <a:p>
            <a:pPr algn="ctr"/>
            <a:r>
              <a:rPr lang="ru-RU" dirty="0" smtClean="0"/>
              <a:t>Приняло участие 58 человек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39087576"/>
              </p:ext>
            </p:extLst>
          </p:nvPr>
        </p:nvGraphicFramePr>
        <p:xfrm>
          <a:off x="1043608" y="1412776"/>
          <a:ext cx="79928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168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78611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Опрос по теме: «Что такое QR-код?»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692696"/>
            <a:ext cx="7498080" cy="613048"/>
          </a:xfrm>
        </p:spPr>
        <p:txBody>
          <a:bodyPr/>
          <a:lstStyle/>
          <a:p>
            <a:pPr algn="ctr"/>
            <a:r>
              <a:rPr lang="ru-RU" dirty="0" smtClean="0"/>
              <a:t>Приняло участие 58 человек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15987378"/>
              </p:ext>
            </p:extLst>
          </p:nvPr>
        </p:nvGraphicFramePr>
        <p:xfrm>
          <a:off x="1043608" y="1268760"/>
          <a:ext cx="7992888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609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78611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Опрос по теме: «Что такое QR-код?»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692696"/>
            <a:ext cx="7498080" cy="613048"/>
          </a:xfrm>
        </p:spPr>
        <p:txBody>
          <a:bodyPr/>
          <a:lstStyle/>
          <a:p>
            <a:pPr algn="ctr"/>
            <a:r>
              <a:rPr lang="ru-RU" dirty="0" smtClean="0"/>
              <a:t>Приняло участие 58 человек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344438081"/>
              </p:ext>
            </p:extLst>
          </p:nvPr>
        </p:nvGraphicFramePr>
        <p:xfrm>
          <a:off x="1043608" y="1412776"/>
          <a:ext cx="79208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178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60648"/>
            <a:ext cx="8172400" cy="6336704"/>
          </a:xfrm>
        </p:spPr>
        <p:txBody>
          <a:bodyPr>
            <a:normAutofit fontScale="85000" lnSpcReduction="10000"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Цель исследования</a:t>
            </a:r>
            <a:r>
              <a:rPr lang="ru-RU" sz="3300" b="1" dirty="0"/>
              <a:t>: </a:t>
            </a:r>
            <a:r>
              <a:rPr lang="ru-RU" sz="3300" dirty="0"/>
              <a:t>изучить сферы применения QR-кодов и способы их создания. </a:t>
            </a:r>
          </a:p>
          <a:p>
            <a:endParaRPr lang="ru-RU" sz="3300" dirty="0"/>
          </a:p>
          <a:p>
            <a:r>
              <a:rPr lang="ru-RU" sz="3300" b="1" dirty="0">
                <a:solidFill>
                  <a:srgbClr val="C00000"/>
                </a:solidFill>
              </a:rPr>
              <a:t>Гипотеза: </a:t>
            </a:r>
            <a:r>
              <a:rPr lang="ru-RU" sz="3300" dirty="0"/>
              <a:t>QR – код это новый способ кодирования, с помощью которого можно легко и быстро находить нужную информацию.</a:t>
            </a:r>
          </a:p>
          <a:p>
            <a:endParaRPr lang="ru-RU" sz="3300" dirty="0"/>
          </a:p>
          <a:p>
            <a:r>
              <a:rPr lang="ru-RU" sz="3300" b="1" dirty="0">
                <a:solidFill>
                  <a:srgbClr val="C00000"/>
                </a:solidFill>
              </a:rPr>
              <a:t>Задачи:</a:t>
            </a:r>
          </a:p>
          <a:p>
            <a:pPr marL="595313" indent="-239713">
              <a:buFont typeface="+mj-lt"/>
              <a:buAutoNum type="arabicPeriod"/>
            </a:pPr>
            <a:r>
              <a:rPr lang="ru-RU" sz="3300" dirty="0" smtClean="0"/>
              <a:t>познакомиться </a:t>
            </a:r>
            <a:r>
              <a:rPr lang="ru-RU" sz="3300" dirty="0"/>
              <a:t>с историей создания QR-кодов;</a:t>
            </a:r>
          </a:p>
          <a:p>
            <a:pPr marL="595313" indent="-239713">
              <a:buFont typeface="+mj-lt"/>
              <a:buAutoNum type="arabicPeriod"/>
            </a:pPr>
            <a:r>
              <a:rPr lang="ru-RU" sz="3300" dirty="0" smtClean="0"/>
              <a:t>рассмотреть </a:t>
            </a:r>
            <a:r>
              <a:rPr lang="ru-RU" sz="3300" dirty="0"/>
              <a:t>области применения QR-кодов;</a:t>
            </a:r>
          </a:p>
          <a:p>
            <a:pPr marL="595313" indent="-239713">
              <a:buFont typeface="+mj-lt"/>
              <a:buAutoNum type="arabicPeriod"/>
            </a:pPr>
            <a:r>
              <a:rPr lang="ru-RU" sz="3300" dirty="0" smtClean="0"/>
              <a:t>изучить </a:t>
            </a:r>
            <a:r>
              <a:rPr lang="ru-RU" sz="3300" dirty="0"/>
              <a:t>принцип создания QR-кодов;</a:t>
            </a:r>
          </a:p>
          <a:p>
            <a:pPr marL="595313" indent="-239713">
              <a:buFont typeface="+mj-lt"/>
              <a:buAutoNum type="arabicPeriod"/>
            </a:pPr>
            <a:r>
              <a:rPr lang="ru-RU" sz="3300" dirty="0" smtClean="0"/>
              <a:t>рассмотреть </a:t>
            </a:r>
            <a:r>
              <a:rPr lang="ru-RU" sz="3300" dirty="0"/>
              <a:t>способы создания QR кодов;</a:t>
            </a:r>
          </a:p>
          <a:p>
            <a:pPr marL="595313" indent="-239713">
              <a:buFont typeface="+mj-lt"/>
              <a:buAutoNum type="arabicPeriod"/>
            </a:pPr>
            <a:r>
              <a:rPr lang="ru-RU" sz="3300" dirty="0" smtClean="0"/>
              <a:t>создать </a:t>
            </a:r>
            <a:r>
              <a:rPr lang="ru-RU" sz="3300" dirty="0"/>
              <a:t>свои QR </a:t>
            </a:r>
            <a:r>
              <a:rPr lang="ru-RU" sz="3300" dirty="0" smtClean="0"/>
              <a:t>коды.</a:t>
            </a:r>
            <a:endParaRPr lang="ru-RU" sz="33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51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60648"/>
            <a:ext cx="7992888" cy="633670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Объект исследования:</a:t>
            </a:r>
            <a:r>
              <a:rPr lang="ru-RU" dirty="0"/>
              <a:t> QR-код.</a:t>
            </a:r>
          </a:p>
          <a:p>
            <a:endParaRPr lang="ru-RU" dirty="0"/>
          </a:p>
          <a:p>
            <a:r>
              <a:rPr lang="ru-RU" b="1" dirty="0">
                <a:solidFill>
                  <a:srgbClr val="C00000"/>
                </a:solidFill>
              </a:rPr>
              <a:t>Предмет исследования: </a:t>
            </a:r>
            <a:r>
              <a:rPr lang="ru-RU" dirty="0"/>
              <a:t>технология QR-кодирования.</a:t>
            </a:r>
          </a:p>
          <a:p>
            <a:endParaRPr lang="ru-RU" dirty="0"/>
          </a:p>
          <a:p>
            <a:r>
              <a:rPr lang="ru-RU" b="1" dirty="0">
                <a:solidFill>
                  <a:srgbClr val="C00000"/>
                </a:solidFill>
              </a:rPr>
              <a:t>Методы исследования: </a:t>
            </a:r>
          </a:p>
          <a:p>
            <a:pPr marL="595313" indent="-239713">
              <a:buFont typeface="+mj-lt"/>
              <a:buAutoNum type="arabicPeriod"/>
            </a:pPr>
            <a:r>
              <a:rPr lang="ru-RU" dirty="0" smtClean="0"/>
              <a:t>изучение </a:t>
            </a:r>
            <a:r>
              <a:rPr lang="ru-RU" dirty="0"/>
              <a:t>и анализ материалов средств массовой информации и Интернет-ресурсов;</a:t>
            </a:r>
          </a:p>
          <a:p>
            <a:pPr marL="595313" indent="-239713">
              <a:buFont typeface="+mj-lt"/>
              <a:buAutoNum type="arabicPeriod"/>
            </a:pPr>
            <a:r>
              <a:rPr lang="ru-RU" dirty="0" smtClean="0"/>
              <a:t>опрос </a:t>
            </a:r>
            <a:r>
              <a:rPr lang="ru-RU" dirty="0"/>
              <a:t>знакомых, учащихся и учителей школы;</a:t>
            </a:r>
          </a:p>
          <a:p>
            <a:pPr marL="595313" indent="-239713">
              <a:buFont typeface="+mj-lt"/>
              <a:buAutoNum type="arabicPeriod"/>
            </a:pPr>
            <a:r>
              <a:rPr lang="ru-RU" dirty="0" smtClean="0"/>
              <a:t>анализ </a:t>
            </a:r>
            <a:r>
              <a:rPr lang="ru-RU" dirty="0"/>
              <a:t>и обработка данных;</a:t>
            </a:r>
          </a:p>
          <a:p>
            <a:pPr marL="595313" indent="-239713">
              <a:buFont typeface="+mj-lt"/>
              <a:buAutoNum type="arabicPeriod"/>
            </a:pPr>
            <a:r>
              <a:rPr lang="ru-RU" dirty="0" smtClean="0"/>
              <a:t>создание </a:t>
            </a:r>
            <a:r>
              <a:rPr lang="ru-RU" dirty="0"/>
              <a:t>и практическое применение QR-кодов.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44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3301" y="4941168"/>
            <a:ext cx="7626591" cy="1440160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800" b="1" dirty="0" err="1">
                <a:solidFill>
                  <a:srgbClr val="C00000"/>
                </a:solidFill>
              </a:rPr>
              <a:t>Масахиро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Хара</a:t>
            </a:r>
            <a:r>
              <a:rPr lang="ru-RU" sz="2800" dirty="0" smtClean="0"/>
              <a:t> - японский </a:t>
            </a:r>
            <a:r>
              <a:rPr lang="ru-RU" sz="2800" dirty="0"/>
              <a:t>инженер и выпускник Университета </a:t>
            </a:r>
            <a:r>
              <a:rPr lang="ru-RU" sz="2800" dirty="0" err="1"/>
              <a:t>Хосэй</a:t>
            </a:r>
            <a:r>
              <a:rPr lang="ru-RU" sz="2800" dirty="0"/>
              <a:t>, наиболее известный тем, что изобрел QR-код в 1994 году.</a:t>
            </a:r>
          </a:p>
        </p:txBody>
      </p:sp>
      <p:pic>
        <p:nvPicPr>
          <p:cNvPr id="1026" name="Picture 2" descr="https://expertnov.ru/800/600/https/s3-eu-central-1.amazonaws.com/qrcg-media/wp-content/uploads/2019/11/22152056/03-blog-how-qr-codes-work-masahiro-hara-1024x5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404664"/>
            <a:ext cx="7333933" cy="414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09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404664"/>
            <a:ext cx="7560840" cy="4800600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QR - код</a:t>
            </a:r>
            <a:r>
              <a:rPr lang="ru-RU" sz="2800" dirty="0" smtClean="0"/>
              <a:t> </a:t>
            </a:r>
            <a:r>
              <a:rPr lang="ru-RU" sz="2800" dirty="0"/>
              <a:t>(от английского </a:t>
            </a:r>
            <a:r>
              <a:rPr lang="ru-RU" sz="2800" dirty="0" err="1"/>
              <a:t>Quick</a:t>
            </a:r>
            <a:r>
              <a:rPr lang="ru-RU" sz="2800" dirty="0"/>
              <a:t> </a:t>
            </a:r>
            <a:r>
              <a:rPr lang="ru-RU" sz="2800" dirty="0" err="1"/>
              <a:t>Response</a:t>
            </a:r>
            <a:r>
              <a:rPr lang="ru-RU" sz="2800" dirty="0"/>
              <a:t>, «быстрый отклик») — это двумерный тип штрих-кода, который легко считывается цифровым устройством и хранит информацию в виде серии пикселей, которая внешне выглядит как черно-белый узор. </a:t>
            </a:r>
          </a:p>
        </p:txBody>
      </p:sp>
      <p:sp>
        <p:nvSpPr>
          <p:cNvPr id="4" name="AutoShape 2" descr="https://itumnik.ru/wp-content/uploads/2021/11/Risunok-1.-Izobrazhenie-QR-koda-sostoyashhego-iz-kvadrato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85512"/>
            <a:ext cx="2672692" cy="271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26334" y="3789040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</a:t>
            </a:r>
            <a:r>
              <a:rPr lang="en-US" sz="2400" b="1" dirty="0" smtClean="0"/>
              <a:t>QR</a:t>
            </a:r>
            <a:r>
              <a:rPr lang="ru-RU" sz="2400" b="1" dirty="0" smtClean="0"/>
              <a:t>-код вмещаются: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цифры</a:t>
            </a:r>
            <a:r>
              <a:rPr lang="ru-RU" sz="2400" dirty="0" smtClean="0"/>
              <a:t> - 7089 символов;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цифры и буквы </a:t>
            </a:r>
            <a:r>
              <a:rPr lang="ru-RU" sz="2400" dirty="0" smtClean="0"/>
              <a:t>(включая кириллицу) - 4296 символов;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двоичный код </a:t>
            </a:r>
            <a:r>
              <a:rPr lang="ru-RU" sz="2400" dirty="0" smtClean="0"/>
              <a:t>- 2953 байт;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иероглифы</a:t>
            </a:r>
            <a:r>
              <a:rPr lang="ru-RU" sz="2400" dirty="0" smtClean="0"/>
              <a:t> - 1817 символов.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056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453</Words>
  <Application>Microsoft Office PowerPoint</Application>
  <PresentationFormat>Экран (4:3)</PresentationFormat>
  <Paragraphs>85</Paragraphs>
  <Slides>24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QR-коды. Их создание и применение</vt:lpstr>
      <vt:lpstr>Опрос по теме: «Что такое QR-код?»</vt:lpstr>
      <vt:lpstr>Опрос по теме: «Что такое QR-код?»</vt:lpstr>
      <vt:lpstr>Опрос по теме: «Что такое QR-код?»</vt:lpstr>
      <vt:lpstr>Опрос по теме: «Что такое QR-код?»</vt:lpstr>
      <vt:lpstr>Презентация PowerPoint</vt:lpstr>
      <vt:lpstr>Презентация PowerPoint</vt:lpstr>
      <vt:lpstr>Презентация PowerPoint</vt:lpstr>
      <vt:lpstr>Презентация PowerPoint</vt:lpstr>
      <vt:lpstr>Обязательные поля QR-кода</vt:lpstr>
      <vt:lpstr>Типы QR-кодов</vt:lpstr>
      <vt:lpstr>Типы QR-кодов</vt:lpstr>
      <vt:lpstr>Техническая информация и учет товаров</vt:lpstr>
      <vt:lpstr>Техническая информация и учет товаров</vt:lpstr>
      <vt:lpstr>Реклама</vt:lpstr>
      <vt:lpstr>Реклама</vt:lpstr>
      <vt:lpstr>Развлечения</vt:lpstr>
      <vt:lpstr>Способы распознавания QR-кодов:</vt:lpstr>
      <vt:lpstr>Программы для распознавания QR-кодов</vt:lpstr>
      <vt:lpstr>Он-лайн сервисы для создания  QR-кодов</vt:lpstr>
      <vt:lpstr>Он-лайн сервисы для создания  QR-кодов</vt:lpstr>
      <vt:lpstr>Программа для создания QR-кодов</vt:lpstr>
      <vt:lpstr>Создание QR-кода</vt:lpstr>
      <vt:lpstr>Созданные QR-коды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QR-коды. Их создание и применение</dc:title>
  <dc:creator>Лешукова Ольга</dc:creator>
  <cp:lastModifiedBy>Лешукова Ольга</cp:lastModifiedBy>
  <cp:revision>15</cp:revision>
  <dcterms:created xsi:type="dcterms:W3CDTF">2022-05-04T07:27:22Z</dcterms:created>
  <dcterms:modified xsi:type="dcterms:W3CDTF">2022-05-05T08:33:12Z</dcterms:modified>
</cp:coreProperties>
</file>