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charts/chart8.xml" ContentType="application/vnd.openxmlformats-officedocument.drawingml.chart+xml"/>
  <Override PartName="/ppt/charts/chart9.xml" ContentType="application/vnd.openxmlformats-officedocument.drawingml.chart+xml"/>
  <Override PartName="/ppt/charts/chart10.xml" ContentType="application/vnd.openxmlformats-officedocument.drawingml.chart+xml"/>
  <Override PartName="/ppt/charts/chart1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0.xlsx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7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8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explosion val="25"/>
          <c:dLbls>
            <c:dLbl>
              <c:idx val="0"/>
              <c:spPr/>
              <c:txPr>
                <a:bodyPr/>
                <a:lstStyle/>
                <a:p>
                  <a:pPr>
                    <a:defRPr sz="1800"/>
                  </a:pPr>
                  <a:endParaRPr lang="ru-RU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spPr/>
              <c:txPr>
                <a:bodyPr/>
                <a:lstStyle/>
                <a:p>
                  <a:pPr>
                    <a:defRPr sz="1800"/>
                  </a:pPr>
                  <a:endParaRPr lang="ru-RU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1"/>
          </c:dLbls>
          <c:cat>
            <c:strRef>
              <c:f>Лист1!$A$2:$A$3</c:f>
              <c:strCache>
                <c:ptCount val="2"/>
                <c:pt idx="0">
                  <c:v>да</c:v>
                </c:pt>
                <c:pt idx="1">
                  <c:v>нет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60</c:v>
                </c:pt>
                <c:pt idx="1">
                  <c:v>17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ayout/>
      <c:overlay val="0"/>
    </c:legend>
    <c:plotVisOnly val="1"/>
    <c:dispBlanksAs val="gap"/>
    <c:showDLblsOverMax val="0"/>
  </c:chart>
  <c:externalData r:id="rId1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ayout/>
      <c:overlay val="0"/>
    </c:legend>
    <c:plotVisOnly val="1"/>
    <c:dispBlanksAs val="gap"/>
    <c:showDLblsOverMax val="0"/>
  </c:chart>
  <c:externalData r:id="rId1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explosion val="25"/>
          <c:dLbls>
            <c:txPr>
              <a:bodyPr/>
              <a:lstStyle/>
              <a:p>
                <a:pPr>
                  <a:defRPr sz="1800"/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1"/>
          </c:dLbls>
          <c:cat>
            <c:strRef>
              <c:f>Лист1!$A$2:$A$4</c:f>
              <c:strCache>
                <c:ptCount val="3"/>
                <c:pt idx="0">
                  <c:v>истинные знания</c:v>
                </c:pt>
                <c:pt idx="1">
                  <c:v>деньги</c:v>
                </c:pt>
                <c:pt idx="2">
                  <c:v>и то, и другое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54</c:v>
                </c:pt>
                <c:pt idx="1">
                  <c:v>14</c:v>
                </c:pt>
                <c:pt idx="2">
                  <c:v>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ayout/>
      <c:overlay val="0"/>
    </c:legend>
    <c:plotVisOnly val="1"/>
    <c:dispBlanksAs val="gap"/>
    <c:showDLblsOverMax val="0"/>
  </c:chart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explosion val="25"/>
          <c:dLbls>
            <c:txPr>
              <a:bodyPr/>
              <a:lstStyle/>
              <a:p>
                <a:pPr>
                  <a:defRPr sz="1800"/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1"/>
          </c:dLbls>
          <c:cat>
            <c:strRef>
              <c:f>Лист1!$A$2:$A$5</c:f>
              <c:strCache>
                <c:ptCount val="4"/>
                <c:pt idx="0">
                  <c:v>0-50 рублей</c:v>
                </c:pt>
                <c:pt idx="1">
                  <c:v>50-100 рублей</c:v>
                </c:pt>
                <c:pt idx="2">
                  <c:v>100-200 рублей</c:v>
                </c:pt>
                <c:pt idx="3">
                  <c:v>200 и более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21</c:v>
                </c:pt>
                <c:pt idx="1">
                  <c:v>17</c:v>
                </c:pt>
                <c:pt idx="2">
                  <c:v>32</c:v>
                </c:pt>
                <c:pt idx="3">
                  <c:v>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ayout/>
      <c:overlay val="0"/>
    </c:legend>
    <c:plotVisOnly val="1"/>
    <c:dispBlanksAs val="gap"/>
    <c:showDLblsOverMax val="0"/>
  </c:chart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explosion val="25"/>
          <c:dLbls>
            <c:txPr>
              <a:bodyPr/>
              <a:lstStyle/>
              <a:p>
                <a:pPr>
                  <a:defRPr sz="1800"/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1"/>
          </c:dLbls>
          <c:cat>
            <c:strRef>
              <c:f>Лист1!$A$2:$A$9</c:f>
              <c:strCache>
                <c:ptCount val="8"/>
                <c:pt idx="0">
                  <c:v>спиртные напитки</c:v>
                </c:pt>
                <c:pt idx="1">
                  <c:v>табачные изделия</c:v>
                </c:pt>
                <c:pt idx="2">
                  <c:v>одежда и аксессуары</c:v>
                </c:pt>
                <c:pt idx="3">
                  <c:v>электронная техника</c:v>
                </c:pt>
                <c:pt idx="4">
                  <c:v>образование (книги)</c:v>
                </c:pt>
                <c:pt idx="5">
                  <c:v>накопления</c:v>
                </c:pt>
                <c:pt idx="6">
                  <c:v>хобби</c:v>
                </c:pt>
                <c:pt idx="7">
                  <c:v>обед после школы</c:v>
                </c:pt>
              </c:strCache>
            </c:strRef>
          </c:cat>
          <c:val>
            <c:numRef>
              <c:f>Лист1!$B$2:$B$9</c:f>
              <c:numCache>
                <c:formatCode>General</c:formatCode>
                <c:ptCount val="8"/>
                <c:pt idx="0">
                  <c:v>4</c:v>
                </c:pt>
                <c:pt idx="1">
                  <c:v>3</c:v>
                </c:pt>
                <c:pt idx="2">
                  <c:v>24</c:v>
                </c:pt>
                <c:pt idx="3">
                  <c:v>12</c:v>
                </c:pt>
                <c:pt idx="4">
                  <c:v>10</c:v>
                </c:pt>
                <c:pt idx="5">
                  <c:v>27</c:v>
                </c:pt>
                <c:pt idx="6">
                  <c:v>11</c:v>
                </c:pt>
                <c:pt idx="7">
                  <c:v>19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ayout/>
      <c:overlay val="0"/>
    </c:legend>
    <c:plotVisOnly val="1"/>
    <c:dispBlanksAs val="gap"/>
    <c:showDLblsOverMax val="0"/>
  </c:chart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explosion val="25"/>
          <c:dLbls>
            <c:txPr>
              <a:bodyPr/>
              <a:lstStyle/>
              <a:p>
                <a:pPr>
                  <a:defRPr sz="1800"/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1"/>
          </c:dLbls>
          <c:cat>
            <c:strRef>
              <c:f>Лист1!$A$2:$A$4</c:f>
              <c:strCache>
                <c:ptCount val="3"/>
                <c:pt idx="0">
                  <c:v>да</c:v>
                </c:pt>
                <c:pt idx="1">
                  <c:v>нет</c:v>
                </c:pt>
                <c:pt idx="2">
                  <c:v>не знаю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8</c:v>
                </c:pt>
                <c:pt idx="1">
                  <c:v>67</c:v>
                </c:pt>
                <c:pt idx="2">
                  <c:v>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ayout/>
      <c:overlay val="0"/>
    </c:legend>
    <c:plotVisOnly val="1"/>
    <c:dispBlanksAs val="gap"/>
    <c:showDLblsOverMax val="0"/>
  </c:chart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explosion val="25"/>
          <c:dLbls>
            <c:txPr>
              <a:bodyPr/>
              <a:lstStyle/>
              <a:p>
                <a:pPr>
                  <a:defRPr sz="1800"/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1"/>
          </c:dLbls>
          <c:cat>
            <c:strRef>
              <c:f>Лист1!$A$2:$A$8</c:f>
              <c:strCache>
                <c:ptCount val="7"/>
                <c:pt idx="0">
                  <c:v>с 3ех лет</c:v>
                </c:pt>
                <c:pt idx="1">
                  <c:v>с 6и лет</c:v>
                </c:pt>
                <c:pt idx="2">
                  <c:v>с 9и лет</c:v>
                </c:pt>
                <c:pt idx="3">
                  <c:v>с 10и лет</c:v>
                </c:pt>
                <c:pt idx="4">
                  <c:v>с 12и лет</c:v>
                </c:pt>
                <c:pt idx="5">
                  <c:v>с 14 лет</c:v>
                </c:pt>
                <c:pt idx="6">
                  <c:v>с 18и лет</c:v>
                </c:pt>
              </c:strCache>
            </c:strRef>
          </c:cat>
          <c:val>
            <c:numRef>
              <c:f>Лист1!$B$2:$B$8</c:f>
              <c:numCache>
                <c:formatCode>General</c:formatCode>
                <c:ptCount val="7"/>
                <c:pt idx="0">
                  <c:v>3</c:v>
                </c:pt>
                <c:pt idx="1">
                  <c:v>7</c:v>
                </c:pt>
                <c:pt idx="2">
                  <c:v>8</c:v>
                </c:pt>
                <c:pt idx="3">
                  <c:v>26</c:v>
                </c:pt>
                <c:pt idx="4">
                  <c:v>17</c:v>
                </c:pt>
                <c:pt idx="5">
                  <c:v>14</c:v>
                </c:pt>
                <c:pt idx="6">
                  <c:v>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ayout/>
      <c:overlay val="0"/>
    </c:legend>
    <c:plotVisOnly val="1"/>
    <c:dispBlanksAs val="gap"/>
    <c:showDLblsOverMax val="0"/>
  </c:chart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explosion val="25"/>
          <c:dLbls>
            <c:txPr>
              <a:bodyPr/>
              <a:lstStyle/>
              <a:p>
                <a:pPr>
                  <a:defRPr sz="1800"/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1"/>
          </c:dLbls>
          <c:cat>
            <c:strRef>
              <c:f>Лист1!$A$2:$A$8</c:f>
              <c:strCache>
                <c:ptCount val="7"/>
                <c:pt idx="0">
                  <c:v>50 рублей</c:v>
                </c:pt>
                <c:pt idx="1">
                  <c:v>100-200 рублей</c:v>
                </c:pt>
                <c:pt idx="2">
                  <c:v>200-300 рублей</c:v>
                </c:pt>
                <c:pt idx="3">
                  <c:v>500 рублей</c:v>
                </c:pt>
                <c:pt idx="4">
                  <c:v>700 рублей</c:v>
                </c:pt>
                <c:pt idx="5">
                  <c:v>1000 рублей</c:v>
                </c:pt>
                <c:pt idx="6">
                  <c:v>более 1000 рублей</c:v>
                </c:pt>
              </c:strCache>
            </c:strRef>
          </c:cat>
          <c:val>
            <c:numRef>
              <c:f>Лист1!$B$2:$B$8</c:f>
              <c:numCache>
                <c:formatCode>General</c:formatCode>
                <c:ptCount val="7"/>
                <c:pt idx="0">
                  <c:v>4</c:v>
                </c:pt>
                <c:pt idx="1">
                  <c:v>34</c:v>
                </c:pt>
                <c:pt idx="2">
                  <c:v>13</c:v>
                </c:pt>
                <c:pt idx="3">
                  <c:v>10</c:v>
                </c:pt>
                <c:pt idx="4">
                  <c:v>1</c:v>
                </c:pt>
                <c:pt idx="5">
                  <c:v>10</c:v>
                </c:pt>
                <c:pt idx="6">
                  <c:v>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ayout/>
      <c:overlay val="0"/>
    </c:legend>
    <c:plotVisOnly val="1"/>
    <c:dispBlanksAs val="gap"/>
    <c:showDLblsOverMax val="0"/>
  </c:chart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explosion val="25"/>
          <c:dLbls>
            <c:dLbl>
              <c:idx val="3"/>
              <c:layout>
                <c:manualLayout>
                  <c:x val="3.3360126859142608E-2"/>
                  <c:y val="8.2648418947631544E-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"/>
              <c:layout>
                <c:manualLayout>
                  <c:x val="6.6566418780985709E-3"/>
                  <c:y val="9.5219035120609918E-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800"/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1"/>
          </c:dLbls>
          <c:cat>
            <c:strRef>
              <c:f>Лист1!$A$2:$A$8</c:f>
              <c:strCache>
                <c:ptCount val="7"/>
                <c:pt idx="0">
                  <c:v>колка дров</c:v>
                </c:pt>
                <c:pt idx="1">
                  <c:v>помощь пожилым людям</c:v>
                </c:pt>
                <c:pt idx="2">
                  <c:v>трудовые лагеря</c:v>
                </c:pt>
                <c:pt idx="3">
                  <c:v>раздавать листовки</c:v>
                </c:pt>
                <c:pt idx="4">
                  <c:v>носить воду</c:v>
                </c:pt>
                <c:pt idx="5">
                  <c:v>копать грядки</c:v>
                </c:pt>
                <c:pt idx="6">
                  <c:v>продавать что-нибудь</c:v>
                </c:pt>
              </c:strCache>
            </c:strRef>
          </c:cat>
          <c:val>
            <c:numRef>
              <c:f>Лист1!$B$2:$B$8</c:f>
              <c:numCache>
                <c:formatCode>General</c:formatCode>
                <c:ptCount val="7"/>
                <c:pt idx="0">
                  <c:v>35</c:v>
                </c:pt>
                <c:pt idx="1">
                  <c:v>12</c:v>
                </c:pt>
                <c:pt idx="2">
                  <c:v>17</c:v>
                </c:pt>
                <c:pt idx="3">
                  <c:v>1</c:v>
                </c:pt>
                <c:pt idx="4">
                  <c:v>1</c:v>
                </c:pt>
                <c:pt idx="5">
                  <c:v>1</c:v>
                </c:pt>
                <c:pt idx="6">
                  <c:v>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ayout/>
      <c:overlay val="0"/>
    </c:legend>
    <c:plotVisOnly val="1"/>
    <c:dispBlanksAs val="gap"/>
    <c:showDLblsOverMax val="0"/>
  </c:chart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explosion val="25"/>
          <c:dLbls>
            <c:txPr>
              <a:bodyPr/>
              <a:lstStyle/>
              <a:p>
                <a:pPr>
                  <a:defRPr sz="1800"/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1"/>
          </c:dLbls>
          <c:cat>
            <c:strRef>
              <c:f>Лист1!$A$2:$A$3</c:f>
              <c:strCache>
                <c:ptCount val="2"/>
                <c:pt idx="0">
                  <c:v>да</c:v>
                </c:pt>
                <c:pt idx="1">
                  <c:v>нет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21</c:v>
                </c:pt>
                <c:pt idx="1">
                  <c:v>56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ayout/>
      <c:overlay val="0"/>
    </c:legend>
    <c:plotVisOnly val="1"/>
    <c:dispBlanksAs val="gap"/>
    <c:showDLblsOverMax val="0"/>
  </c:chart>
  <c:externalData r:id="rId1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explosion val="25"/>
          <c:dLbls>
            <c:txPr>
              <a:bodyPr/>
              <a:lstStyle/>
              <a:p>
                <a:pPr>
                  <a:defRPr sz="1800"/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1"/>
          </c:dLbls>
          <c:cat>
            <c:strRef>
              <c:f>Лист1!$A$2:$A$3</c:f>
              <c:strCache>
                <c:ptCount val="2"/>
                <c:pt idx="0">
                  <c:v>да</c:v>
                </c:pt>
                <c:pt idx="1">
                  <c:v>нет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38</c:v>
                </c:pt>
                <c:pt idx="1">
                  <c:v>39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ayout/>
      <c:overlay val="0"/>
    </c:legend>
    <c:plotVisOnly val="1"/>
    <c:dispBlanksAs val="gap"/>
    <c:showDLblsOverMax val="0"/>
  </c:chart>
  <c:externalData r:id="rId1">
    <c:autoUpdate val="0"/>
  </c:externalData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08.02.2018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08.02.2018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08.02.2018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08.02.2018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08.02.2018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08.02.2018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08.02.2018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1.xml"/><Relationship Id="rId2" Type="http://schemas.openxmlformats.org/officeDocument/2006/relationships/chart" Target="../charts/chart10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1916832"/>
            <a:ext cx="7772400" cy="1780108"/>
          </a:xfrm>
        </p:spPr>
        <p:txBody>
          <a:bodyPr>
            <a:normAutofit/>
          </a:bodyPr>
          <a:lstStyle/>
          <a:p>
            <a:pPr marL="182880" indent="0" algn="ctr">
              <a:buNone/>
            </a:pPr>
            <a:r>
              <a:rPr lang="ru-RU" dirty="0" smtClean="0"/>
              <a:t>Подростки и карманные деньги.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504652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116632"/>
            <a:ext cx="7632848" cy="1143000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«</a:t>
            </a:r>
            <a:r>
              <a:rPr lang="ru-RU" sz="3200" dirty="0" smtClean="0"/>
              <a:t>С какого возраста детям нужны карманные деньги</a:t>
            </a:r>
            <a:r>
              <a:rPr lang="ru-RU" dirty="0" smtClean="0"/>
              <a:t>?»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1582699360"/>
              </p:ext>
            </p:extLst>
          </p:nvPr>
        </p:nvGraphicFramePr>
        <p:xfrm>
          <a:off x="539552" y="1988840"/>
          <a:ext cx="7848872" cy="43204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7880252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5616" y="116632"/>
            <a:ext cx="6512511" cy="1143000"/>
          </a:xfrm>
        </p:spPr>
        <p:txBody>
          <a:bodyPr/>
          <a:lstStyle/>
          <a:p>
            <a:pPr marL="0" indent="0">
              <a:buNone/>
            </a:pPr>
            <a:r>
              <a:rPr lang="ru-RU" sz="3200" dirty="0" smtClean="0"/>
              <a:t>« Оптимальное количество денег в неделю, которое ты хотел бы получать</a:t>
            </a:r>
            <a:r>
              <a:rPr lang="ru-RU" dirty="0" smtClean="0"/>
              <a:t>?»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2093564195"/>
              </p:ext>
            </p:extLst>
          </p:nvPr>
        </p:nvGraphicFramePr>
        <p:xfrm>
          <a:off x="971550" y="1989138"/>
          <a:ext cx="7560890" cy="453620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0632022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260648"/>
            <a:ext cx="7776864" cy="1143000"/>
          </a:xfrm>
        </p:spPr>
        <p:txBody>
          <a:bodyPr/>
          <a:lstStyle/>
          <a:p>
            <a:pPr marL="0" indent="0">
              <a:buNone/>
            </a:pPr>
            <a:r>
              <a:rPr lang="ru-RU" sz="3200" dirty="0" smtClean="0"/>
              <a:t>«Каким образом подростки могут зарабатывать деньги?»</a:t>
            </a:r>
            <a:endParaRPr lang="ru-RU" sz="3200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2566797500"/>
              </p:ext>
            </p:extLst>
          </p:nvPr>
        </p:nvGraphicFramePr>
        <p:xfrm>
          <a:off x="611560" y="1844824"/>
          <a:ext cx="7848872" cy="45365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2381948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5616" y="33248"/>
            <a:ext cx="7200800" cy="1811575"/>
          </a:xfrm>
        </p:spPr>
        <p:txBody>
          <a:bodyPr/>
          <a:lstStyle/>
          <a:p>
            <a:pPr marL="0" indent="0">
              <a:buNone/>
            </a:pPr>
            <a:r>
              <a:rPr lang="ru-RU" sz="3200" dirty="0" smtClean="0"/>
              <a:t>«Является ли для вас основной целью для жизни стать богатым?»</a:t>
            </a:r>
            <a:endParaRPr lang="ru-RU" sz="3200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4186958236"/>
              </p:ext>
            </p:extLst>
          </p:nvPr>
        </p:nvGraphicFramePr>
        <p:xfrm>
          <a:off x="323528" y="1556792"/>
          <a:ext cx="8208912" cy="47525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41020923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116632"/>
            <a:ext cx="7344816" cy="1143000"/>
          </a:xfrm>
        </p:spPr>
        <p:txBody>
          <a:bodyPr/>
          <a:lstStyle/>
          <a:p>
            <a:pPr marL="0" indent="0">
              <a:buNone/>
            </a:pPr>
            <a:r>
              <a:rPr lang="ru-RU" sz="3200" dirty="0" smtClean="0"/>
              <a:t>«Могут ли вас деньги сделать счастливым?»</a:t>
            </a:r>
            <a:endParaRPr lang="ru-RU" sz="3200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3291881137"/>
              </p:ext>
            </p:extLst>
          </p:nvPr>
        </p:nvGraphicFramePr>
        <p:xfrm>
          <a:off x="1258888" y="1700808"/>
          <a:ext cx="6841504" cy="426660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7551825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116632"/>
            <a:ext cx="8208912" cy="2160240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«</a:t>
            </a:r>
            <a:r>
              <a:rPr lang="ru-RU" sz="3200" dirty="0" smtClean="0"/>
              <a:t>Что поможет тебе продолжить обучение и найти престижную работу-твои истинные знания или деньги родителей?»</a:t>
            </a:r>
            <a:endParaRPr lang="ru-RU" sz="3200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1519596814"/>
              </p:ext>
            </p:extLst>
          </p:nvPr>
        </p:nvGraphicFramePr>
        <p:xfrm>
          <a:off x="1258888" y="2636838"/>
          <a:ext cx="6400800" cy="34750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5" name="Диаграмма 4"/>
          <p:cNvGraphicFramePr/>
          <p:nvPr>
            <p:extLst>
              <p:ext uri="{D42A27DB-BD31-4B8C-83A1-F6EECF244321}">
                <p14:modId xmlns:p14="http://schemas.microsoft.com/office/powerpoint/2010/main" val="158465378"/>
              </p:ext>
            </p:extLst>
          </p:nvPr>
        </p:nvGraphicFramePr>
        <p:xfrm>
          <a:off x="179512" y="2132856"/>
          <a:ext cx="8496944" cy="44644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6634744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611560" y="908720"/>
            <a:ext cx="7992888" cy="4266808"/>
          </a:xfrm>
        </p:spPr>
        <p:txBody>
          <a:bodyPr/>
          <a:lstStyle/>
          <a:p>
            <a:pPr marL="45720" indent="0" algn="ctr">
              <a:buNone/>
            </a:pPr>
            <a:r>
              <a:rPr lang="ru-RU" sz="2800" b="1" dirty="0"/>
              <a:t>Карманные деньги школьников – </a:t>
            </a:r>
            <a:endParaRPr lang="ru-RU" sz="2800" b="1" dirty="0" smtClean="0"/>
          </a:p>
          <a:p>
            <a:pPr marL="45720" indent="0" algn="ctr">
              <a:buNone/>
            </a:pPr>
            <a:r>
              <a:rPr lang="ru-RU" sz="2800" dirty="0" smtClean="0"/>
              <a:t>это </a:t>
            </a:r>
            <a:r>
              <a:rPr lang="ru-RU" sz="2800" dirty="0"/>
              <a:t>важное правило обучения детей, имеющее цель – научить ребенка обращаться с </a:t>
            </a:r>
            <a:r>
              <a:rPr lang="ru-RU" sz="2800" dirty="0" smtClean="0"/>
              <a:t>деньгами, нести </a:t>
            </a:r>
            <a:r>
              <a:rPr lang="ru-RU" sz="2800" dirty="0"/>
              <a:t>ответственность за самостоятельно принятое решение, быть порядочным, дисциплинированным, честным, бережливым.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1195105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2276872"/>
            <a:ext cx="7200800" cy="1143000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 smtClean="0"/>
              <a:t>Спасибо за внимание!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5521872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sz="quarter" idx="13"/>
          </p:nvPr>
        </p:nvSpPr>
        <p:spPr>
          <a:xfrm>
            <a:off x="467544" y="476672"/>
            <a:ext cx="8208912" cy="5976664"/>
          </a:xfrm>
        </p:spPr>
        <p:txBody>
          <a:bodyPr>
            <a:normAutofit/>
          </a:bodyPr>
          <a:lstStyle/>
          <a:p>
            <a:pPr marL="45720" indent="0">
              <a:buNone/>
            </a:pPr>
            <a:endParaRPr lang="ru-RU" b="1" dirty="0" smtClean="0"/>
          </a:p>
          <a:p>
            <a:pPr marL="45720" indent="0">
              <a:buNone/>
            </a:pPr>
            <a:r>
              <a:rPr lang="ru-RU" b="1" dirty="0" smtClean="0"/>
              <a:t>Цель </a:t>
            </a:r>
            <a:r>
              <a:rPr lang="ru-RU" b="1" dirty="0"/>
              <a:t>проекта: </a:t>
            </a:r>
            <a:r>
              <a:rPr lang="ru-RU" dirty="0"/>
              <a:t>изучение особенностей отношения подростков к карманным деньгам.  </a:t>
            </a:r>
          </a:p>
          <a:p>
            <a:pPr marL="45720" indent="0">
              <a:buNone/>
            </a:pPr>
            <a:endParaRPr lang="ru-RU" dirty="0" smtClean="0"/>
          </a:p>
          <a:p>
            <a:pPr marL="45720" indent="0">
              <a:buNone/>
            </a:pPr>
            <a:r>
              <a:rPr lang="ru-RU" b="1" dirty="0" smtClean="0"/>
              <a:t>Задачи проекта:</a:t>
            </a:r>
            <a:endParaRPr lang="ru-RU" b="1" dirty="0"/>
          </a:p>
          <a:p>
            <a:pPr marL="45720" indent="0">
              <a:buNone/>
            </a:pPr>
            <a:r>
              <a:rPr lang="ru-RU" dirty="0"/>
              <a:t>1. изучить научно-методическую  литературу по данной теме;</a:t>
            </a:r>
          </a:p>
          <a:p>
            <a:pPr marL="45720" indent="0">
              <a:buNone/>
            </a:pPr>
            <a:r>
              <a:rPr lang="ru-RU" dirty="0"/>
              <a:t>2. исследовать отношение к карманным деньгам  современных </a:t>
            </a:r>
            <a:r>
              <a:rPr lang="ru-RU" dirty="0" smtClean="0"/>
              <a:t>подростков;</a:t>
            </a:r>
            <a:endParaRPr lang="ru-RU" dirty="0"/>
          </a:p>
          <a:p>
            <a:pPr marL="45720" indent="0">
              <a:buNone/>
            </a:pPr>
            <a:r>
              <a:rPr lang="ru-RU" dirty="0"/>
              <a:t>3. разработать  памятку для учащихся «Как научиться управлять своими деньгами».</a:t>
            </a:r>
          </a:p>
          <a:p>
            <a:pPr marL="45720" indent="0">
              <a:buNone/>
            </a:pPr>
            <a:r>
              <a:rPr lang="ru-RU" dirty="0"/>
              <a:t>	</a:t>
            </a:r>
          </a:p>
        </p:txBody>
      </p:sp>
    </p:spTree>
    <p:extLst>
      <p:ext uri="{BB962C8B-B14F-4D97-AF65-F5344CB8AC3E}">
        <p14:creationId xmlns:p14="http://schemas.microsoft.com/office/powerpoint/2010/main" val="19676295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611560" y="692696"/>
            <a:ext cx="7632848" cy="5328592"/>
          </a:xfrm>
        </p:spPr>
        <p:txBody>
          <a:bodyPr/>
          <a:lstStyle/>
          <a:p>
            <a:pPr marL="45720" indent="0">
              <a:buNone/>
            </a:pPr>
            <a:endParaRPr lang="ru-RU" b="1" dirty="0" smtClean="0"/>
          </a:p>
          <a:p>
            <a:pPr marL="45720" indent="0">
              <a:buNone/>
            </a:pPr>
            <a:r>
              <a:rPr lang="ru-RU" b="1" dirty="0" smtClean="0"/>
              <a:t>Объект </a:t>
            </a:r>
            <a:r>
              <a:rPr lang="ru-RU" b="1" dirty="0"/>
              <a:t>исследования</a:t>
            </a:r>
            <a:r>
              <a:rPr lang="ru-RU" dirty="0"/>
              <a:t>: учащиеся 7-11 классов.</a:t>
            </a:r>
          </a:p>
          <a:p>
            <a:pPr marL="45720" indent="0">
              <a:buNone/>
            </a:pPr>
            <a:endParaRPr lang="ru-RU" b="1" dirty="0" smtClean="0"/>
          </a:p>
          <a:p>
            <a:pPr marL="45720" indent="0">
              <a:buNone/>
            </a:pPr>
            <a:r>
              <a:rPr lang="ru-RU" b="1" dirty="0" smtClean="0"/>
              <a:t>Предмет</a:t>
            </a:r>
            <a:r>
              <a:rPr lang="ru-RU" b="1" dirty="0"/>
              <a:t>: </a:t>
            </a:r>
            <a:r>
              <a:rPr lang="ru-RU" dirty="0"/>
              <a:t>карманные деньги</a:t>
            </a:r>
          </a:p>
          <a:p>
            <a:pPr marL="45720" indent="0">
              <a:buNone/>
            </a:pPr>
            <a:endParaRPr lang="ru-RU" b="1" dirty="0" smtClean="0"/>
          </a:p>
          <a:p>
            <a:pPr marL="45720" indent="0">
              <a:buNone/>
            </a:pPr>
            <a:r>
              <a:rPr lang="ru-RU" b="1" dirty="0" smtClean="0"/>
              <a:t>Гипотеза</a:t>
            </a:r>
            <a:r>
              <a:rPr lang="ru-RU" b="1" dirty="0"/>
              <a:t>: </a:t>
            </a:r>
            <a:r>
              <a:rPr lang="ru-RU" dirty="0"/>
              <a:t>большая часть подростков в возрасте от 12 до 17 лет  имеют карманные </a:t>
            </a:r>
            <a:r>
              <a:rPr lang="ru-RU" dirty="0" smtClean="0"/>
              <a:t>деньги.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201840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1640" y="260648"/>
            <a:ext cx="6512511" cy="1143000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 smtClean="0"/>
              <a:t>Деньги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403648" y="1844824"/>
            <a:ext cx="6400800" cy="3474720"/>
          </a:xfrm>
        </p:spPr>
        <p:txBody>
          <a:bodyPr/>
          <a:lstStyle/>
          <a:p>
            <a:pPr marL="45720" indent="0" algn="ctr">
              <a:buNone/>
            </a:pPr>
            <a:r>
              <a:rPr lang="ru-RU" sz="3200" dirty="0" smtClean="0"/>
              <a:t>происходит </a:t>
            </a:r>
            <a:r>
              <a:rPr lang="ru-RU" sz="3200" dirty="0"/>
              <a:t>от латинско­го «</a:t>
            </a:r>
            <a:r>
              <a:rPr lang="ru-RU" sz="3200" dirty="0" err="1"/>
              <a:t>moneta</a:t>
            </a:r>
            <a:r>
              <a:rPr lang="ru-RU" sz="3200" dirty="0"/>
              <a:t>», что было одним из имен Юноны, римской богини,  храмы которой использовались для чеканки монет.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968015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5616" y="116632"/>
            <a:ext cx="6512511" cy="1143000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 smtClean="0"/>
              <a:t>Карманные деньги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115616" y="1988840"/>
            <a:ext cx="6400800" cy="3474720"/>
          </a:xfrm>
        </p:spPr>
        <p:txBody>
          <a:bodyPr>
            <a:normAutofit/>
          </a:bodyPr>
          <a:lstStyle/>
          <a:p>
            <a:pPr marL="45720" indent="0" algn="ctr">
              <a:buNone/>
            </a:pPr>
            <a:r>
              <a:rPr lang="ru-RU" sz="4400" dirty="0"/>
              <a:t>это деньги, предназначенные на небольшие текущие расходы.</a:t>
            </a:r>
          </a:p>
        </p:txBody>
      </p:sp>
    </p:spTree>
    <p:extLst>
      <p:ext uri="{BB962C8B-B14F-4D97-AF65-F5344CB8AC3E}">
        <p14:creationId xmlns:p14="http://schemas.microsoft.com/office/powerpoint/2010/main" val="3251773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260648"/>
            <a:ext cx="8424936" cy="1143000"/>
          </a:xfrm>
        </p:spPr>
        <p:txBody>
          <a:bodyPr/>
          <a:lstStyle/>
          <a:p>
            <a:pPr marL="0" indent="0">
              <a:buNone/>
            </a:pPr>
            <a:r>
              <a:rPr lang="ru-RU" sz="3200" dirty="0" smtClean="0"/>
              <a:t>«Дают </a:t>
            </a:r>
            <a:r>
              <a:rPr lang="ru-RU" sz="3200" dirty="0" smtClean="0"/>
              <a:t>ли вам родители деньги на карманные расходы</a:t>
            </a:r>
            <a:r>
              <a:rPr lang="ru-RU" sz="3200" dirty="0" smtClean="0"/>
              <a:t>?»</a:t>
            </a:r>
            <a:endParaRPr lang="ru-RU" sz="3200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3747696042"/>
              </p:ext>
            </p:extLst>
          </p:nvPr>
        </p:nvGraphicFramePr>
        <p:xfrm>
          <a:off x="1259632" y="1988840"/>
          <a:ext cx="6984776" cy="405110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1046215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8136904" cy="1440160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«Сколько выделяют вам денег в  неделю?   </a:t>
            </a:r>
            <a:br>
              <a:rPr lang="ru-RU" dirty="0" smtClean="0"/>
            </a:b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3742756297"/>
              </p:ext>
            </p:extLst>
          </p:nvPr>
        </p:nvGraphicFramePr>
        <p:xfrm>
          <a:off x="1259632" y="1916832"/>
          <a:ext cx="6912768" cy="42671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397298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07704" y="476672"/>
            <a:ext cx="6398096" cy="1368152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«На что ты тратишь карманные деньги?»</a:t>
            </a:r>
            <a:endParaRPr lang="ru-RU" dirty="0"/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1093289780"/>
              </p:ext>
            </p:extLst>
          </p:nvPr>
        </p:nvGraphicFramePr>
        <p:xfrm>
          <a:off x="467544" y="1989138"/>
          <a:ext cx="8424935" cy="417616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4235912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19672" y="476672"/>
            <a:ext cx="6512511" cy="1143000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«</a:t>
            </a:r>
            <a:r>
              <a:rPr lang="ru-RU" sz="3200" dirty="0" smtClean="0"/>
              <a:t>Как вы считаете легко ли достаются деньги Вашим родителям?»</a:t>
            </a:r>
            <a:endParaRPr lang="ru-RU" sz="3200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1970454220"/>
              </p:ext>
            </p:extLst>
          </p:nvPr>
        </p:nvGraphicFramePr>
        <p:xfrm>
          <a:off x="611560" y="2132856"/>
          <a:ext cx="7337053" cy="390599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8283297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29</TotalTime>
  <Words>259</Words>
  <Application>Microsoft Office PowerPoint</Application>
  <PresentationFormat>Экран (4:3)</PresentationFormat>
  <Paragraphs>36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Воздушный поток</vt:lpstr>
      <vt:lpstr>Подростки и карманные деньги.</vt:lpstr>
      <vt:lpstr>Презентация PowerPoint</vt:lpstr>
      <vt:lpstr>Презентация PowerPoint</vt:lpstr>
      <vt:lpstr>Деньги </vt:lpstr>
      <vt:lpstr>Карманные деньги</vt:lpstr>
      <vt:lpstr>«Дают ли вам родители деньги на карманные расходы?»</vt:lpstr>
      <vt:lpstr>«Сколько выделяют вам денег в  неделю?    </vt:lpstr>
      <vt:lpstr>«На что ты тратишь карманные деньги?»</vt:lpstr>
      <vt:lpstr>«Как вы считаете легко ли достаются деньги Вашим родителям?»</vt:lpstr>
      <vt:lpstr>«С какого возраста детям нужны карманные деньги?»</vt:lpstr>
      <vt:lpstr>« Оптимальное количество денег в неделю, которое ты хотел бы получать?»</vt:lpstr>
      <vt:lpstr>«Каким образом подростки могут зарабатывать деньги?»</vt:lpstr>
      <vt:lpstr>«Является ли для вас основной целью для жизни стать богатым?»</vt:lpstr>
      <vt:lpstr>«Могут ли вас деньги сделать счастливым?»</vt:lpstr>
      <vt:lpstr>«Что поможет тебе продолжить обучение и найти престижную работу-твои истинные знания или деньги родителей?»</vt:lpstr>
      <vt:lpstr>Презентация PowerPoint</vt:lpstr>
      <vt:lpstr>Спасибо за внимание!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Проблема отношения современных подростков к деньгам.</dc:title>
  <dc:creator>Социальный педагог</dc:creator>
  <cp:lastModifiedBy>Социальный педагог</cp:lastModifiedBy>
  <cp:revision>6</cp:revision>
  <dcterms:created xsi:type="dcterms:W3CDTF">2018-01-25T11:44:42Z</dcterms:created>
  <dcterms:modified xsi:type="dcterms:W3CDTF">2018-02-08T08:45:41Z</dcterms:modified>
</cp:coreProperties>
</file>