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26"/>
  </p:notesMasterIdLst>
  <p:sldIdLst>
    <p:sldId id="293" r:id="rId2"/>
    <p:sldId id="328" r:id="rId3"/>
    <p:sldId id="327" r:id="rId4"/>
    <p:sldId id="294" r:id="rId5"/>
    <p:sldId id="324" r:id="rId6"/>
    <p:sldId id="325" r:id="rId7"/>
    <p:sldId id="326" r:id="rId8"/>
    <p:sldId id="297" r:id="rId9"/>
    <p:sldId id="298" r:id="rId10"/>
    <p:sldId id="299" r:id="rId11"/>
    <p:sldId id="300" r:id="rId12"/>
    <p:sldId id="302" r:id="rId13"/>
    <p:sldId id="305" r:id="rId14"/>
    <p:sldId id="303" r:id="rId15"/>
    <p:sldId id="308" r:id="rId16"/>
    <p:sldId id="311" r:id="rId17"/>
    <p:sldId id="330" r:id="rId18"/>
    <p:sldId id="315" r:id="rId19"/>
    <p:sldId id="312" r:id="rId20"/>
    <p:sldId id="314" r:id="rId21"/>
    <p:sldId id="317" r:id="rId22"/>
    <p:sldId id="332" r:id="rId23"/>
    <p:sldId id="321" r:id="rId24"/>
    <p:sldId id="31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8000"/>
    <a:srgbClr val="EABD00"/>
    <a:srgbClr val="FFCC00"/>
    <a:srgbClr val="009900"/>
    <a:srgbClr val="00CC66"/>
    <a:srgbClr val="00FA7D"/>
    <a:srgbClr val="66FF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971" autoAdjust="0"/>
  </p:normalViewPr>
  <p:slideViewPr>
    <p:cSldViewPr>
      <p:cViewPr varScale="1">
        <p:scale>
          <a:sx n="66" d="100"/>
          <a:sy n="66" d="100"/>
        </p:scale>
        <p:origin x="-1410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940779-80E3-44AC-8F53-E89FA80429E1}" type="doc">
      <dgm:prSet loTypeId="urn:microsoft.com/office/officeart/2005/8/layout/orgChart1" loCatId="hierarchy" qsTypeId="urn:microsoft.com/office/officeart/2005/8/quickstyle/3d2" qsCatId="3D" csTypeId="urn:microsoft.com/office/officeart/2005/8/colors/accent3_5" csCatId="accent3" phldr="1"/>
      <dgm:spPr/>
    </dgm:pt>
    <dgm:pt modelId="{5655D8DC-F9BE-4188-A440-1B072998A1A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  <a:cs typeface="Arial" charset="0"/>
            </a:rPr>
            <a:t>Начальная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8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Arial" charset="0"/>
              <a:cs typeface="Arial" charset="0"/>
            </a:rPr>
            <a:t>форма глагола</a:t>
          </a:r>
        </a:p>
      </dgm:t>
    </dgm:pt>
    <dgm:pt modelId="{EC1DDCA4-2A71-44C0-A4EB-5B26208BFA51}" type="parTrans" cxnId="{05EF6D73-11AE-4819-BE73-4DC419851955}">
      <dgm:prSet/>
      <dgm:spPr/>
      <dgm:t>
        <a:bodyPr/>
        <a:lstStyle/>
        <a:p>
          <a:endParaRPr lang="ru-RU"/>
        </a:p>
      </dgm:t>
    </dgm:pt>
    <dgm:pt modelId="{66F8E48F-2641-4893-BC5E-4FDAD1E2C8DF}" type="sibTrans" cxnId="{05EF6D73-11AE-4819-BE73-4DC419851955}">
      <dgm:prSet/>
      <dgm:spPr/>
      <dgm:t>
        <a:bodyPr/>
        <a:lstStyle/>
        <a:p>
          <a:endParaRPr lang="ru-RU"/>
        </a:p>
      </dgm:t>
    </dgm:pt>
    <dgm:pt modelId="{5731FA9D-5102-410A-8541-2FCAC196408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Что делать?</a:t>
          </a:r>
        </a:p>
      </dgm:t>
    </dgm:pt>
    <dgm:pt modelId="{F1104373-D863-4621-82D7-8F0D9ACC3D4D}" type="parTrans" cxnId="{531CA797-789F-41B0-A3F7-35A89D016C01}">
      <dgm:prSet/>
      <dgm:spPr/>
      <dgm:t>
        <a:bodyPr/>
        <a:lstStyle/>
        <a:p>
          <a:endParaRPr lang="ru-RU"/>
        </a:p>
      </dgm:t>
    </dgm:pt>
    <dgm:pt modelId="{14F26F0D-54D2-4CB6-94A6-3F0B8010922D}" type="sibTrans" cxnId="{531CA797-789F-41B0-A3F7-35A89D016C01}">
      <dgm:prSet/>
      <dgm:spPr/>
      <dgm:t>
        <a:bodyPr/>
        <a:lstStyle/>
        <a:p>
          <a:endParaRPr lang="ru-RU"/>
        </a:p>
      </dgm:t>
    </dgm:pt>
    <dgm:pt modelId="{36B38A6D-D95C-44F6-BCB5-4942C215685A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cap="none" normalizeH="0" baseline="0" dirty="0" smtClean="0">
              <a:ln/>
              <a:effectLst/>
              <a:latin typeface="Arial" charset="0"/>
              <a:cs typeface="Arial" charset="0"/>
            </a:rPr>
            <a:t>Что сделать?</a:t>
          </a:r>
        </a:p>
      </dgm:t>
    </dgm:pt>
    <dgm:pt modelId="{70F8EC78-B031-4D06-9DAA-94ABA30C3982}" type="parTrans" cxnId="{ECD292E5-99B1-48AC-9255-2F2DA3696A19}">
      <dgm:prSet/>
      <dgm:spPr/>
      <dgm:t>
        <a:bodyPr/>
        <a:lstStyle/>
        <a:p>
          <a:endParaRPr lang="ru-RU"/>
        </a:p>
      </dgm:t>
    </dgm:pt>
    <dgm:pt modelId="{D7C75C49-F822-4F33-A33D-5A10C0E291E2}" type="sibTrans" cxnId="{ECD292E5-99B1-48AC-9255-2F2DA3696A19}">
      <dgm:prSet/>
      <dgm:spPr/>
      <dgm:t>
        <a:bodyPr/>
        <a:lstStyle/>
        <a:p>
          <a:endParaRPr lang="ru-RU"/>
        </a:p>
      </dgm:t>
    </dgm:pt>
    <dgm:pt modelId="{20ABAECA-D288-498F-BC43-DE63323C9F94}" type="pres">
      <dgm:prSet presAssocID="{71940779-80E3-44AC-8F53-E89FA80429E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EB491D5-0DB5-48A9-AE47-124702E8E188}" type="pres">
      <dgm:prSet presAssocID="{5655D8DC-F9BE-4188-A440-1B072998A1A0}" presName="hierRoot1" presStyleCnt="0">
        <dgm:presLayoutVars>
          <dgm:hierBranch/>
        </dgm:presLayoutVars>
      </dgm:prSet>
      <dgm:spPr/>
    </dgm:pt>
    <dgm:pt modelId="{C09EFF3F-DD9F-4AAD-8C39-0A8073916D7A}" type="pres">
      <dgm:prSet presAssocID="{5655D8DC-F9BE-4188-A440-1B072998A1A0}" presName="rootComposite1" presStyleCnt="0"/>
      <dgm:spPr/>
    </dgm:pt>
    <dgm:pt modelId="{90B6AB09-5A71-48BE-8396-ECE482362230}" type="pres">
      <dgm:prSet presAssocID="{5655D8DC-F9BE-4188-A440-1B072998A1A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8F5EDC-9B21-4508-B43A-013098734F47}" type="pres">
      <dgm:prSet presAssocID="{5655D8DC-F9BE-4188-A440-1B072998A1A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72B67F9-EB13-4C02-ACA2-738D276DE9B0}" type="pres">
      <dgm:prSet presAssocID="{5655D8DC-F9BE-4188-A440-1B072998A1A0}" presName="hierChild2" presStyleCnt="0"/>
      <dgm:spPr/>
    </dgm:pt>
    <dgm:pt modelId="{CBF668D9-DBCD-4029-AB3C-B758DB7E2F0E}" type="pres">
      <dgm:prSet presAssocID="{F1104373-D863-4621-82D7-8F0D9ACC3D4D}" presName="Name35" presStyleLbl="parChTrans1D2" presStyleIdx="0" presStyleCnt="2"/>
      <dgm:spPr/>
      <dgm:t>
        <a:bodyPr/>
        <a:lstStyle/>
        <a:p>
          <a:endParaRPr lang="ru-RU"/>
        </a:p>
      </dgm:t>
    </dgm:pt>
    <dgm:pt modelId="{1E75A7AB-2943-41A1-9488-59EC9ABCA344}" type="pres">
      <dgm:prSet presAssocID="{5731FA9D-5102-410A-8541-2FCAC1964086}" presName="hierRoot2" presStyleCnt="0">
        <dgm:presLayoutVars>
          <dgm:hierBranch/>
        </dgm:presLayoutVars>
      </dgm:prSet>
      <dgm:spPr/>
    </dgm:pt>
    <dgm:pt modelId="{1563E0E5-B7BD-4B85-8C62-B424F88A9D77}" type="pres">
      <dgm:prSet presAssocID="{5731FA9D-5102-410A-8541-2FCAC1964086}" presName="rootComposite" presStyleCnt="0"/>
      <dgm:spPr/>
    </dgm:pt>
    <dgm:pt modelId="{2107CA6C-C6E4-4E29-8748-C7209861BB56}" type="pres">
      <dgm:prSet presAssocID="{5731FA9D-5102-410A-8541-2FCAC1964086}" presName="rootText" presStyleLbl="node2" presStyleIdx="0" presStyleCnt="2" custScaleY="429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B669F42-106E-42A5-B930-28730BD0A17E}" type="pres">
      <dgm:prSet presAssocID="{5731FA9D-5102-410A-8541-2FCAC1964086}" presName="rootConnector" presStyleLbl="node2" presStyleIdx="0" presStyleCnt="2"/>
      <dgm:spPr/>
      <dgm:t>
        <a:bodyPr/>
        <a:lstStyle/>
        <a:p>
          <a:endParaRPr lang="ru-RU"/>
        </a:p>
      </dgm:t>
    </dgm:pt>
    <dgm:pt modelId="{42A33CCF-2539-4929-B90E-57DAC12FADC9}" type="pres">
      <dgm:prSet presAssocID="{5731FA9D-5102-410A-8541-2FCAC1964086}" presName="hierChild4" presStyleCnt="0"/>
      <dgm:spPr/>
    </dgm:pt>
    <dgm:pt modelId="{2DE20B30-B596-46E3-9CE5-F0D91ABE9CA1}" type="pres">
      <dgm:prSet presAssocID="{5731FA9D-5102-410A-8541-2FCAC1964086}" presName="hierChild5" presStyleCnt="0"/>
      <dgm:spPr/>
    </dgm:pt>
    <dgm:pt modelId="{00A2A967-CDEF-4740-B1F5-88D11CA7F5DA}" type="pres">
      <dgm:prSet presAssocID="{70F8EC78-B031-4D06-9DAA-94ABA30C3982}" presName="Name35" presStyleLbl="parChTrans1D2" presStyleIdx="1" presStyleCnt="2"/>
      <dgm:spPr/>
      <dgm:t>
        <a:bodyPr/>
        <a:lstStyle/>
        <a:p>
          <a:endParaRPr lang="ru-RU"/>
        </a:p>
      </dgm:t>
    </dgm:pt>
    <dgm:pt modelId="{84E95188-D680-436E-B346-F07BF069B6A5}" type="pres">
      <dgm:prSet presAssocID="{36B38A6D-D95C-44F6-BCB5-4942C215685A}" presName="hierRoot2" presStyleCnt="0">
        <dgm:presLayoutVars>
          <dgm:hierBranch/>
        </dgm:presLayoutVars>
      </dgm:prSet>
      <dgm:spPr/>
    </dgm:pt>
    <dgm:pt modelId="{6075B696-1B15-43B3-B367-1E37D53017CF}" type="pres">
      <dgm:prSet presAssocID="{36B38A6D-D95C-44F6-BCB5-4942C215685A}" presName="rootComposite" presStyleCnt="0"/>
      <dgm:spPr/>
    </dgm:pt>
    <dgm:pt modelId="{0082750C-80F3-4C5E-83F0-FDD30D95EA73}" type="pres">
      <dgm:prSet presAssocID="{36B38A6D-D95C-44F6-BCB5-4942C215685A}" presName="rootText" presStyleLbl="node2" presStyleIdx="1" presStyleCnt="2" custScaleY="429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AD2B32-5A78-4D39-9F2C-996E0AB48F19}" type="pres">
      <dgm:prSet presAssocID="{36B38A6D-D95C-44F6-BCB5-4942C215685A}" presName="rootConnector" presStyleLbl="node2" presStyleIdx="1" presStyleCnt="2"/>
      <dgm:spPr/>
      <dgm:t>
        <a:bodyPr/>
        <a:lstStyle/>
        <a:p>
          <a:endParaRPr lang="ru-RU"/>
        </a:p>
      </dgm:t>
    </dgm:pt>
    <dgm:pt modelId="{AC5D1588-8916-4B37-9D91-217C7F510E21}" type="pres">
      <dgm:prSet presAssocID="{36B38A6D-D95C-44F6-BCB5-4942C215685A}" presName="hierChild4" presStyleCnt="0"/>
      <dgm:spPr/>
    </dgm:pt>
    <dgm:pt modelId="{CCBAB2A0-DED7-4E5C-9CE7-BB7978726984}" type="pres">
      <dgm:prSet presAssocID="{36B38A6D-D95C-44F6-BCB5-4942C215685A}" presName="hierChild5" presStyleCnt="0"/>
      <dgm:spPr/>
    </dgm:pt>
    <dgm:pt modelId="{806E8E90-FC25-49DE-97DF-86B5EBC2107D}" type="pres">
      <dgm:prSet presAssocID="{5655D8DC-F9BE-4188-A440-1B072998A1A0}" presName="hierChild3" presStyleCnt="0"/>
      <dgm:spPr/>
    </dgm:pt>
  </dgm:ptLst>
  <dgm:cxnLst>
    <dgm:cxn modelId="{48A4AE3F-61CF-4DAB-8A39-BC86C1CE2EDA}" type="presOf" srcId="{5655D8DC-F9BE-4188-A440-1B072998A1A0}" destId="{90B6AB09-5A71-48BE-8396-ECE482362230}" srcOrd="0" destOrd="0" presId="urn:microsoft.com/office/officeart/2005/8/layout/orgChart1"/>
    <dgm:cxn modelId="{531CA797-789F-41B0-A3F7-35A89D016C01}" srcId="{5655D8DC-F9BE-4188-A440-1B072998A1A0}" destId="{5731FA9D-5102-410A-8541-2FCAC1964086}" srcOrd="0" destOrd="0" parTransId="{F1104373-D863-4621-82D7-8F0D9ACC3D4D}" sibTransId="{14F26F0D-54D2-4CB6-94A6-3F0B8010922D}"/>
    <dgm:cxn modelId="{70CA11EA-E60B-48D5-AB5E-59F0C6189C4B}" type="presOf" srcId="{71940779-80E3-44AC-8F53-E89FA80429E1}" destId="{20ABAECA-D288-498F-BC43-DE63323C9F94}" srcOrd="0" destOrd="0" presId="urn:microsoft.com/office/officeart/2005/8/layout/orgChart1"/>
    <dgm:cxn modelId="{05EF6D73-11AE-4819-BE73-4DC419851955}" srcId="{71940779-80E3-44AC-8F53-E89FA80429E1}" destId="{5655D8DC-F9BE-4188-A440-1B072998A1A0}" srcOrd="0" destOrd="0" parTransId="{EC1DDCA4-2A71-44C0-A4EB-5B26208BFA51}" sibTransId="{66F8E48F-2641-4893-BC5E-4FDAD1E2C8DF}"/>
    <dgm:cxn modelId="{061C096A-0635-4067-B322-5AD527886AE1}" type="presOf" srcId="{36B38A6D-D95C-44F6-BCB5-4942C215685A}" destId="{34AD2B32-5A78-4D39-9F2C-996E0AB48F19}" srcOrd="1" destOrd="0" presId="urn:microsoft.com/office/officeart/2005/8/layout/orgChart1"/>
    <dgm:cxn modelId="{1623EA8D-38B0-41D9-8F23-F4E375FE6F99}" type="presOf" srcId="{36B38A6D-D95C-44F6-BCB5-4942C215685A}" destId="{0082750C-80F3-4C5E-83F0-FDD30D95EA73}" srcOrd="0" destOrd="0" presId="urn:microsoft.com/office/officeart/2005/8/layout/orgChart1"/>
    <dgm:cxn modelId="{ECD292E5-99B1-48AC-9255-2F2DA3696A19}" srcId="{5655D8DC-F9BE-4188-A440-1B072998A1A0}" destId="{36B38A6D-D95C-44F6-BCB5-4942C215685A}" srcOrd="1" destOrd="0" parTransId="{70F8EC78-B031-4D06-9DAA-94ABA30C3982}" sibTransId="{D7C75C49-F822-4F33-A33D-5A10C0E291E2}"/>
    <dgm:cxn modelId="{D166CE28-3B5F-4F07-89F1-53E7E6D4C49E}" type="presOf" srcId="{70F8EC78-B031-4D06-9DAA-94ABA30C3982}" destId="{00A2A967-CDEF-4740-B1F5-88D11CA7F5DA}" srcOrd="0" destOrd="0" presId="urn:microsoft.com/office/officeart/2005/8/layout/orgChart1"/>
    <dgm:cxn modelId="{D87F387C-8DC1-4D38-B6C0-2D027FDD365E}" type="presOf" srcId="{5731FA9D-5102-410A-8541-2FCAC1964086}" destId="{EB669F42-106E-42A5-B930-28730BD0A17E}" srcOrd="1" destOrd="0" presId="urn:microsoft.com/office/officeart/2005/8/layout/orgChart1"/>
    <dgm:cxn modelId="{81DEC7B5-0EFD-4AA4-A52C-35E85C78BC6F}" type="presOf" srcId="{5655D8DC-F9BE-4188-A440-1B072998A1A0}" destId="{188F5EDC-9B21-4508-B43A-013098734F47}" srcOrd="1" destOrd="0" presId="urn:microsoft.com/office/officeart/2005/8/layout/orgChart1"/>
    <dgm:cxn modelId="{C905BA9C-D358-404C-8033-78593CC409B8}" type="presOf" srcId="{5731FA9D-5102-410A-8541-2FCAC1964086}" destId="{2107CA6C-C6E4-4E29-8748-C7209861BB56}" srcOrd="0" destOrd="0" presId="urn:microsoft.com/office/officeart/2005/8/layout/orgChart1"/>
    <dgm:cxn modelId="{17D15233-D6F0-42AA-9E06-91B40CF3A78E}" type="presOf" srcId="{F1104373-D863-4621-82D7-8F0D9ACC3D4D}" destId="{CBF668D9-DBCD-4029-AB3C-B758DB7E2F0E}" srcOrd="0" destOrd="0" presId="urn:microsoft.com/office/officeart/2005/8/layout/orgChart1"/>
    <dgm:cxn modelId="{7302C8AA-16E7-4848-B143-5F5BE3E1BFF2}" type="presParOf" srcId="{20ABAECA-D288-498F-BC43-DE63323C9F94}" destId="{9EB491D5-0DB5-48A9-AE47-124702E8E188}" srcOrd="0" destOrd="0" presId="urn:microsoft.com/office/officeart/2005/8/layout/orgChart1"/>
    <dgm:cxn modelId="{28E0BA2B-7512-4DF3-8499-4DF2933CF781}" type="presParOf" srcId="{9EB491D5-0DB5-48A9-AE47-124702E8E188}" destId="{C09EFF3F-DD9F-4AAD-8C39-0A8073916D7A}" srcOrd="0" destOrd="0" presId="urn:microsoft.com/office/officeart/2005/8/layout/orgChart1"/>
    <dgm:cxn modelId="{D70D26E0-BCEF-4AD6-B66F-BDBF0770EF79}" type="presParOf" srcId="{C09EFF3F-DD9F-4AAD-8C39-0A8073916D7A}" destId="{90B6AB09-5A71-48BE-8396-ECE482362230}" srcOrd="0" destOrd="0" presId="urn:microsoft.com/office/officeart/2005/8/layout/orgChart1"/>
    <dgm:cxn modelId="{85A68322-8885-41C0-A220-F07B8BE809F4}" type="presParOf" srcId="{C09EFF3F-DD9F-4AAD-8C39-0A8073916D7A}" destId="{188F5EDC-9B21-4508-B43A-013098734F47}" srcOrd="1" destOrd="0" presId="urn:microsoft.com/office/officeart/2005/8/layout/orgChart1"/>
    <dgm:cxn modelId="{2F6FB836-41E6-49E7-9BD3-6DCCAE4459D9}" type="presParOf" srcId="{9EB491D5-0DB5-48A9-AE47-124702E8E188}" destId="{072B67F9-EB13-4C02-ACA2-738D276DE9B0}" srcOrd="1" destOrd="0" presId="urn:microsoft.com/office/officeart/2005/8/layout/orgChart1"/>
    <dgm:cxn modelId="{E60E4923-577D-495B-9962-FBCD0C4F930E}" type="presParOf" srcId="{072B67F9-EB13-4C02-ACA2-738D276DE9B0}" destId="{CBF668D9-DBCD-4029-AB3C-B758DB7E2F0E}" srcOrd="0" destOrd="0" presId="urn:microsoft.com/office/officeart/2005/8/layout/orgChart1"/>
    <dgm:cxn modelId="{C1BE6721-743C-4BE6-83DE-0521DAD43FDE}" type="presParOf" srcId="{072B67F9-EB13-4C02-ACA2-738D276DE9B0}" destId="{1E75A7AB-2943-41A1-9488-59EC9ABCA344}" srcOrd="1" destOrd="0" presId="urn:microsoft.com/office/officeart/2005/8/layout/orgChart1"/>
    <dgm:cxn modelId="{A8B52A16-D639-43A0-9757-E7E1BA644B57}" type="presParOf" srcId="{1E75A7AB-2943-41A1-9488-59EC9ABCA344}" destId="{1563E0E5-B7BD-4B85-8C62-B424F88A9D77}" srcOrd="0" destOrd="0" presId="urn:microsoft.com/office/officeart/2005/8/layout/orgChart1"/>
    <dgm:cxn modelId="{17A4FB96-C0BC-4099-BD4A-BBA9A7707BAA}" type="presParOf" srcId="{1563E0E5-B7BD-4B85-8C62-B424F88A9D77}" destId="{2107CA6C-C6E4-4E29-8748-C7209861BB56}" srcOrd="0" destOrd="0" presId="urn:microsoft.com/office/officeart/2005/8/layout/orgChart1"/>
    <dgm:cxn modelId="{C5F47877-B264-4250-A300-CFF1C3589F34}" type="presParOf" srcId="{1563E0E5-B7BD-4B85-8C62-B424F88A9D77}" destId="{EB669F42-106E-42A5-B930-28730BD0A17E}" srcOrd="1" destOrd="0" presId="urn:microsoft.com/office/officeart/2005/8/layout/orgChart1"/>
    <dgm:cxn modelId="{F21E9096-690D-438E-A342-91B9B822857B}" type="presParOf" srcId="{1E75A7AB-2943-41A1-9488-59EC9ABCA344}" destId="{42A33CCF-2539-4929-B90E-57DAC12FADC9}" srcOrd="1" destOrd="0" presId="urn:microsoft.com/office/officeart/2005/8/layout/orgChart1"/>
    <dgm:cxn modelId="{01826C8C-7FD1-4D95-81F8-4DAEEEE1BA84}" type="presParOf" srcId="{1E75A7AB-2943-41A1-9488-59EC9ABCA344}" destId="{2DE20B30-B596-46E3-9CE5-F0D91ABE9CA1}" srcOrd="2" destOrd="0" presId="urn:microsoft.com/office/officeart/2005/8/layout/orgChart1"/>
    <dgm:cxn modelId="{CAA02183-83A7-4993-A122-BB08F81A8388}" type="presParOf" srcId="{072B67F9-EB13-4C02-ACA2-738D276DE9B0}" destId="{00A2A967-CDEF-4740-B1F5-88D11CA7F5DA}" srcOrd="2" destOrd="0" presId="urn:microsoft.com/office/officeart/2005/8/layout/orgChart1"/>
    <dgm:cxn modelId="{0DAD44DC-AAFD-490A-BFC4-B86A877EE503}" type="presParOf" srcId="{072B67F9-EB13-4C02-ACA2-738D276DE9B0}" destId="{84E95188-D680-436E-B346-F07BF069B6A5}" srcOrd="3" destOrd="0" presId="urn:microsoft.com/office/officeart/2005/8/layout/orgChart1"/>
    <dgm:cxn modelId="{B7BA9C4B-8566-4350-BE33-84B0A4F2DAF1}" type="presParOf" srcId="{84E95188-D680-436E-B346-F07BF069B6A5}" destId="{6075B696-1B15-43B3-B367-1E37D53017CF}" srcOrd="0" destOrd="0" presId="urn:microsoft.com/office/officeart/2005/8/layout/orgChart1"/>
    <dgm:cxn modelId="{5991DB09-885D-43BD-9273-76C2A993DC32}" type="presParOf" srcId="{6075B696-1B15-43B3-B367-1E37D53017CF}" destId="{0082750C-80F3-4C5E-83F0-FDD30D95EA73}" srcOrd="0" destOrd="0" presId="urn:microsoft.com/office/officeart/2005/8/layout/orgChart1"/>
    <dgm:cxn modelId="{3F00CF59-7CB4-465F-8D7F-13437CB049A4}" type="presParOf" srcId="{6075B696-1B15-43B3-B367-1E37D53017CF}" destId="{34AD2B32-5A78-4D39-9F2C-996E0AB48F19}" srcOrd="1" destOrd="0" presId="urn:microsoft.com/office/officeart/2005/8/layout/orgChart1"/>
    <dgm:cxn modelId="{4A2261A5-3462-47F0-97B6-DCBC01107968}" type="presParOf" srcId="{84E95188-D680-436E-B346-F07BF069B6A5}" destId="{AC5D1588-8916-4B37-9D91-217C7F510E21}" srcOrd="1" destOrd="0" presId="urn:microsoft.com/office/officeart/2005/8/layout/orgChart1"/>
    <dgm:cxn modelId="{3FECEE5B-A8D7-4772-83CA-1B22DC119932}" type="presParOf" srcId="{84E95188-D680-436E-B346-F07BF069B6A5}" destId="{CCBAB2A0-DED7-4E5C-9CE7-BB7978726984}" srcOrd="2" destOrd="0" presId="urn:microsoft.com/office/officeart/2005/8/layout/orgChart1"/>
    <dgm:cxn modelId="{D1A221C2-7795-4652-A1D4-681B912F54D0}" type="presParOf" srcId="{9EB491D5-0DB5-48A9-AE47-124702E8E188}" destId="{806E8E90-FC25-49DE-97DF-86B5EBC2107D}" srcOrd="2" destOrd="0" presId="urn:microsoft.com/office/officeart/2005/8/layout/orgChart1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5E2B8-5F7E-4C63-80C3-18507A3662FF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CA66B-6B6C-4033-B02C-ECF14ADED7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9471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  <p:pic>
        <p:nvPicPr>
          <p:cNvPr id="10" name="Picture 14" descr="http://www.playcast.ru/uploads/2014/12/17/11140463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0800000">
            <a:off x="179511" y="188638"/>
            <a:ext cx="2448273" cy="24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http://www.playcast.ru/uploads/2014/12/17/11140463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92080" y="3140970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6" descr="http://www.playcast.ru/uploads/2016/04/07/1817329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84368" y="5877272"/>
            <a:ext cx="818747" cy="61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6" descr="http://www.playcast.ru/uploads/2016/04/07/1817329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100392" y="3861048"/>
            <a:ext cx="818747" cy="61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6" descr="http://www.playcast.ru/uploads/2016/04/07/1817329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44208" y="5767268"/>
            <a:ext cx="818747" cy="61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6" descr="http://www.playcast.ru/uploads/2016/04/07/1817329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18747" cy="61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6" descr="http://www.playcast.ru/uploads/2016/04/07/1817329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5496" y="1700808"/>
            <a:ext cx="818747" cy="61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6" descr="http://www.playcast.ru/uploads/2016/04/07/1817329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21005" y="332656"/>
            <a:ext cx="818747" cy="614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2" descr="http://www.ailona.ru/_ph/112/26914515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96552" y="-259279"/>
            <a:ext cx="9937104" cy="73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0" descr="http://img-fotki.yandex.ru/get/6112/130884706.18/0_72df4_dd2a1cb7_ori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246764">
            <a:off x="2626951" y="4336475"/>
            <a:ext cx="4121461" cy="270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5" y="6597352"/>
            <a:ext cx="1404973" cy="3134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8" r:id="rId14"/>
    <p:sldLayoutId id="2147483669" r:id="rId15"/>
    <p:sldLayoutId id="2147483670" r:id="rId16"/>
    <p:sldLayoutId id="2147483671" r:id="rId17"/>
    <p:sldLayoutId id="2147483673" r:id="rId18"/>
    <p:sldLayoutId id="2147483674" r:id="rId19"/>
    <p:sldLayoutId id="2147483676" r:id="rId20"/>
    <p:sldLayoutId id="2147483679" r:id="rId21"/>
    <p:sldLayoutId id="2147483682" r:id="rId22"/>
    <p:sldLayoutId id="2147483683" r:id="rId23"/>
    <p:sldLayoutId id="2147483685" r:id="rId24"/>
    <p:sldLayoutId id="2147483686" r:id="rId25"/>
    <p:sldLayoutId id="2147483687" r:id="rId26"/>
    <p:sldLayoutId id="2147483688" r:id="rId27"/>
    <p:sldLayoutId id="2147483690" r:id="rId28"/>
    <p:sldLayoutId id="2147483691" r:id="rId29"/>
    <p:sldLayoutId id="2147483650" r:id="rId30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2.xml"/><Relationship Id="rId1" Type="http://schemas.openxmlformats.org/officeDocument/2006/relationships/audio" Target="../media/media1.mp3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slideLayout" Target="../slideLayouts/slideLayout23.xml"/><Relationship Id="rId1" Type="http://schemas.openxmlformats.org/officeDocument/2006/relationships/audio" Target="../media/media2.mp3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467544" y="908720"/>
            <a:ext cx="8280920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eaLnBrk="1" hangingPunct="1">
              <a:spcBef>
                <a:spcPct val="50000"/>
              </a:spcBef>
              <a:defRPr/>
            </a:pPr>
            <a:r>
              <a:rPr lang="ru-RU" sz="3600" b="1" dirty="0" smtClean="0"/>
              <a:t>Солнечный луч заглянул к нам в     </a:t>
            </a:r>
          </a:p>
          <a:p>
            <a:pPr lvl="0" eaLnBrk="1" hangingPunct="1">
              <a:spcBef>
                <a:spcPct val="50000"/>
              </a:spcBef>
              <a:defRPr/>
            </a:pPr>
            <a:r>
              <a:rPr lang="ru-RU" sz="3600" b="1" dirty="0" smtClean="0"/>
              <a:t>                                                  окно,</a:t>
            </a:r>
            <a:br>
              <a:rPr lang="ru-RU" sz="3600" b="1" dirty="0" smtClean="0"/>
            </a:br>
            <a:r>
              <a:rPr lang="ru-RU" sz="3600" b="1" dirty="0" smtClean="0"/>
              <a:t>В школе от радости стало светло.</a:t>
            </a:r>
            <a:br>
              <a:rPr lang="ru-RU" sz="3600" b="1" dirty="0" smtClean="0"/>
            </a:br>
            <a:endParaRPr lang="ru-RU" sz="3600" b="1" dirty="0" smtClean="0"/>
          </a:p>
          <a:p>
            <a:pPr lvl="0" eaLnBrk="1" hangingPunct="1">
              <a:spcBef>
                <a:spcPct val="50000"/>
              </a:spcBef>
              <a:defRPr/>
            </a:pPr>
            <a:r>
              <a:rPr lang="ru-RU" sz="3600" b="1" dirty="0" smtClean="0"/>
              <a:t>И мне захотелось лучом засиять,</a:t>
            </a:r>
          </a:p>
          <a:p>
            <a:pPr lvl="0" eaLnBrk="1" hangingPunct="1">
              <a:spcBef>
                <a:spcPct val="50000"/>
              </a:spcBef>
              <a:defRPr/>
            </a:pPr>
            <a:r>
              <a:rPr lang="ru-RU" sz="3600" b="1" dirty="0" smtClean="0"/>
              <a:t>Чтобы о радости всем рассказать.</a:t>
            </a:r>
            <a:endParaRPr kumimoji="0" lang="ru-RU" sz="3600" b="1" u="none" strike="noStrike" kern="0" cap="none" spc="0" normalizeH="0" baseline="0" noProof="0" dirty="0" smtClean="0">
              <a:ln>
                <a:solidFill>
                  <a:srgbClr val="FFFF00"/>
                </a:solidFill>
              </a:ln>
              <a:solidFill>
                <a:srgbClr val="008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522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04800" y="116632"/>
            <a:ext cx="685969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800" b="1" dirty="0" smtClean="0">
                <a:solidFill>
                  <a:srgbClr val="C00000"/>
                </a:solidFill>
              </a:rPr>
              <a:t>Проведём исследование №2</a:t>
            </a: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539552" y="1052736"/>
            <a:ext cx="6912768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ru-RU" sz="3600" dirty="0" smtClean="0"/>
              <a:t>Задайте вопрос и распределите глаголы в 2 столбика.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11560" y="5517232"/>
            <a:ext cx="7620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861048"/>
            <a:ext cx="321081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008000"/>
                </a:solidFill>
              </a:rPr>
              <a:t>держать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4509120"/>
            <a:ext cx="39308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008000"/>
                </a:solidFill>
              </a:rPr>
              <a:t>прикусить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87824" y="5085184"/>
            <a:ext cx="39308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008000"/>
                </a:solidFill>
              </a:rPr>
              <a:t>мозолить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5733256"/>
            <a:ext cx="39308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008000"/>
                </a:solidFill>
              </a:rPr>
              <a:t>зарубить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402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319595021"/>
              </p:ext>
            </p:extLst>
          </p:nvPr>
        </p:nvGraphicFramePr>
        <p:xfrm>
          <a:off x="611560" y="1371600"/>
          <a:ext cx="7931224" cy="4433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>
            <a:spLocks/>
          </p:cNvSpPr>
          <p:nvPr/>
        </p:nvSpPr>
        <p:spPr bwMode="auto">
          <a:xfrm>
            <a:off x="1057688" y="37533"/>
            <a:ext cx="6876256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Вывод 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исследовательской работы №2</a:t>
            </a:r>
            <a:endParaRPr lang="ru-RU" sz="3200" dirty="0">
              <a:solidFill>
                <a:srgbClr val="C0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043608" y="4459759"/>
            <a:ext cx="2808312" cy="769441"/>
            <a:chOff x="899592" y="4555232"/>
            <a:chExt cx="2808312" cy="769441"/>
          </a:xfrm>
          <a:solidFill>
            <a:srgbClr val="009900"/>
          </a:solidFill>
        </p:grpSpPr>
        <p:grpSp>
          <p:nvGrpSpPr>
            <p:cNvPr id="5" name="Группа 4"/>
            <p:cNvGrpSpPr/>
            <p:nvPr/>
          </p:nvGrpSpPr>
          <p:grpSpPr>
            <a:xfrm>
              <a:off x="899592" y="4555232"/>
              <a:ext cx="2808312" cy="769441"/>
              <a:chOff x="899592" y="4484439"/>
              <a:chExt cx="2808312" cy="769441"/>
            </a:xfrm>
            <a:grpFill/>
          </p:grpSpPr>
          <p:sp>
            <p:nvSpPr>
              <p:cNvPr id="7" name="Скругленный прямоугольник 6"/>
              <p:cNvSpPr/>
              <p:nvPr/>
            </p:nvSpPr>
            <p:spPr>
              <a:xfrm>
                <a:off x="899592" y="4581128"/>
                <a:ext cx="2808312" cy="576064"/>
              </a:xfrm>
              <a:prstGeom prst="round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979712" y="4484439"/>
                <a:ext cx="79208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400" b="1" dirty="0">
                    <a:solidFill>
                      <a:srgbClr val="FF0000"/>
                    </a:solidFill>
                  </a:rPr>
                  <a:t>?</a:t>
                </a:r>
              </a:p>
            </p:txBody>
          </p:sp>
        </p:grp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4790725"/>
              <a:ext cx="137319" cy="14922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5292080" y="4459758"/>
            <a:ext cx="2952328" cy="769441"/>
            <a:chOff x="5148064" y="4501341"/>
            <a:chExt cx="2808312" cy="769441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5148064" y="4617031"/>
              <a:ext cx="2808312" cy="57606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80981" y="4501341"/>
              <a:ext cx="79208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>
                  <a:solidFill>
                    <a:srgbClr val="FF0000"/>
                  </a:solidFill>
                </a:rPr>
                <a:t>?</a:t>
              </a: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684273"/>
            <a:ext cx="137319" cy="149226"/>
          </a:xfrm>
          <a:prstGeom prst="rect">
            <a:avLst/>
          </a:prstGeom>
          <a:solidFill>
            <a:srgbClr val="00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631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34860" y="3053576"/>
            <a:ext cx="4105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вез</a:t>
            </a:r>
            <a:r>
              <a:rPr lang="ru-RU" sz="72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endParaRPr lang="ru-RU" sz="7200" b="1" u="sng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44008" y="2189976"/>
            <a:ext cx="3987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ид</a:t>
            </a:r>
            <a:r>
              <a:rPr lang="ru-RU" sz="72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endParaRPr lang="ru-RU" sz="7200" b="1" u="sng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34860" y="3956863"/>
            <a:ext cx="41751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7200" b="1" u="sng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ть</a:t>
            </a:r>
            <a:endParaRPr lang="ru-RU" sz="7200" b="1" u="sng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2899" y="3125584"/>
            <a:ext cx="4105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везёшь</a:t>
            </a:r>
            <a:endParaRPr lang="ru-RU" sz="7200" b="1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2899" y="4028871"/>
            <a:ext cx="41751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поиграю</a:t>
            </a:r>
            <a:endParaRPr lang="ru-RU" sz="7200" b="1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5299" y="2261984"/>
            <a:ext cx="3987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7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иду</a:t>
            </a:r>
            <a:endParaRPr lang="ru-RU" sz="7200" b="1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424538" y="260648"/>
            <a:ext cx="8524056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Проведём исследование </a:t>
            </a:r>
            <a:r>
              <a:rPr lang="ru-RU" sz="2800" b="1" dirty="0" smtClean="0">
                <a:solidFill>
                  <a:srgbClr val="C00000"/>
                </a:solidFill>
              </a:rPr>
              <a:t>№3</a:t>
            </a:r>
          </a:p>
          <a:p>
            <a:pPr algn="ctr"/>
            <a:r>
              <a:rPr lang="ru-RU" sz="2600" b="1" dirty="0" smtClean="0">
                <a:solidFill>
                  <a:srgbClr val="000000"/>
                </a:solidFill>
              </a:rPr>
              <a:t>Запишите глаголы в </a:t>
            </a:r>
            <a:r>
              <a:rPr lang="ru-RU" sz="2600" b="1" dirty="0">
                <a:solidFill>
                  <a:srgbClr val="000000"/>
                </a:solidFill>
              </a:rPr>
              <a:t>неопределённой форме:</a:t>
            </a:r>
            <a:endParaRPr lang="ru-RU" sz="2600" b="1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04864"/>
            <a:ext cx="3139792" cy="315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8197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6 L 0.52136 0.00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59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427984" y="1052736"/>
            <a:ext cx="4716016" cy="4104456"/>
          </a:xfrm>
          <a:prstGeom prst="rect">
            <a:avLst/>
          </a:prstGeom>
          <a:solidFill>
            <a:srgbClr val="009900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772816"/>
            <a:ext cx="52920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4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сберегу 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сбере</a:t>
            </a:r>
            <a:r>
              <a:rPr lang="ru-RU" sz="4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чь</a:t>
            </a:r>
            <a:endParaRPr lang="ru-RU" sz="48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3068960"/>
            <a:ext cx="49320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4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стригу 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стри</a:t>
            </a:r>
            <a:r>
              <a:rPr lang="ru-RU" sz="4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чь</a:t>
            </a:r>
            <a:endParaRPr lang="ru-RU" sz="48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Проведём исследование </a:t>
            </a:r>
            <a:r>
              <a:rPr lang="ru-RU" sz="2800" b="1" dirty="0" smtClean="0">
                <a:solidFill>
                  <a:srgbClr val="C00000"/>
                </a:solidFill>
              </a:rPr>
              <a:t>№3</a:t>
            </a:r>
            <a:endParaRPr lang="ru-RU" sz="2800" b="1" dirty="0">
              <a:solidFill>
                <a:srgbClr val="C00000"/>
              </a:solidFill>
            </a:endParaRPr>
          </a:p>
          <a:p>
            <a:pPr algn="ctr"/>
            <a:r>
              <a:rPr lang="ru-RU" sz="2600" b="1" dirty="0"/>
              <a:t>Запишите глаголы в неопределённой форме:</a:t>
            </a:r>
            <a:endParaRPr lang="ru-RU" sz="2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045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-0.00191 0.5837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2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0.58379 L 0.5415 0.58379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149 0.58379 L 0.50208 -0.0041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-2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-2.22222E-6 L -0.01355 0.420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2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54 0.4206 L 0.52986 0.420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986 0.4206 L 0.49827 0.03195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" y="-1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5" grpId="0"/>
      <p:bldP spid="5" grpId="1"/>
      <p:bldP spid="5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0"/>
          <p:cNvSpPr>
            <a:spLocks noChangeArrowheads="1"/>
          </p:cNvSpPr>
          <p:nvPr/>
        </p:nvSpPr>
        <p:spPr bwMode="auto">
          <a:xfrm>
            <a:off x="539552" y="3645024"/>
            <a:ext cx="928903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3200" b="1" dirty="0"/>
              <a:t> </a:t>
            </a:r>
            <a:r>
              <a:rPr lang="ru-RU" sz="3200" b="1" dirty="0">
                <a:solidFill>
                  <a:srgbClr val="0000CC"/>
                </a:solidFill>
              </a:rPr>
              <a:t>Какой частью слова являются </a:t>
            </a:r>
            <a:endParaRPr lang="ru-RU" sz="3200" b="1" dirty="0" smtClean="0">
              <a:solidFill>
                <a:srgbClr val="0000CC"/>
              </a:solidFill>
            </a:endParaRPr>
          </a:p>
          <a:p>
            <a:r>
              <a:rPr lang="ru-RU" sz="3200" b="1" dirty="0" smtClean="0">
                <a:solidFill>
                  <a:srgbClr val="FF0000"/>
                </a:solidFill>
              </a:rPr>
              <a:t>      –ТЬ,</a:t>
            </a:r>
            <a:r>
              <a:rPr lang="ru-RU" sz="3200" b="1" dirty="0" smtClean="0"/>
              <a:t>  </a:t>
            </a:r>
            <a:r>
              <a:rPr lang="ru-RU" sz="3200" b="1" dirty="0">
                <a:solidFill>
                  <a:srgbClr val="FF0000"/>
                </a:solidFill>
              </a:rPr>
              <a:t>–</a:t>
            </a:r>
            <a:r>
              <a:rPr lang="ru-RU" sz="3200" b="1" dirty="0" smtClean="0">
                <a:solidFill>
                  <a:srgbClr val="FF0000"/>
                </a:solidFill>
              </a:rPr>
              <a:t>ТИ,</a:t>
            </a: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–ЧЬ</a:t>
            </a: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rgbClr val="0000CC"/>
                </a:solidFill>
              </a:rPr>
              <a:t>в глаголах</a:t>
            </a:r>
          </a:p>
          <a:p>
            <a:r>
              <a:rPr lang="ru-RU" sz="3200" b="1" dirty="0" smtClean="0">
                <a:solidFill>
                  <a:srgbClr val="0000CC"/>
                </a:solidFill>
              </a:rPr>
              <a:t>                                          начальной </a:t>
            </a:r>
            <a:r>
              <a:rPr lang="ru-RU" sz="3200" b="1" dirty="0">
                <a:solidFill>
                  <a:srgbClr val="0000CC"/>
                </a:solidFill>
              </a:rPr>
              <a:t>формы</a:t>
            </a:r>
            <a:r>
              <a:rPr lang="ru-RU" sz="3200" b="1" dirty="0" smtClean="0">
                <a:solidFill>
                  <a:srgbClr val="0000CC"/>
                </a:solidFill>
              </a:rPr>
              <a:t>?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3" name="Rectangle 3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78473" y="2146524"/>
            <a:ext cx="897810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sz="3200" b="1" dirty="0"/>
              <a:t> </a:t>
            </a:r>
            <a:r>
              <a:rPr lang="ru-RU" sz="3200" b="1" dirty="0" smtClean="0">
                <a:solidFill>
                  <a:srgbClr val="0000CC"/>
                </a:solidFill>
              </a:rPr>
              <a:t>Глаголы начальной формы могут оканчиваться на</a:t>
            </a:r>
            <a:r>
              <a:rPr lang="ru-RU" sz="3200" b="1" dirty="0" smtClean="0"/>
              <a:t>  </a:t>
            </a:r>
            <a:r>
              <a:rPr lang="ru-RU" sz="3200" b="1" dirty="0" smtClean="0">
                <a:solidFill>
                  <a:srgbClr val="FF0000"/>
                </a:solidFill>
              </a:rPr>
              <a:t>–ТЬ </a:t>
            </a:r>
            <a:r>
              <a:rPr lang="ru-RU" sz="3200" b="1" dirty="0" smtClean="0">
                <a:solidFill>
                  <a:srgbClr val="0000CC"/>
                </a:solidFill>
              </a:rPr>
              <a:t>и</a:t>
            </a:r>
            <a:r>
              <a:rPr lang="ru-RU" sz="3200" b="1" dirty="0" smtClean="0"/>
              <a:t>  </a:t>
            </a:r>
            <a:r>
              <a:rPr lang="ru-RU" sz="3200" b="1" dirty="0" smtClean="0">
                <a:solidFill>
                  <a:srgbClr val="FF0000"/>
                </a:solidFill>
              </a:rPr>
              <a:t>–ТИ –ЧЬ</a:t>
            </a:r>
            <a:r>
              <a:rPr lang="ru-RU" sz="3200" b="1" dirty="0" smtClean="0">
                <a:solidFill>
                  <a:srgbClr val="0000CC"/>
                </a:solidFill>
              </a:rPr>
              <a:t>.</a:t>
            </a:r>
            <a:r>
              <a:rPr lang="ru-RU" sz="3200" b="1" dirty="0" smtClean="0">
                <a:solidFill>
                  <a:srgbClr val="FF0000"/>
                </a:solidFill>
              </a:rPr>
              <a:t> 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548417" y="332656"/>
            <a:ext cx="643582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3000" b="1" dirty="0" smtClean="0">
                <a:solidFill>
                  <a:srgbClr val="C00000"/>
                </a:solidFill>
              </a:rPr>
              <a:t>Вывод </a:t>
            </a:r>
          </a:p>
          <a:p>
            <a:pPr algn="ctr" eaLnBrk="1" hangingPunct="1"/>
            <a:r>
              <a:rPr lang="ru-RU" sz="3000" dirty="0" smtClean="0">
                <a:solidFill>
                  <a:srgbClr val="C00000"/>
                </a:solidFill>
              </a:rPr>
              <a:t>исследовательской работы №</a:t>
            </a:r>
            <a:r>
              <a:rPr lang="ru-RU" sz="3000" b="1" dirty="0" smtClean="0">
                <a:solidFill>
                  <a:srgbClr val="C00000"/>
                </a:solidFill>
              </a:rPr>
              <a:t>3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4355976" y="2564904"/>
            <a:ext cx="714890" cy="660428"/>
            <a:chOff x="3923928" y="2034878"/>
            <a:chExt cx="697060" cy="646331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923928" y="2130617"/>
              <a:ext cx="697058" cy="504056"/>
            </a:xfrm>
            <a:prstGeom prst="roundRect">
              <a:avLst/>
            </a:prstGeom>
            <a:solidFill>
              <a:srgbClr val="FFFF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020871" y="2034878"/>
              <a:ext cx="6001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solidFill>
                    <a:srgbClr val="FF0000"/>
                  </a:solidFill>
                </a:rPr>
                <a:t>?</a:t>
              </a:r>
              <a:endParaRPr lang="ru-RU" sz="3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580112" y="2564904"/>
            <a:ext cx="767156" cy="646331"/>
            <a:chOff x="3923928" y="2034878"/>
            <a:chExt cx="697058" cy="646331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923928" y="2130617"/>
              <a:ext cx="697058" cy="504056"/>
            </a:xfrm>
            <a:prstGeom prst="roundRect">
              <a:avLst/>
            </a:prstGeom>
            <a:solidFill>
              <a:srgbClr val="FFFF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20869" y="2034878"/>
              <a:ext cx="6001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smtClean="0">
                  <a:solidFill>
                    <a:srgbClr val="FF0000"/>
                  </a:solidFill>
                </a:rPr>
                <a:t>?</a:t>
              </a:r>
              <a:endParaRPr lang="ru-RU" sz="3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588224" y="2564904"/>
            <a:ext cx="767156" cy="646331"/>
            <a:chOff x="3923928" y="2034878"/>
            <a:chExt cx="697058" cy="646331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3923928" y="2130617"/>
              <a:ext cx="697058" cy="504056"/>
            </a:xfrm>
            <a:prstGeom prst="roundRect">
              <a:avLst/>
            </a:prstGeom>
            <a:solidFill>
              <a:srgbClr val="FFFF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20869" y="2034878"/>
              <a:ext cx="6001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smtClean="0">
                  <a:solidFill>
                    <a:srgbClr val="FF0000"/>
                  </a:solidFill>
                </a:rPr>
                <a:t>?</a:t>
              </a:r>
              <a:endParaRPr lang="ru-RU" sz="36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1677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45504" y="188640"/>
            <a:ext cx="8763000" cy="504753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</a:t>
            </a:r>
          </a:p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Начальная форма глагола – это</a:t>
            </a:r>
          </a:p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_________________ форма глагола. Она не ___________ ни на _______, ни на _______ глагола. Глаголы в неопределённой форме отвечают на вопрос ___________ или _____________ .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5148064" y="5373216"/>
            <a:ext cx="2198162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указывает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699792" y="5877272"/>
            <a:ext cx="2760712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неизменяемая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95536" y="5301208"/>
            <a:ext cx="2664296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FF0000"/>
                </a:solidFill>
              </a:rPr>
              <a:t>ч</a:t>
            </a:r>
            <a:r>
              <a:rPr lang="ru-RU" sz="2800" b="1" dirty="0" smtClean="0">
                <a:solidFill>
                  <a:srgbClr val="FF0000"/>
                </a:solidFill>
              </a:rPr>
              <a:t>то сделать?</a:t>
            </a: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940152" y="5877272"/>
            <a:ext cx="2583160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что делать?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539552" y="5949280"/>
            <a:ext cx="1358474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число</a:t>
            </a: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2987824" y="5373216"/>
            <a:ext cx="1445840" cy="5232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</a:rPr>
              <a:t>время</a:t>
            </a:r>
          </a:p>
        </p:txBody>
      </p:sp>
    </p:spTree>
    <p:extLst>
      <p:ext uri="{BB962C8B-B14F-4D97-AF65-F5344CB8AC3E}">
        <p14:creationId xmlns:p14="http://schemas.microsoft.com/office/powerpoint/2010/main" xmlns="" val="234939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89547E-6 L 0.35573 -0.589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78" y="-29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7428E-6 L 0.42222 -0.538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11" y="-269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7037E-6 L -0.75555 -0.304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78" y="-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0.25538 -0.30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0" y="-1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7 L -0.37049 -0.333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24" y="-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21554E-7 L -0.31893 -0.2761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55" y="-138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нутый угол 1"/>
          <p:cNvSpPr/>
          <p:nvPr/>
        </p:nvSpPr>
        <p:spPr>
          <a:xfrm flipH="1">
            <a:off x="179508" y="404664"/>
            <a:ext cx="6192689" cy="5181679"/>
          </a:xfrm>
          <a:prstGeom prst="foldedCorner">
            <a:avLst>
              <a:gd name="adj" fmla="val 23599"/>
            </a:avLst>
          </a:prstGeom>
          <a:solidFill>
            <a:srgbClr val="CCFF99"/>
          </a:solidFill>
          <a:ln w="57150">
            <a:solidFill>
              <a:srgbClr val="B4DE8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446926" y="326204"/>
            <a:ext cx="23728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>
                <a:solidFill>
                  <a:srgbClr val="C00000"/>
                </a:solidFill>
              </a:rPr>
              <a:t>Р</a:t>
            </a:r>
            <a:r>
              <a:rPr lang="ru-RU" sz="2000" b="1" dirty="0" smtClean="0">
                <a:solidFill>
                  <a:srgbClr val="C00000"/>
                </a:solidFill>
              </a:rPr>
              <a:t>абота в группах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1" y="260648"/>
            <a:ext cx="6192685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</a:rPr>
              <a:t>Дорогой </a:t>
            </a:r>
            <a:r>
              <a:rPr lang="ru-RU" sz="4000" b="1" dirty="0" err="1" smtClean="0">
                <a:solidFill>
                  <a:srgbClr val="0000CC"/>
                </a:solidFill>
              </a:rPr>
              <a:t>Карлсон</a:t>
            </a:r>
            <a:r>
              <a:rPr lang="ru-RU" sz="4000" b="1" dirty="0" smtClean="0">
                <a:solidFill>
                  <a:srgbClr val="0000CC"/>
                </a:solidFill>
              </a:rPr>
              <a:t>!</a:t>
            </a:r>
          </a:p>
          <a:p>
            <a:endParaRPr lang="ru-RU" sz="2600" dirty="0" smtClean="0">
              <a:solidFill>
                <a:srgbClr val="0000CC"/>
              </a:solidFill>
            </a:endParaRPr>
          </a:p>
          <a:p>
            <a:r>
              <a:rPr lang="ru-RU" sz="2600" b="1" dirty="0" smtClean="0">
                <a:solidFill>
                  <a:srgbClr val="0000CC"/>
                </a:solidFill>
              </a:rPr>
              <a:t>Приглашаю тебя на день рождения!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Мы весело его проведем: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Можно плясать, есть конфеты, играть,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Мультфильмы смотреть, стихи сочинять.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Мою паровую машину возьмём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И с ней испытания снова начнём.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Я вместе с тобой высоко полечу – </a:t>
            </a:r>
          </a:p>
          <a:p>
            <a:r>
              <a:rPr lang="ru-RU" sz="2600" b="1" dirty="0" smtClean="0">
                <a:solidFill>
                  <a:srgbClr val="0000CC"/>
                </a:solidFill>
              </a:rPr>
              <a:t>Так праздник отметить свой я хочу!</a:t>
            </a:r>
          </a:p>
          <a:p>
            <a:endParaRPr lang="ru-RU" sz="2600" b="1" dirty="0" smtClean="0">
              <a:solidFill>
                <a:srgbClr val="0000CC"/>
              </a:solidFill>
            </a:endParaRPr>
          </a:p>
          <a:p>
            <a:pPr algn="r"/>
            <a:r>
              <a:rPr lang="ru-RU" sz="2600" b="1" dirty="0" smtClean="0">
                <a:solidFill>
                  <a:srgbClr val="0000CC"/>
                </a:solidFill>
              </a:rPr>
              <a:t>Твой друг Малыш.</a:t>
            </a:r>
            <a:endParaRPr lang="ru-RU" sz="2600" b="1" dirty="0">
              <a:solidFill>
                <a:srgbClr val="00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2060848"/>
            <a:ext cx="15841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        есть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2492896"/>
            <a:ext cx="194421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        смотреть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2852936"/>
            <a:ext cx="20162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        сочинять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11760" y="4437112"/>
            <a:ext cx="20882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        отметить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03648" y="1700808"/>
            <a:ext cx="15841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      плясать</a:t>
            </a:r>
            <a:endParaRPr lang="ru-RU" sz="2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2060848"/>
            <a:ext cx="15841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</a:rPr>
              <a:t>        играть</a:t>
            </a:r>
            <a:endParaRPr lang="ru-RU" sz="2600" b="1" dirty="0">
              <a:solidFill>
                <a:srgbClr val="C00000"/>
              </a:solidFill>
            </a:endParaRPr>
          </a:p>
        </p:txBody>
      </p:sp>
      <p:pic>
        <p:nvPicPr>
          <p:cNvPr id="12" name="Письмо Карлсону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490663" y="1071821"/>
            <a:ext cx="609600" cy="609600"/>
          </a:xfrm>
          <a:prstGeom prst="rect">
            <a:avLst/>
          </a:prstGeom>
        </p:spPr>
      </p:pic>
      <p:pic>
        <p:nvPicPr>
          <p:cNvPr id="3076" name="Picture 4" descr="http://cs11204.vk.me/u168018371/-1/x_f951642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0606" y="3356992"/>
            <a:ext cx="2805447" cy="326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782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2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/>
              <a:t>Проверка работы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sz="quarter" idx="4294967295"/>
          </p:nvPr>
        </p:nvSpPr>
        <p:spPr>
          <a:xfrm>
            <a:off x="755576" y="2564904"/>
            <a:ext cx="7772400" cy="4114800"/>
          </a:xfrm>
          <a:prstGeom prst="rect">
            <a:avLst/>
          </a:prstGeom>
          <a:ln/>
        </p:spPr>
        <p:txBody>
          <a:bodyPr>
            <a:normAutofit/>
          </a:bodyPr>
          <a:lstStyle/>
          <a:p>
            <a:pPr marL="0" indent="0">
              <a:buClr>
                <a:srgbClr val="00FFCC"/>
              </a:buClr>
              <a:buSzPct val="8000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Ходить, пойти, пойти, учить, плакать, проехать, обойти, зажечь, съесть, прожить, давать, упасть, понять, доказывать, спать, терпеть,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учить.</a:t>
            </a:r>
            <a:endParaRPr lang="ru-RU" sz="4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3199749" cy="272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964170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/2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.3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x-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.1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h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.01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strVal val="#ppt_w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.01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9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22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5282" y="188640"/>
            <a:ext cx="4267512" cy="1085859"/>
          </a:xfrm>
          <a:prstGeom prst="roundRect">
            <a:avLst/>
          </a:prstGeom>
          <a:solidFill>
            <a:srgbClr val="CCFFFF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9900"/>
                </a:solidFill>
                <a:cs typeface="Arial" pitchFamily="34" charset="0"/>
              </a:rPr>
              <a:t>молчать</a:t>
            </a:r>
            <a:endParaRPr lang="ru-RU" sz="4000" b="1" dirty="0">
              <a:solidFill>
                <a:srgbClr val="009900"/>
              </a:solidFill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85140" y="1425801"/>
            <a:ext cx="4267955" cy="1085859"/>
          </a:xfrm>
          <a:prstGeom prst="roundRect">
            <a:avLst/>
          </a:prstGeom>
          <a:solidFill>
            <a:srgbClr val="CCFF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9900"/>
                </a:solidFill>
                <a:cs typeface="Arial" pitchFamily="34" charset="0"/>
              </a:rPr>
              <a:t>н</a:t>
            </a:r>
            <a:r>
              <a:rPr lang="ru-RU" sz="4000" b="1" dirty="0" smtClean="0">
                <a:solidFill>
                  <a:srgbClr val="009900"/>
                </a:solidFill>
                <a:cs typeface="Arial" pitchFamily="34" charset="0"/>
              </a:rPr>
              <a:t>адоедать</a:t>
            </a:r>
            <a:endParaRPr lang="ru-RU" sz="4000" b="1" dirty="0">
              <a:solidFill>
                <a:srgbClr val="009900"/>
              </a:solidFill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5282" y="2708920"/>
            <a:ext cx="4153465" cy="1085859"/>
          </a:xfrm>
          <a:prstGeom prst="roundRect">
            <a:avLst/>
          </a:prstGeom>
          <a:solidFill>
            <a:srgbClr val="CCFF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9900"/>
                </a:solidFill>
                <a:cs typeface="Arial" pitchFamily="34" charset="0"/>
              </a:rPr>
              <a:t>запомнить</a:t>
            </a:r>
            <a:endParaRPr lang="ru-RU" sz="4000" b="1" dirty="0">
              <a:solidFill>
                <a:srgbClr val="009900"/>
              </a:solidFill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3371" y="4005064"/>
            <a:ext cx="4125156" cy="1085859"/>
          </a:xfrm>
          <a:prstGeom prst="roundRect">
            <a:avLst/>
          </a:prstGeom>
          <a:solidFill>
            <a:srgbClr val="CCFF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9900"/>
                </a:solidFill>
                <a:cs typeface="Arial" pitchFamily="34" charset="0"/>
              </a:rPr>
              <a:t>замолчать</a:t>
            </a:r>
            <a:endParaRPr lang="ru-RU" sz="4000" b="1" dirty="0">
              <a:solidFill>
                <a:srgbClr val="009900"/>
              </a:solidFill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3528" y="5301208"/>
            <a:ext cx="4259567" cy="1085859"/>
          </a:xfrm>
          <a:prstGeom prst="roundRect">
            <a:avLst/>
          </a:prstGeom>
          <a:solidFill>
            <a:srgbClr val="CCFFF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9900"/>
                </a:solidFill>
                <a:cs typeface="Arial" pitchFamily="34" charset="0"/>
              </a:rPr>
              <a:t>дремать</a:t>
            </a:r>
            <a:endParaRPr lang="ru-RU" sz="4000" b="1" dirty="0">
              <a:solidFill>
                <a:srgbClr val="009900"/>
              </a:solidFill>
              <a:cs typeface="Arial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788024" y="275432"/>
            <a:ext cx="424847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 smtClean="0">
                <a:solidFill>
                  <a:srgbClr val="C00000"/>
                </a:solidFill>
              </a:rPr>
              <a:t>Замените фразеологизмы глаголами неопределённой формы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AutoShape 2" descr="http://www.cliparthut.com/clip-arts/1450/ladybug-clip-art-145004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6" descr="C:\Users\user\Desktop\Ladybugs_116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8386180">
            <a:off x="4264009" y="3893368"/>
            <a:ext cx="3911458" cy="174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442260" y="188640"/>
            <a:ext cx="4273756" cy="1085859"/>
            <a:chOff x="442260" y="188640"/>
            <a:chExt cx="4273756" cy="1085859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442260" y="188640"/>
              <a:ext cx="4273756" cy="1085859"/>
            </a:xfrm>
            <a:prstGeom prst="roundRect">
              <a:avLst/>
            </a:prstGeom>
            <a:solidFill>
              <a:srgbClr val="CC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>
                  <a:solidFill>
                    <a:srgbClr val="0000CC"/>
                  </a:solidFill>
                  <a:cs typeface="Arial" pitchFamily="34" charset="0"/>
                </a:rPr>
                <a:t>Держать язык за зубами</a:t>
              </a:r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018837"/>
              <a:ext cx="137319" cy="149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3" name="Группа 12"/>
          <p:cNvGrpSpPr/>
          <p:nvPr/>
        </p:nvGrpSpPr>
        <p:grpSpPr>
          <a:xfrm>
            <a:off x="377489" y="1425801"/>
            <a:ext cx="4283994" cy="1085859"/>
            <a:chOff x="377489" y="1425801"/>
            <a:chExt cx="4283994" cy="1085859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77489" y="1425801"/>
              <a:ext cx="4283994" cy="1085859"/>
            </a:xfrm>
            <a:prstGeom prst="roundRect">
              <a:avLst/>
            </a:prstGeom>
            <a:solidFill>
              <a:srgbClr val="CC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4000" b="1" dirty="0" smtClean="0">
                <a:solidFill>
                  <a:srgbClr val="0000CC"/>
                </a:solidFill>
                <a:cs typeface="Arial" pitchFamily="34" charset="0"/>
              </a:endParaRPr>
            </a:p>
            <a:p>
              <a:pPr algn="ctr">
                <a:defRPr/>
              </a:pPr>
              <a:r>
                <a:rPr lang="ru-RU" sz="3600" b="1" dirty="0" smtClean="0">
                  <a:solidFill>
                    <a:srgbClr val="0000CC"/>
                  </a:solidFill>
                  <a:cs typeface="Arial" pitchFamily="34" charset="0"/>
                </a:rPr>
                <a:t>Мозолить глаза</a:t>
              </a:r>
              <a:endParaRPr lang="ru-RU" sz="3600" b="1" dirty="0">
                <a:solidFill>
                  <a:srgbClr val="0000CC"/>
                </a:solidFill>
                <a:cs typeface="Arial" pitchFamily="34" charset="0"/>
              </a:endParaRPr>
            </a:p>
            <a:p>
              <a:pPr algn="ctr">
                <a:defRPr/>
              </a:pPr>
              <a:r>
                <a:rPr lang="ru-RU" sz="4000" b="1" dirty="0" smtClean="0">
                  <a:solidFill>
                    <a:srgbClr val="0000CC"/>
                  </a:solidFill>
                </a:rPr>
                <a:t> </a:t>
              </a:r>
              <a:endParaRPr lang="ru-RU" sz="4000" b="1" dirty="0">
                <a:solidFill>
                  <a:srgbClr val="0000CC"/>
                </a:solidFill>
              </a:endParaRPr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674" y="2276872"/>
              <a:ext cx="137319" cy="149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" name="Группа 15"/>
          <p:cNvGrpSpPr/>
          <p:nvPr/>
        </p:nvGrpSpPr>
        <p:grpSpPr>
          <a:xfrm>
            <a:off x="393528" y="2726493"/>
            <a:ext cx="4267955" cy="1085859"/>
            <a:chOff x="393528" y="2726493"/>
            <a:chExt cx="4267955" cy="1085859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393528" y="2726493"/>
              <a:ext cx="4267955" cy="1085859"/>
            </a:xfrm>
            <a:prstGeom prst="roundRect">
              <a:avLst/>
            </a:prstGeom>
            <a:solidFill>
              <a:srgbClr val="CC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 smtClean="0">
                  <a:solidFill>
                    <a:srgbClr val="0000CC"/>
                  </a:solidFill>
                  <a:cs typeface="Arial" pitchFamily="34" charset="0"/>
                </a:rPr>
                <a:t>Зарубить на носу</a:t>
              </a:r>
              <a:endParaRPr lang="ru-RU" sz="3600" b="1" dirty="0">
                <a:solidFill>
                  <a:srgbClr val="0000CC"/>
                </a:solidFill>
              </a:endParaRPr>
            </a:p>
          </p:txBody>
        </p: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892" y="3639040"/>
              <a:ext cx="137319" cy="149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Группа 18"/>
          <p:cNvGrpSpPr/>
          <p:nvPr/>
        </p:nvGrpSpPr>
        <p:grpSpPr>
          <a:xfrm>
            <a:off x="385140" y="3984670"/>
            <a:ext cx="4227813" cy="1085859"/>
            <a:chOff x="385140" y="3984670"/>
            <a:chExt cx="4227813" cy="1085859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385140" y="3984670"/>
              <a:ext cx="4227813" cy="1085859"/>
            </a:xfrm>
            <a:prstGeom prst="roundRect">
              <a:avLst/>
            </a:prstGeom>
            <a:solidFill>
              <a:srgbClr val="CC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 smtClean="0">
                  <a:solidFill>
                    <a:srgbClr val="0000CC"/>
                  </a:solidFill>
                  <a:cs typeface="Arial" pitchFamily="34" charset="0"/>
                </a:rPr>
                <a:t>Прикусить язык</a:t>
              </a:r>
              <a:r>
                <a:rPr lang="ru-RU" sz="4400" b="1" dirty="0" smtClean="0">
                  <a:solidFill>
                    <a:srgbClr val="0000CC"/>
                  </a:solidFill>
                </a:rPr>
                <a:t> </a:t>
              </a:r>
              <a:endParaRPr lang="ru-RU" sz="4400" b="1" dirty="0">
                <a:solidFill>
                  <a:srgbClr val="0000CC"/>
                </a:solidFill>
              </a:endParaRPr>
            </a:p>
          </p:txBody>
        </p:sp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333" y="4766188"/>
              <a:ext cx="137319" cy="149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2" name="Группа 21"/>
          <p:cNvGrpSpPr/>
          <p:nvPr/>
        </p:nvGrpSpPr>
        <p:grpSpPr>
          <a:xfrm>
            <a:off x="397323" y="5301208"/>
            <a:ext cx="4267511" cy="1085859"/>
            <a:chOff x="397323" y="5301208"/>
            <a:chExt cx="4267511" cy="1085859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397323" y="5301208"/>
              <a:ext cx="4267511" cy="1085859"/>
            </a:xfrm>
            <a:prstGeom prst="roundRect">
              <a:avLst/>
            </a:prstGeom>
            <a:solidFill>
              <a:srgbClr val="CCFFFF"/>
            </a:solidFill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3600" b="1" dirty="0" smtClean="0">
                  <a:solidFill>
                    <a:srgbClr val="0000CC"/>
                  </a:solidFill>
                  <a:cs typeface="Arial" pitchFamily="34" charset="0"/>
                </a:rPr>
                <a:t>Клевать носом</a:t>
              </a:r>
              <a:r>
                <a:rPr lang="ru-RU" sz="3600" b="1" dirty="0" smtClean="0">
                  <a:solidFill>
                    <a:srgbClr val="0000CC"/>
                  </a:solidFill>
                </a:rPr>
                <a:t> </a:t>
              </a:r>
              <a:endParaRPr lang="ru-RU" sz="3600" b="1" dirty="0">
                <a:solidFill>
                  <a:srgbClr val="0000CC"/>
                </a:solidFill>
              </a:endParaRPr>
            </a:p>
          </p:txBody>
        </p:sp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062" y="6093296"/>
              <a:ext cx="137319" cy="149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86927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3"/>
          <p:cNvSpPr txBox="1">
            <a:spLocks/>
          </p:cNvSpPr>
          <p:nvPr/>
        </p:nvSpPr>
        <p:spPr>
          <a:xfrm>
            <a:off x="1283232" y="316018"/>
            <a:ext cx="6454540" cy="11521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Выпишите глаголы неопределённой формы из песни «Чему учат в школе»</a:t>
            </a:r>
          </a:p>
          <a:p>
            <a:pPr marL="0" indent="0">
              <a:buFont typeface="Arial" pitchFamily="34" charset="0"/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 txBox="1">
            <a:spLocks/>
          </p:cNvSpPr>
          <p:nvPr/>
        </p:nvSpPr>
        <p:spPr bwMode="auto">
          <a:xfrm>
            <a:off x="1037456" y="4077072"/>
            <a:ext cx="8431088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b="1" dirty="0" smtClean="0">
                <a:solidFill>
                  <a:srgbClr val="0000CC"/>
                </a:solidFill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</a:rPr>
              <a:t>Писать, вычитать, умножать, не обижать, прибавить, читать, любить, быть, находить, рисовать, не путать, дружить, дорожить</a:t>
            </a:r>
            <a:endParaRPr lang="ru-RU" dirty="0" smtClean="0">
              <a:solidFill>
                <a:srgbClr val="0000CC"/>
              </a:solidFill>
            </a:endParaRPr>
          </a:p>
        </p:txBody>
      </p:sp>
      <p:pic>
        <p:nvPicPr>
          <p:cNvPr id="5" name="Школа - Учат в школе (mp3ostrov.me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>
            <a:duotone>
              <a:prstClr val="black"/>
              <a:srgbClr val="0099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394448" y="1988840"/>
            <a:ext cx="609600" cy="609600"/>
          </a:xfrm>
          <a:prstGeom prst="rect">
            <a:avLst/>
          </a:prstGeom>
        </p:spPr>
      </p:pic>
      <p:sp>
        <p:nvSpPr>
          <p:cNvPr id="6" name="Содержимое 3"/>
          <p:cNvSpPr txBox="1">
            <a:spLocks/>
          </p:cNvSpPr>
          <p:nvPr/>
        </p:nvSpPr>
        <p:spPr bwMode="auto">
          <a:xfrm>
            <a:off x="3631323" y="3356992"/>
            <a:ext cx="1948789" cy="648072"/>
          </a:xfrm>
          <a:prstGeom prst="rect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ctr" eaLnBrk="1" hangingPunct="1">
              <a:buFont typeface="Wingdings" pitchFamily="2" charset="2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Проверка</a:t>
            </a:r>
            <a:endParaRPr lang="ru-RU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585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9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23528" y="3789040"/>
            <a:ext cx="842493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SimSun" pitchFamily="2" charset="-122"/>
                <a:cs typeface="Times New Roman" pitchFamily="18" charset="0"/>
              </a:rPr>
              <a:t>  Ф </a:t>
            </a:r>
            <a:r>
              <a:rPr kumimoji="0" lang="ru-RU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SimSun" pitchFamily="2" charset="-122"/>
                <a:cs typeface="Times New Roman" pitchFamily="18" charset="0"/>
              </a:rPr>
              <a:t>фил фильм фильмы фильмом</a:t>
            </a:r>
            <a:endParaRPr kumimoji="0" lang="ru-RU" altLang="zh-CN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SimSun" pitchFamily="2" charset="-122"/>
                <a:cs typeface="Times New Roman" pitchFamily="18" charset="0"/>
              </a:rPr>
              <a:t>  ин </a:t>
            </a:r>
            <a:r>
              <a:rPr kumimoji="0" lang="ru-RU" altLang="zh-CN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SimSun" pitchFamily="2" charset="-122"/>
                <a:cs typeface="Times New Roman" pitchFamily="18" charset="0"/>
              </a:rPr>
              <a:t>ны</a:t>
            </a:r>
            <a:r>
              <a:rPr kumimoji="0" lang="ru-RU" altLang="zh-CN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SimSun" pitchFamily="2" charset="-122"/>
                <a:cs typeface="Times New Roman" pitchFamily="18" charset="0"/>
              </a:rPr>
              <a:t> интересный интересным интересных</a:t>
            </a:r>
            <a:endParaRPr kumimoji="0" lang="ru-RU" altLang="zh-CN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979712" y="2636912"/>
            <a:ext cx="492660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 charset="-52"/>
                <a:ea typeface="SimSun" pitchFamily="2" charset="-122"/>
                <a:cs typeface="Times New Roman" pitchFamily="18" charset="0"/>
              </a:rPr>
              <a:t>Чистописание.</a:t>
            </a:r>
            <a:endParaRPr kumimoji="0" lang="ru-RU" altLang="zh-CN" sz="6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726504" y="1556792"/>
            <a:ext cx="6005736" cy="2667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00CC"/>
                </a:solidFill>
              </a:rPr>
              <a:t>Снег  теперь  уже  не  тот, -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Потемнел   он  в  поле.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На  озерах  треснул  лёд,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Будто  раскололи.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Облака  бегут    быстрей.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Небо  стало  выше.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Зачирикал  воробей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r>
              <a:rPr lang="ru-RU" sz="3600" b="1" dirty="0" smtClean="0">
                <a:solidFill>
                  <a:srgbClr val="0000CC"/>
                </a:solidFill>
              </a:rPr>
              <a:t> Веселей  на  крыше.</a:t>
            </a:r>
            <a:br>
              <a:rPr lang="ru-RU" sz="3600" b="1" dirty="0" smtClean="0">
                <a:solidFill>
                  <a:srgbClr val="0000CC"/>
                </a:solidFill>
              </a:rPr>
            </a:br>
            <a:endParaRPr lang="ru-RU" sz="3600" b="1" dirty="0" smtClean="0">
              <a:solidFill>
                <a:srgbClr val="0000CC"/>
              </a:solidFill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933624" y="344850"/>
            <a:ext cx="591080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 b="1" dirty="0">
                <a:solidFill>
                  <a:srgbClr val="C00000"/>
                </a:solidFill>
              </a:rPr>
              <a:t>Выпишите глаголы и поставьте их в начальную </a:t>
            </a:r>
            <a:r>
              <a:rPr lang="ru-RU" sz="2000" b="1" dirty="0" smtClean="0">
                <a:solidFill>
                  <a:srgbClr val="C00000"/>
                </a:solidFill>
              </a:rPr>
              <a:t>форму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400800" y="5750565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dirty="0">
                <a:solidFill>
                  <a:srgbClr val="0000CC"/>
                </a:solidFill>
              </a:rPr>
              <a:t>С. Я. Маршак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899592" y="2124145"/>
            <a:ext cx="2088232" cy="584775"/>
          </a:xfrm>
          <a:prstGeom prst="rect">
            <a:avLst/>
          </a:prstGeom>
          <a:solidFill>
            <a:srgbClr val="E6FCC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потемнеть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059832" y="2700209"/>
            <a:ext cx="1728192" cy="584775"/>
          </a:xfrm>
          <a:prstGeom prst="rect">
            <a:avLst/>
          </a:prstGeom>
          <a:solidFill>
            <a:srgbClr val="E6FCC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треснуть</a:t>
            </a: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2267744" y="3276273"/>
            <a:ext cx="2088232" cy="584775"/>
          </a:xfrm>
          <a:prstGeom prst="rect">
            <a:avLst/>
          </a:prstGeom>
          <a:solidFill>
            <a:srgbClr val="E6FCC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расколоть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2418508" y="3852337"/>
            <a:ext cx="1505420" cy="584775"/>
          </a:xfrm>
          <a:prstGeom prst="rect">
            <a:avLst/>
          </a:prstGeom>
          <a:solidFill>
            <a:srgbClr val="E6FCC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бежать</a:t>
            </a: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2123728" y="4356393"/>
            <a:ext cx="1080120" cy="584775"/>
          </a:xfrm>
          <a:prstGeom prst="rect">
            <a:avLst/>
          </a:prstGeom>
          <a:solidFill>
            <a:srgbClr val="E6FCC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стать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827584" y="4932457"/>
            <a:ext cx="2232248" cy="584775"/>
          </a:xfrm>
          <a:prstGeom prst="rect">
            <a:avLst/>
          </a:prstGeom>
          <a:solidFill>
            <a:srgbClr val="E6FCCC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зачирикать</a:t>
            </a:r>
          </a:p>
        </p:txBody>
      </p:sp>
    </p:spTree>
    <p:extLst>
      <p:ext uri="{BB962C8B-B14F-4D97-AF65-F5344CB8AC3E}">
        <p14:creationId xmlns:p14="http://schemas.microsoft.com/office/powerpoint/2010/main" xmlns="" val="378898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1201303" y="404664"/>
            <a:ext cx="7099536" cy="7200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cs typeface="Arial" pitchFamily="34" charset="0"/>
              </a:rPr>
              <a:t>Самостоятельная работа</a:t>
            </a:r>
            <a:endParaRPr lang="ru-RU" sz="4000" b="1" dirty="0">
              <a:solidFill>
                <a:srgbClr val="C0000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1180324" y="980728"/>
            <a:ext cx="7390446" cy="11087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/>
              <a:t>Отредактируйте текст, раскрыв скобки и поставив глаголы в начальную форму.</a:t>
            </a:r>
            <a:endParaRPr lang="ru-RU" sz="24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23528" y="2348880"/>
            <a:ext cx="8382000" cy="4176464"/>
            <a:chOff x="323528" y="2348880"/>
            <a:chExt cx="8382000" cy="4176464"/>
          </a:xfrm>
        </p:grpSpPr>
        <p:sp>
          <p:nvSpPr>
            <p:cNvPr id="5" name="Прямоугольник с двумя скругленными противолежащими углами 4"/>
            <p:cNvSpPr/>
            <p:nvPr/>
          </p:nvSpPr>
          <p:spPr>
            <a:xfrm>
              <a:off x="323528" y="2564904"/>
              <a:ext cx="8382000" cy="3960440"/>
            </a:xfrm>
            <a:prstGeom prst="round2DiagRect">
              <a:avLst/>
            </a:prstGeom>
            <a:solidFill>
              <a:srgbClr val="B4DE86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бъект 2"/>
            <p:cNvSpPr txBox="1">
              <a:spLocks/>
            </p:cNvSpPr>
            <p:nvPr/>
          </p:nvSpPr>
          <p:spPr>
            <a:xfrm>
              <a:off x="323528" y="2348880"/>
              <a:ext cx="8165976" cy="3986514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fontScale="70000" lnSpcReduction="20000"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1) (Живём) _________– Родине (служим)__________.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2) Нам песня (строил) </a:t>
              </a:r>
              <a:r>
                <a:rPr lang="ru-RU" b="1" dirty="0" err="1" smtClean="0">
                  <a:solidFill>
                    <a:srgbClr val="0000CC"/>
                  </a:solidFill>
                </a:rPr>
                <a:t>____________и</a:t>
              </a:r>
              <a:r>
                <a:rPr lang="ru-RU" b="1" dirty="0" smtClean="0">
                  <a:solidFill>
                    <a:srgbClr val="0000CC"/>
                  </a:solidFill>
                </a:rPr>
                <a:t> (жил)___________ помогает.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3) (Ученье) __________– ум (точенье)____________.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4) Братья дружною толпою выезжают ___________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(погуляли), серых уток ( постреляли)_____________.</a:t>
              </a:r>
            </a:p>
            <a:p>
              <a:pPr marL="0" indent="0">
                <a:lnSpc>
                  <a:spcPct val="150000"/>
                </a:lnSpc>
                <a:buNone/>
              </a:pPr>
              <a:r>
                <a:rPr lang="ru-RU" b="1" dirty="0" smtClean="0">
                  <a:solidFill>
                    <a:srgbClr val="0000CC"/>
                  </a:solidFill>
                </a:rPr>
                <a:t>5) На припёке хорошо (греет)________ и (нежит)_________ спинку.</a:t>
              </a:r>
            </a:p>
            <a:p>
              <a:pPr marL="0" indent="0">
                <a:lnSpc>
                  <a:spcPct val="150000"/>
                </a:lnSpc>
                <a:buNone/>
              </a:pPr>
              <a:endParaRPr lang="ru-RU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8858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 l="63387" t="23854" r="5113" b="37325"/>
          <a:stretch>
            <a:fillRect/>
          </a:stretch>
        </p:blipFill>
        <p:spPr bwMode="auto">
          <a:xfrm>
            <a:off x="5940152" y="3429000"/>
            <a:ext cx="2880320" cy="266429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 l="33636" t="24795" r="38787" b="37414"/>
          <a:stretch>
            <a:fillRect/>
          </a:stretch>
        </p:blipFill>
        <p:spPr bwMode="auto">
          <a:xfrm>
            <a:off x="3203848" y="2420888"/>
            <a:ext cx="2520280" cy="25922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 l="3605" t="24672" r="69607" b="38587"/>
          <a:stretch>
            <a:fillRect/>
          </a:stretch>
        </p:blipFill>
        <p:spPr bwMode="auto">
          <a:xfrm>
            <a:off x="539552" y="908720"/>
            <a:ext cx="2448272" cy="252028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771800" y="476672"/>
            <a:ext cx="3672408" cy="1047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C00000"/>
                </a:solidFill>
              </a:rPr>
              <a:t>Домашнее задание </a:t>
            </a:r>
            <a:r>
              <a:rPr lang="ru-RU" sz="2800" dirty="0" smtClean="0">
                <a:solidFill>
                  <a:srgbClr val="C00000"/>
                </a:solidFill>
              </a:rPr>
              <a:t>(на выбор)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11560" y="2492896"/>
            <a:ext cx="7482408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b="1" dirty="0" smtClean="0">
                <a:solidFill>
                  <a:srgbClr val="008000"/>
                </a:solidFill>
              </a:rPr>
              <a:t> </a:t>
            </a:r>
            <a:r>
              <a:rPr lang="en-US" sz="2000" b="1" dirty="0"/>
              <a:t>I</a:t>
            </a:r>
            <a:r>
              <a:rPr lang="ru-RU" sz="2000" dirty="0"/>
              <a:t>. Используя дополнительные источники, узнайте, в каких случаях используют эти глаголы.</a:t>
            </a:r>
          </a:p>
          <a:p>
            <a:pPr eaLnBrk="1" hangingPunct="1">
              <a:spcBef>
                <a:spcPct val="50000"/>
              </a:spcBef>
            </a:pPr>
            <a:r>
              <a:rPr lang="ru-RU" sz="2000" b="1" dirty="0" smtClean="0">
                <a:solidFill>
                  <a:srgbClr val="008000"/>
                </a:solidFill>
              </a:rPr>
              <a:t>                 1 </a:t>
            </a:r>
            <a:r>
              <a:rPr lang="ru-RU" sz="2000" b="1" dirty="0">
                <a:solidFill>
                  <a:srgbClr val="008000"/>
                </a:solidFill>
              </a:rPr>
              <a:t>вариант </a:t>
            </a:r>
            <a:r>
              <a:rPr lang="ru-RU" sz="2000" b="1" dirty="0" smtClean="0">
                <a:solidFill>
                  <a:srgbClr val="008000"/>
                </a:solidFill>
              </a:rPr>
              <a:t>          </a:t>
            </a:r>
            <a:r>
              <a:rPr lang="ru-RU" sz="2000" b="1" dirty="0">
                <a:solidFill>
                  <a:srgbClr val="008000"/>
                </a:solidFill>
              </a:rPr>
              <a:t>Одеть – надеть</a:t>
            </a:r>
          </a:p>
          <a:p>
            <a:pPr eaLnBrk="1" hangingPunct="1">
              <a:spcBef>
                <a:spcPct val="50000"/>
              </a:spcBef>
            </a:pPr>
            <a:r>
              <a:rPr lang="ru-RU" sz="2000" b="1" dirty="0" smtClean="0">
                <a:solidFill>
                  <a:srgbClr val="0000CC"/>
                </a:solidFill>
              </a:rPr>
              <a:t>                 2 </a:t>
            </a:r>
            <a:r>
              <a:rPr lang="ru-RU" sz="2000" b="1" dirty="0">
                <a:solidFill>
                  <a:srgbClr val="0000CC"/>
                </a:solidFill>
              </a:rPr>
              <a:t>вариант  </a:t>
            </a:r>
            <a:r>
              <a:rPr lang="ru-RU" sz="2000" b="1" dirty="0" smtClean="0">
                <a:solidFill>
                  <a:srgbClr val="0000CC"/>
                </a:solidFill>
              </a:rPr>
              <a:t>         Кушать </a:t>
            </a:r>
            <a:r>
              <a:rPr lang="ru-RU" sz="2000" b="1" dirty="0">
                <a:solidFill>
                  <a:srgbClr val="0000CC"/>
                </a:solidFill>
              </a:rPr>
              <a:t>– есть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dirty="0" smtClean="0"/>
              <a:t>II</a:t>
            </a:r>
            <a:r>
              <a:rPr lang="ru-RU" sz="2000" dirty="0" smtClean="0"/>
              <a:t>. с</a:t>
            </a:r>
            <a:r>
              <a:rPr lang="ru-RU" sz="2000" dirty="0"/>
              <a:t>. </a:t>
            </a:r>
            <a:r>
              <a:rPr lang="ru-RU" sz="2000" dirty="0" smtClean="0"/>
              <a:t>100 правило,  с</a:t>
            </a:r>
            <a:r>
              <a:rPr lang="ru-RU" sz="2000" dirty="0"/>
              <a:t>. </a:t>
            </a:r>
            <a:r>
              <a:rPr lang="ru-RU" sz="2000" dirty="0" smtClean="0"/>
              <a:t>101 </a:t>
            </a:r>
            <a:r>
              <a:rPr lang="ru-RU" sz="2000" dirty="0"/>
              <a:t>№ </a:t>
            </a:r>
            <a:r>
              <a:rPr lang="ru-RU" sz="2000" dirty="0" smtClean="0"/>
              <a:t>3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96721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2411760" y="188640"/>
            <a:ext cx="4824413" cy="560387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C00000"/>
                </a:solidFill>
              </a:rPr>
              <a:t>Проверь себя!</a:t>
            </a:r>
            <a:endParaRPr lang="ru-RU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Object 4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3208502"/>
              </p:ext>
            </p:extLst>
          </p:nvPr>
        </p:nvGraphicFramePr>
        <p:xfrm>
          <a:off x="1619672" y="764704"/>
          <a:ext cx="6616700" cy="5740400"/>
        </p:xfrm>
        <a:graphic>
          <a:graphicData uri="http://schemas.openxmlformats.org/presentationml/2006/ole">
            <p:oleObj spid="_x0000_s2054" name="Worksheet" r:id="rId3" imgW="6105523" imgH="5229153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151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44824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i="1" dirty="0" err="1" smtClean="0"/>
              <a:t>П_длежащее</a:t>
            </a:r>
            <a:r>
              <a:rPr lang="ru-RU" sz="5400" i="1" dirty="0" smtClean="0"/>
              <a:t>,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355976" y="2852936"/>
            <a:ext cx="4788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i="1" dirty="0" err="1" smtClean="0"/>
              <a:t>опр_деление</a:t>
            </a:r>
            <a:r>
              <a:rPr lang="ru-RU" sz="5400" i="1" dirty="0" smtClean="0"/>
              <a:t>,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1556792"/>
            <a:ext cx="41568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			    </a:t>
            </a:r>
            <a:r>
              <a:rPr lang="ru-RU" sz="5400" i="1" dirty="0" err="1" smtClean="0"/>
              <a:t>ск_зуемое</a:t>
            </a:r>
            <a:r>
              <a:rPr lang="ru-RU" sz="5400" i="1" dirty="0" smtClean="0"/>
              <a:t>,</a:t>
            </a:r>
            <a:endParaRPr lang="ru-RU" sz="5400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852936"/>
            <a:ext cx="4104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i="1" dirty="0" err="1" smtClean="0"/>
              <a:t>д_полнение</a:t>
            </a:r>
            <a:r>
              <a:rPr lang="ru-RU" sz="5400" i="1" dirty="0" smtClean="0"/>
              <a:t>,</a:t>
            </a:r>
            <a:endParaRPr lang="ru-RU" sz="54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1" y="4077072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i="1" dirty="0" err="1" smtClean="0"/>
              <a:t>гл_гол</a:t>
            </a:r>
            <a:r>
              <a:rPr lang="ru-RU" sz="5400" i="1" dirty="0" smtClean="0"/>
              <a:t>,</a:t>
            </a:r>
            <a:endParaRPr lang="ru-RU" sz="54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4077072"/>
            <a:ext cx="5904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i="1" dirty="0" err="1" smtClean="0"/>
              <a:t>обст_ятельство</a:t>
            </a:r>
            <a:r>
              <a:rPr lang="ru-RU" sz="5400" i="1" dirty="0" smtClean="0"/>
              <a:t>.</a:t>
            </a:r>
            <a:r>
              <a:rPr lang="ru-RU" sz="5400" dirty="0" smtClean="0"/>
              <a:t> </a:t>
            </a:r>
            <a:r>
              <a:rPr lang="ru-RU" dirty="0"/>
              <a:t>				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605707" y="363132"/>
            <a:ext cx="3960440" cy="981426"/>
            <a:chOff x="2209800" y="152400"/>
            <a:chExt cx="4876800" cy="762000"/>
          </a:xfrm>
          <a:noFill/>
        </p:grpSpPr>
        <p:sp>
          <p:nvSpPr>
            <p:cNvPr id="3" name="Rectangle 6"/>
            <p:cNvSpPr>
              <a:spLocks noChangeArrowheads="1"/>
            </p:cNvSpPr>
            <p:nvPr/>
          </p:nvSpPr>
          <p:spPr bwMode="auto">
            <a:xfrm>
              <a:off x="2209800" y="152400"/>
              <a:ext cx="4876800" cy="762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b="1" smtClean="0">
                <a:ln>
                  <a:solidFill>
                    <a:srgbClr val="00CC66"/>
                  </a:solidFill>
                </a:ln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4" name="WordArt 8"/>
            <p:cNvSpPr>
              <a:spLocks noChangeArrowheads="1" noChangeShapeType="1" noTextEdit="1"/>
            </p:cNvSpPr>
            <p:nvPr/>
          </p:nvSpPr>
          <p:spPr bwMode="auto">
            <a:xfrm>
              <a:off x="2667000" y="381000"/>
              <a:ext cx="4114800" cy="38100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600" b="1" kern="10" dirty="0" smtClean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C00000"/>
                  </a:solidFill>
                </a:rPr>
                <a:t>ГЛАГОЛ</a:t>
              </a:r>
            </a:p>
          </p:txBody>
        </p:sp>
      </p:grpSp>
      <p:pic>
        <p:nvPicPr>
          <p:cNvPr id="5" name="Picture 2" descr="http://demiart.ru/forum/uploads14/post-946858-1392469970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810048" y="1283909"/>
            <a:ext cx="4835706" cy="4945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068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683568" y="1484784"/>
            <a:ext cx="7704856" cy="485772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.Глагол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– это _______________________, которая называет </a:t>
            </a:r>
            <a:r>
              <a:rPr kumimoji="0" lang="ru-RU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_____________________или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______________________________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отвечает на вопросы что делать? что сделать?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На вопрос 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делать? что делал? Что делает? Что будет делать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 отвечают глаголы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_________________________________ вида.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вопросы 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что сделать? что сделал? Что сделает?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отвечают глаголы ____________________________ вида.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3.Отрицательная частица 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с глаголами пишется _______________________________ , кроме слов, которые без 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</a:t>
            </a: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употребляются. Например, ______________________________________.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548680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</a:rPr>
              <a:t>Что вы знаете о глаголе?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2"/>
          <p:cNvSpPr>
            <a:spLocks noGrp="1"/>
          </p:cNvSpPr>
          <p:nvPr>
            <p:ph sz="quarter" idx="4294967295"/>
          </p:nvPr>
        </p:nvSpPr>
        <p:spPr>
          <a:xfrm>
            <a:off x="683568" y="731520"/>
            <a:ext cx="8136904" cy="5505792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900" dirty="0"/>
              <a:t>1</a:t>
            </a:r>
            <a:r>
              <a:rPr lang="ru-RU" sz="2900" b="1" dirty="0"/>
              <a:t>.Глагол</a:t>
            </a:r>
            <a:r>
              <a:rPr lang="ru-RU" sz="2900" dirty="0"/>
              <a:t> – это </a:t>
            </a:r>
            <a:r>
              <a:rPr lang="ru-RU" sz="2900" dirty="0" smtClean="0"/>
              <a:t>     </a:t>
            </a:r>
            <a:r>
              <a:rPr lang="ru-RU" sz="2900" u="sng" dirty="0" smtClean="0"/>
              <a:t>    </a:t>
            </a:r>
            <a:r>
              <a:rPr lang="ru-RU" sz="2900" u="sng" dirty="0" smtClean="0">
                <a:solidFill>
                  <a:srgbClr val="FF0000"/>
                </a:solidFill>
              </a:rPr>
              <a:t>часть речи</a:t>
            </a:r>
            <a:r>
              <a:rPr lang="ru-RU" sz="2900" u="sng" dirty="0" smtClean="0"/>
              <a:t>                     </a:t>
            </a:r>
            <a:r>
              <a:rPr lang="ru-RU" sz="2900" dirty="0" smtClean="0"/>
              <a:t>, </a:t>
            </a:r>
            <a:r>
              <a:rPr lang="ru-RU" sz="2900" dirty="0"/>
              <a:t>которая называет </a:t>
            </a:r>
            <a:r>
              <a:rPr lang="ru-RU" sz="2900" u="sng" dirty="0" smtClean="0">
                <a:solidFill>
                  <a:srgbClr val="FF0000"/>
                </a:solidFill>
              </a:rPr>
              <a:t>действие  предмета</a:t>
            </a:r>
            <a:r>
              <a:rPr lang="ru-RU" sz="2900" u="sng" dirty="0"/>
              <a:t> </a:t>
            </a:r>
            <a:r>
              <a:rPr lang="ru-RU" sz="2900" u="sng" dirty="0" smtClean="0"/>
              <a:t> </a:t>
            </a:r>
            <a:r>
              <a:rPr lang="ru-RU" sz="2900" dirty="0" smtClean="0"/>
              <a:t>или </a:t>
            </a:r>
            <a:r>
              <a:rPr lang="ru-RU" sz="2900" u="sng" dirty="0" smtClean="0">
                <a:solidFill>
                  <a:srgbClr val="FF0000"/>
                </a:solidFill>
              </a:rPr>
              <a:t>состояние    предмета   </a:t>
            </a:r>
            <a:r>
              <a:rPr lang="ru-RU" sz="2900" dirty="0" smtClean="0"/>
              <a:t>и </a:t>
            </a:r>
            <a:r>
              <a:rPr lang="ru-RU" sz="2900" dirty="0"/>
              <a:t>отвечает на вопросы что делать? что сделать?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900" dirty="0"/>
              <a:t>2. На вопрос </a:t>
            </a:r>
            <a:r>
              <a:rPr lang="ru-RU" sz="2900" b="1" dirty="0"/>
              <a:t>что делать? что делал? Что делает? Что будет </a:t>
            </a:r>
            <a:r>
              <a:rPr lang="ru-RU" sz="2900" b="1" dirty="0" smtClean="0"/>
              <a:t> делать</a:t>
            </a:r>
            <a:r>
              <a:rPr lang="ru-RU" sz="2900" dirty="0"/>
              <a:t>? отвечают </a:t>
            </a:r>
            <a:r>
              <a:rPr lang="ru-RU" sz="2900" dirty="0" smtClean="0"/>
              <a:t>глаголы    </a:t>
            </a:r>
            <a:r>
              <a:rPr lang="ru-RU" sz="2900" u="sng" dirty="0" smtClean="0">
                <a:solidFill>
                  <a:srgbClr val="FF0000"/>
                </a:solidFill>
              </a:rPr>
              <a:t>несовершенного </a:t>
            </a:r>
            <a:r>
              <a:rPr lang="ru-RU" sz="2900" dirty="0" smtClean="0"/>
              <a:t>  </a:t>
            </a:r>
            <a:r>
              <a:rPr lang="ru-RU" sz="2900" dirty="0"/>
              <a:t>вида.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900" dirty="0"/>
              <a:t>На вопросы </a:t>
            </a:r>
            <a:r>
              <a:rPr lang="ru-RU" sz="2900" b="1" dirty="0"/>
              <a:t>что сделать? что сделал? Что сделает?</a:t>
            </a:r>
            <a:r>
              <a:rPr lang="ru-RU" sz="2900" dirty="0"/>
              <a:t> отвечают глаголы  </a:t>
            </a:r>
            <a:r>
              <a:rPr lang="ru-RU" sz="2900" dirty="0" smtClean="0"/>
              <a:t> </a:t>
            </a:r>
            <a:r>
              <a:rPr lang="ru-RU" sz="2900" u="sng" dirty="0" smtClean="0">
                <a:solidFill>
                  <a:srgbClr val="FF0000"/>
                </a:solidFill>
              </a:rPr>
              <a:t>совершенного</a:t>
            </a:r>
            <a:r>
              <a:rPr lang="ru-RU" sz="2900" u="sng" dirty="0" smtClean="0"/>
              <a:t>   </a:t>
            </a:r>
            <a:r>
              <a:rPr lang="ru-RU" sz="2900" dirty="0" smtClean="0"/>
              <a:t>вида</a:t>
            </a:r>
            <a:r>
              <a:rPr lang="ru-RU" sz="2900" dirty="0"/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900" dirty="0"/>
              <a:t>3.Отрицательная частица </a:t>
            </a:r>
            <a:r>
              <a:rPr lang="ru-RU" sz="2900" b="1" dirty="0"/>
              <a:t>НЕ</a:t>
            </a:r>
            <a:r>
              <a:rPr lang="ru-RU" sz="2900" dirty="0"/>
              <a:t> с глаголами пишется </a:t>
            </a:r>
            <a:r>
              <a:rPr lang="ru-RU" sz="2900" u="sng" dirty="0" smtClean="0">
                <a:solidFill>
                  <a:srgbClr val="FF0000"/>
                </a:solidFill>
              </a:rPr>
              <a:t>_____раздельно________ </a:t>
            </a:r>
            <a:r>
              <a:rPr lang="ru-RU" sz="2900" dirty="0"/>
              <a:t>, кроме слов, которые без </a:t>
            </a:r>
            <a:r>
              <a:rPr lang="ru-RU" sz="2900" b="1" dirty="0"/>
              <a:t>НЕ</a:t>
            </a:r>
            <a:endParaRPr lang="ru-RU" sz="29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2900" dirty="0"/>
              <a:t>не употребляются. Например, ______________________________________.</a:t>
            </a:r>
          </a:p>
          <a:p>
            <a:pPr marL="0" indent="0">
              <a:lnSpc>
                <a:spcPct val="120000"/>
              </a:lnSpc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42467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5301208"/>
            <a:ext cx="3035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/>
              <a:t>позолотила</a:t>
            </a:r>
            <a:r>
              <a:rPr lang="ru-RU" dirty="0"/>
              <a:t>	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56176" y="4437112"/>
            <a:ext cx="27091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/>
              <a:t>полетишь</a:t>
            </a:r>
            <a:endParaRPr lang="ru-RU" sz="36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5301208"/>
            <a:ext cx="1764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/>
              <a:t>думаю</a:t>
            </a:r>
            <a:r>
              <a:rPr lang="ru-RU" dirty="0"/>
              <a:t>	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3861048"/>
            <a:ext cx="228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/>
              <a:t>написал</a:t>
            </a:r>
            <a:r>
              <a:rPr lang="ru-RU" sz="3600" dirty="0"/>
              <a:t>	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3789040"/>
            <a:ext cx="2231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/>
              <a:t>решить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5301208"/>
            <a:ext cx="20383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/>
              <a:t>читать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31840" y="4437112"/>
            <a:ext cx="2862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/>
              <a:t>заморозит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1484784"/>
            <a:ext cx="2027425" cy="1008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79912" y="1484784"/>
            <a:ext cx="2016224" cy="1008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660232" y="1484784"/>
            <a:ext cx="2016224" cy="1008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4437112"/>
            <a:ext cx="27734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/>
              <a:t>смотрите</a:t>
            </a:r>
            <a:r>
              <a:rPr lang="ru-RU" dirty="0"/>
              <a:t>	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475656" y="332656"/>
            <a:ext cx="63367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rgbClr val="C00000"/>
                </a:solidFill>
              </a:rPr>
              <a:t>Проведём исследование №1</a:t>
            </a:r>
          </a:p>
        </p:txBody>
      </p:sp>
    </p:spTree>
    <p:extLst>
      <p:ext uri="{BB962C8B-B14F-4D97-AF65-F5344CB8AC3E}">
        <p14:creationId xmlns:p14="http://schemas.microsoft.com/office/powerpoint/2010/main" xmlns="" val="251534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user\Desktop\Неопределённая форма глагола\Рисунок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0" y="0"/>
            <a:ext cx="9144000" cy="419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907704" y="2420888"/>
            <a:ext cx="6768752" cy="144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 eaLnBrk="1" hangingPunct="1">
              <a:buFont typeface="Wingdings" pitchFamily="2" charset="2"/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Начальная форма глагола</a:t>
            </a:r>
          </a:p>
        </p:txBody>
      </p:sp>
    </p:spTree>
    <p:extLst>
      <p:ext uri="{BB962C8B-B14F-4D97-AF65-F5344CB8AC3E}">
        <p14:creationId xmlns:p14="http://schemas.microsoft.com/office/powerpoint/2010/main" xmlns="" val="91918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04800" y="4191000"/>
            <a:ext cx="7620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rgbClr val="008000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" b="175"/>
          <a:stretch/>
        </p:blipFill>
        <p:spPr bwMode="auto">
          <a:xfrm>
            <a:off x="899592" y="476672"/>
            <a:ext cx="8099034" cy="6352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5771673"/>
            <a:ext cx="75854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Узнать на какие вопросы отвечают глаголы </a:t>
            </a:r>
            <a:r>
              <a:rPr lang="ru-RU" sz="3200" dirty="0" smtClean="0">
                <a:solidFill>
                  <a:schemeClr val="bg1"/>
                </a:solidFill>
              </a:rPr>
              <a:t>начальной формы.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7" y="4580335"/>
            <a:ext cx="66247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Узнать отличительные </a:t>
            </a:r>
            <a:r>
              <a:rPr lang="ru-RU" sz="3200" dirty="0" smtClean="0">
                <a:solidFill>
                  <a:prstClr val="black"/>
                </a:solidFill>
              </a:rPr>
              <a:t>признаки </a:t>
            </a:r>
            <a:r>
              <a:rPr lang="ru-RU" sz="3200" dirty="0">
                <a:solidFill>
                  <a:prstClr val="black"/>
                </a:solidFill>
              </a:rPr>
              <a:t>глаголов </a:t>
            </a:r>
            <a:r>
              <a:rPr lang="ru-RU" sz="3200" dirty="0" smtClean="0"/>
              <a:t>началь</a:t>
            </a:r>
            <a:r>
              <a:rPr lang="ru-RU" sz="3200" dirty="0" smtClean="0">
                <a:solidFill>
                  <a:prstClr val="black"/>
                </a:solidFill>
              </a:rPr>
              <a:t>ной формы.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3316213"/>
            <a:ext cx="66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dirty="0">
                <a:solidFill>
                  <a:schemeClr val="bg1"/>
                </a:solidFill>
              </a:rPr>
              <a:t>Находить глаголы </a:t>
            </a:r>
            <a:r>
              <a:rPr lang="ru-RU" sz="3000" dirty="0" smtClean="0">
                <a:solidFill>
                  <a:schemeClr val="bg1"/>
                </a:solidFill>
              </a:rPr>
              <a:t>начальной формы в письменной и устной речи.</a:t>
            </a:r>
            <a:endParaRPr lang="ru-RU" sz="30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7272" y="2051720"/>
            <a:ext cx="58672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dirty="0" smtClean="0">
                <a:solidFill>
                  <a:schemeClr val="bg1"/>
                </a:solidFill>
              </a:rPr>
              <a:t>Научиться образовывать</a:t>
            </a:r>
          </a:p>
          <a:p>
            <a:pPr lvl="0"/>
            <a:r>
              <a:rPr lang="ru-RU" sz="3000" dirty="0" smtClean="0">
                <a:solidFill>
                  <a:schemeClr val="bg1"/>
                </a:solidFill>
              </a:rPr>
              <a:t> глаголы начальной формы.</a:t>
            </a:r>
            <a:endParaRPr lang="ru-RU" sz="3000" dirty="0">
              <a:solidFill>
                <a:schemeClr val="bg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b="96210" l="3881" r="93433" t="23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315" y="1339676"/>
            <a:ext cx="1392758" cy="142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8772" y="332656"/>
            <a:ext cx="54377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C00000"/>
                </a:solidFill>
              </a:rPr>
              <a:t>Задачи урока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428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019E-6 L 0.00278 0.4525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226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418</TotalTime>
  <Words>569</Words>
  <Application>Microsoft Office PowerPoint</Application>
  <PresentationFormat>Экран (4:3)</PresentationFormat>
  <Paragraphs>147</Paragraphs>
  <Slides>24</Slides>
  <Notes>1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Поток</vt:lpstr>
      <vt:lpstr>Worksheet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Проверка работы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1111</cp:lastModifiedBy>
  <cp:revision>45</cp:revision>
  <dcterms:created xsi:type="dcterms:W3CDTF">2016-11-08T14:08:38Z</dcterms:created>
  <dcterms:modified xsi:type="dcterms:W3CDTF">2018-11-11T19:31:04Z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4200341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