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70" r:id="rId3"/>
    <p:sldId id="257" r:id="rId4"/>
    <p:sldId id="258" r:id="rId5"/>
    <p:sldId id="259" r:id="rId6"/>
    <p:sldId id="260" r:id="rId7"/>
    <p:sldId id="274" r:id="rId8"/>
    <p:sldId id="275" r:id="rId9"/>
    <p:sldId id="276" r:id="rId10"/>
    <p:sldId id="277" r:id="rId11"/>
    <p:sldId id="261" r:id="rId12"/>
    <p:sldId id="262" r:id="rId13"/>
    <p:sldId id="263" r:id="rId14"/>
    <p:sldId id="264" r:id="rId15"/>
    <p:sldId id="265" r:id="rId16"/>
    <p:sldId id="266" r:id="rId17"/>
    <p:sldId id="267" r:id="rId18"/>
    <p:sldId id="268" r:id="rId19"/>
    <p:sldId id="278"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Лист1!$A$2:$A$4</c:f>
              <c:strCache>
                <c:ptCount val="3"/>
                <c:pt idx="0">
                  <c:v>Фобии</c:v>
                </c:pt>
                <c:pt idx="1">
                  <c:v>Учебный страх</c:v>
                </c:pt>
                <c:pt idx="2">
                  <c:v>Социальный страх</c:v>
                </c:pt>
              </c:strCache>
            </c:strRef>
          </c:cat>
          <c:val>
            <c:numRef>
              <c:f>Лист1!$B$2:$B$4</c:f>
              <c:numCache>
                <c:formatCode>General</c:formatCode>
                <c:ptCount val="3"/>
                <c:pt idx="0">
                  <c:v>11</c:v>
                </c:pt>
                <c:pt idx="1">
                  <c:v>1</c:v>
                </c:pt>
                <c:pt idx="2">
                  <c:v>1</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Лист1!$A$2:$A$5</c:f>
              <c:strCache>
                <c:ptCount val="4"/>
                <c:pt idx="0">
                  <c:v>Фобии</c:v>
                </c:pt>
                <c:pt idx="1">
                  <c:v>Учебный страх</c:v>
                </c:pt>
                <c:pt idx="2">
                  <c:v>Социальный страх</c:v>
                </c:pt>
                <c:pt idx="3">
                  <c:v>Криминальный страх</c:v>
                </c:pt>
              </c:strCache>
            </c:strRef>
          </c:cat>
          <c:val>
            <c:numRef>
              <c:f>Лист1!$B$2:$B$5</c:f>
              <c:numCache>
                <c:formatCode>General</c:formatCode>
                <c:ptCount val="4"/>
                <c:pt idx="0">
                  <c:v>5</c:v>
                </c:pt>
                <c:pt idx="1">
                  <c:v>3</c:v>
                </c:pt>
                <c:pt idx="2">
                  <c:v>3</c:v>
                </c:pt>
                <c:pt idx="3">
                  <c:v>2</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Лист1!$A$2:$A$5</c:f>
              <c:strCache>
                <c:ptCount val="4"/>
                <c:pt idx="0">
                  <c:v>Фобии</c:v>
                </c:pt>
                <c:pt idx="1">
                  <c:v>Учебный страх</c:v>
                </c:pt>
                <c:pt idx="2">
                  <c:v>Социальный страх</c:v>
                </c:pt>
                <c:pt idx="3">
                  <c:v>Криминальный страх</c:v>
                </c:pt>
              </c:strCache>
            </c:strRef>
          </c:cat>
          <c:val>
            <c:numRef>
              <c:f>Лист1!$B$2:$B$5</c:f>
              <c:numCache>
                <c:formatCode>General</c:formatCode>
                <c:ptCount val="4"/>
                <c:pt idx="0">
                  <c:v>7</c:v>
                </c:pt>
                <c:pt idx="1">
                  <c:v>2</c:v>
                </c:pt>
                <c:pt idx="2">
                  <c:v>2</c:v>
                </c:pt>
                <c:pt idx="3">
                  <c:v>1</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Лист1!$A$2:$A$4</c:f>
              <c:strCache>
                <c:ptCount val="3"/>
                <c:pt idx="0">
                  <c:v>Фобии</c:v>
                </c:pt>
                <c:pt idx="1">
                  <c:v>Учебный страх</c:v>
                </c:pt>
                <c:pt idx="2">
                  <c:v>Социльный страх</c:v>
                </c:pt>
              </c:strCache>
            </c:strRef>
          </c:cat>
          <c:val>
            <c:numRef>
              <c:f>Лист1!$B$2:$B$4</c:f>
              <c:numCache>
                <c:formatCode>General</c:formatCode>
                <c:ptCount val="3"/>
                <c:pt idx="0">
                  <c:v>10</c:v>
                </c:pt>
                <c:pt idx="1">
                  <c:v>5</c:v>
                </c:pt>
                <c:pt idx="2">
                  <c:v>3</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Лист1!$A$2:$A$4</c:f>
              <c:strCache>
                <c:ptCount val="3"/>
                <c:pt idx="0">
                  <c:v>Фобии</c:v>
                </c:pt>
                <c:pt idx="1">
                  <c:v>Учебный страх</c:v>
                </c:pt>
                <c:pt idx="2">
                  <c:v>Социальный страх</c:v>
                </c:pt>
              </c:strCache>
            </c:strRef>
          </c:cat>
          <c:val>
            <c:numRef>
              <c:f>Лист1!$B$2:$B$4</c:f>
              <c:numCache>
                <c:formatCode>General</c:formatCode>
                <c:ptCount val="3"/>
                <c:pt idx="0">
                  <c:v>6</c:v>
                </c:pt>
                <c:pt idx="1">
                  <c:v>2</c:v>
                </c:pt>
                <c:pt idx="2">
                  <c:v>2</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Лист1!$A$2:$A$4</c:f>
              <c:strCache>
                <c:ptCount val="3"/>
                <c:pt idx="0">
                  <c:v>Фобии</c:v>
                </c:pt>
                <c:pt idx="1">
                  <c:v>Учебный страх</c:v>
                </c:pt>
                <c:pt idx="2">
                  <c:v>Социальный страх</c:v>
                </c:pt>
              </c:strCache>
            </c:strRef>
          </c:cat>
          <c:val>
            <c:numRef>
              <c:f>Лист1!$B$2:$B$4</c:f>
              <c:numCache>
                <c:formatCode>General</c:formatCode>
                <c:ptCount val="3"/>
                <c:pt idx="0">
                  <c:v>3</c:v>
                </c:pt>
                <c:pt idx="1">
                  <c:v>1</c:v>
                </c:pt>
                <c:pt idx="2">
                  <c:v>3</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Лист1!$A$2:$A$4</c:f>
              <c:strCache>
                <c:ptCount val="3"/>
                <c:pt idx="0">
                  <c:v>Фобии</c:v>
                </c:pt>
                <c:pt idx="1">
                  <c:v>Социальный страх</c:v>
                </c:pt>
                <c:pt idx="2">
                  <c:v>Криминальный страх</c:v>
                </c:pt>
              </c:strCache>
            </c:strRef>
          </c:cat>
          <c:val>
            <c:numRef>
              <c:f>Лист1!$B$2:$B$4</c:f>
              <c:numCache>
                <c:formatCode>General</c:formatCode>
                <c:ptCount val="3"/>
                <c:pt idx="0">
                  <c:v>2</c:v>
                </c:pt>
                <c:pt idx="1">
                  <c:v>8</c:v>
                </c:pt>
                <c:pt idx="2">
                  <c:v>1</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3600"/>
                </a:pPr>
                <a:endParaRPr lang="ru-RU"/>
              </a:p>
            </c:txPr>
            <c:dLblPos val="ctr"/>
            <c:showLegendKey val="0"/>
            <c:showVal val="1"/>
            <c:showCatName val="0"/>
            <c:showSerName val="0"/>
            <c:showPercent val="0"/>
            <c:showBubbleSize val="0"/>
            <c:showLeaderLines val="1"/>
          </c:dLbls>
          <c:cat>
            <c:strRef>
              <c:f>Лист1!$A$2:$A$3</c:f>
              <c:strCache>
                <c:ptCount val="2"/>
                <c:pt idx="0">
                  <c:v>Фобии</c:v>
                </c:pt>
                <c:pt idx="1">
                  <c:v>Социальный страх</c:v>
                </c:pt>
              </c:strCache>
            </c:strRef>
          </c:cat>
          <c:val>
            <c:numRef>
              <c:f>Лист1!$B$2:$B$3</c:f>
              <c:numCache>
                <c:formatCode>General</c:formatCode>
                <c:ptCount val="2"/>
                <c:pt idx="0">
                  <c:v>1</c:v>
                </c:pt>
                <c:pt idx="1">
                  <c:v>2</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zero"/>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9B0651-EE4F-4900-A07F-96A6BFA9D0F0}"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B19B0651-EE4F-4900-A07F-96A6BFA9D0F0}"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B19B0651-EE4F-4900-A07F-96A6BFA9D0F0}" type="slidenum">
              <a:rPr lang="ru-RU" smtClean="0"/>
              <a:pPr/>
              <a:t>‹#›</a:t>
            </a:fld>
            <a:endParaRPr lang="ru-RU"/>
          </a:p>
        </p:txBody>
      </p:sp>
      <p:sp>
        <p:nvSpPr>
          <p:cNvPr id="8" name="Объект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9B0651-EE4F-4900-A07F-96A6BFA9D0F0}"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B4C71EC6-210F-42DE-9C53-41977AD35B3D}" type="datetimeFigureOut">
              <a:rPr lang="ru-RU" smtClean="0"/>
              <a:pPr/>
              <a:t>08.02.2018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бъект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Объект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Объект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Объект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B19B0651-EE4F-4900-A07F-96A6BFA9D0F0}"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Объект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19B0651-EE4F-4900-A07F-96A6BFA9D0F0}"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pPr/>
              <a:t>08.02.2018</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B19B0651-EE4F-4900-A07F-96A6BFA9D0F0}"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B4C71EC6-210F-42DE-9C53-41977AD35B3D}" type="datetimeFigureOut">
              <a:rPr lang="ru-RU" smtClean="0"/>
              <a:pPr/>
              <a:t>08.02.2018</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B4C71EC6-210F-42DE-9C53-41977AD35B3D}" type="datetimeFigureOut">
              <a:rPr lang="ru-RU" smtClean="0"/>
              <a:pPr/>
              <a:t>08.02.2018</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19B0651-EE4F-4900-A07F-96A6BFA9D0F0}"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971600" y="5445224"/>
            <a:ext cx="7632848" cy="753616"/>
          </a:xfrm>
        </p:spPr>
        <p:txBody>
          <a:bodyPr/>
          <a:lstStyle/>
          <a:p>
            <a:r>
              <a:rPr lang="ru-RU" dirty="0" smtClean="0"/>
              <a:t>Работу выполнила Макарова Полина</a:t>
            </a:r>
          </a:p>
          <a:p>
            <a:r>
              <a:rPr lang="ru-RU" dirty="0" smtClean="0"/>
              <a:t>Руководитель- Дерябина анна </a:t>
            </a:r>
            <a:r>
              <a:rPr lang="ru-RU" dirty="0" err="1" smtClean="0"/>
              <a:t>михайловна</a:t>
            </a:r>
            <a:endParaRPr lang="ru-RU" dirty="0"/>
          </a:p>
        </p:txBody>
      </p:sp>
      <p:sp>
        <p:nvSpPr>
          <p:cNvPr id="2" name="Заголовок 1"/>
          <p:cNvSpPr>
            <a:spLocks noGrp="1"/>
          </p:cNvSpPr>
          <p:nvPr>
            <p:ph type="ctrTitle"/>
          </p:nvPr>
        </p:nvSpPr>
        <p:spPr>
          <a:xfrm>
            <a:off x="611560" y="2204864"/>
            <a:ext cx="7772400" cy="1752600"/>
          </a:xfrm>
        </p:spPr>
        <p:txBody>
          <a:bodyPr/>
          <a:lstStyle/>
          <a:p>
            <a:r>
              <a:rPr lang="ru-RU" dirty="0" smtClean="0"/>
              <a:t>Страхи в подростковом возрасте</a:t>
            </a:r>
            <a:endParaRPr lang="ru-RU" dirty="0"/>
          </a:p>
        </p:txBody>
      </p:sp>
    </p:spTree>
    <p:extLst>
      <p:ext uri="{BB962C8B-B14F-4D97-AF65-F5344CB8AC3E}">
        <p14:creationId xmlns:p14="http://schemas.microsoft.com/office/powerpoint/2010/main" val="3125073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534400" cy="1368152"/>
          </a:xfrm>
        </p:spPr>
        <p:txBody>
          <a:bodyPr>
            <a:normAutofit fontScale="90000"/>
          </a:bodyPr>
          <a:lstStyle/>
          <a:p>
            <a:r>
              <a:rPr lang="ru-RU" dirty="0" smtClean="0"/>
              <a:t>11 </a:t>
            </a:r>
            <a:r>
              <a:rPr lang="ru-RU" dirty="0"/>
              <a:t>класс</a:t>
            </a:r>
            <a:br>
              <a:rPr lang="ru-RU" dirty="0"/>
            </a:br>
            <a:r>
              <a:rPr lang="ru-RU" dirty="0"/>
              <a:t>девушки                                   юноши</a:t>
            </a:r>
            <a:br>
              <a:rPr lang="ru-RU" dirty="0"/>
            </a:br>
            <a:endParaRPr lang="ru-RU" dirty="0"/>
          </a:p>
        </p:txBody>
      </p:sp>
      <p:graphicFrame>
        <p:nvGraphicFramePr>
          <p:cNvPr id="5" name="Объект 4"/>
          <p:cNvGraphicFramePr>
            <a:graphicFrameLocks noGrp="1"/>
          </p:cNvGraphicFramePr>
          <p:nvPr>
            <p:ph sz="half" idx="1"/>
            <p:extLst>
              <p:ext uri="{D42A27DB-BD31-4B8C-83A1-F6EECF244321}">
                <p14:modId xmlns:p14="http://schemas.microsoft.com/office/powerpoint/2010/main" val="3913761580"/>
              </p:ext>
            </p:extLst>
          </p:nvPr>
        </p:nvGraphicFramePr>
        <p:xfrm>
          <a:off x="301625" y="1371600"/>
          <a:ext cx="4038600" cy="3662680"/>
        </p:xfrm>
        <a:graphic>
          <a:graphicData uri="http://schemas.openxmlformats.org/drawingml/2006/table">
            <a:tbl>
              <a:tblPr firstRow="1" bandRow="1">
                <a:tableStyleId>{3B4B98B0-60AC-42C2-AFA5-B58CD77FA1E5}</a:tableStyleId>
              </a:tblPr>
              <a:tblGrid>
                <a:gridCol w="1390055"/>
                <a:gridCol w="2648545"/>
              </a:tblGrid>
              <a:tr h="370840">
                <a:tc>
                  <a:txBody>
                    <a:bodyPr/>
                    <a:lstStyle/>
                    <a:p>
                      <a:r>
                        <a:rPr lang="ru-RU" b="1" dirty="0" smtClean="0"/>
                        <a:t>1 место</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t>Страх</a:t>
                      </a:r>
                      <a:r>
                        <a:rPr lang="ru-RU" sz="1600" b="0" baseline="0" dirty="0" smtClean="0"/>
                        <a:t> смерти близкого человека</a:t>
                      </a:r>
                      <a:endParaRPr lang="ru-RU" sz="1600" b="0" dirty="0" smtClean="0"/>
                    </a:p>
                    <a:p>
                      <a:endParaRPr lang="ru-RU" sz="1600" dirty="0"/>
                    </a:p>
                  </a:txBody>
                  <a:tcPr/>
                </a:tc>
              </a:tr>
              <a:tr h="370840">
                <a:tc>
                  <a:txBody>
                    <a:bodyPr/>
                    <a:lstStyle/>
                    <a:p>
                      <a:r>
                        <a:rPr lang="ru-RU" b="1" dirty="0" smtClean="0"/>
                        <a:t>2 место</a:t>
                      </a:r>
                      <a:endParaRPr lang="ru-RU" b="1" dirty="0"/>
                    </a:p>
                  </a:txBody>
                  <a:tcPr/>
                </a:tc>
                <a:tc>
                  <a:txBody>
                    <a:bodyPr/>
                    <a:lstStyle/>
                    <a:p>
                      <a:r>
                        <a:rPr lang="ru-RU" sz="1600" dirty="0" smtClean="0"/>
                        <a:t>Страх предательства со стороны друзей</a:t>
                      </a:r>
                      <a:endParaRPr lang="ru-RU" sz="1600" dirty="0"/>
                    </a:p>
                  </a:txBody>
                  <a:tcPr/>
                </a:tc>
              </a:tr>
              <a:tr h="370840">
                <a:tc>
                  <a:txBody>
                    <a:bodyPr/>
                    <a:lstStyle/>
                    <a:p>
                      <a:r>
                        <a:rPr lang="ru-RU" b="1" dirty="0" smtClean="0"/>
                        <a:t>3 место</a:t>
                      </a:r>
                      <a:endParaRPr lang="ru-RU" b="1" dirty="0"/>
                    </a:p>
                  </a:txBody>
                  <a:tcPr/>
                </a:tc>
                <a:tc>
                  <a:txBody>
                    <a:bodyPr/>
                    <a:lstStyle/>
                    <a:p>
                      <a:r>
                        <a:rPr lang="ru-RU" sz="1600" dirty="0" smtClean="0"/>
                        <a:t>Страх одиночества</a:t>
                      </a:r>
                      <a:endParaRPr lang="ru-RU" sz="1600" dirty="0"/>
                    </a:p>
                  </a:txBody>
                  <a:tcPr/>
                </a:tc>
              </a:tr>
              <a:tr h="370840">
                <a:tc>
                  <a:txBody>
                    <a:bodyPr/>
                    <a:lstStyle/>
                    <a:p>
                      <a:r>
                        <a:rPr lang="ru-RU" b="1" dirty="0" smtClean="0"/>
                        <a:t>4 место</a:t>
                      </a:r>
                      <a:endParaRPr lang="ru-RU" b="1" dirty="0"/>
                    </a:p>
                  </a:txBody>
                  <a:tcPr/>
                </a:tc>
                <a:tc>
                  <a:txBody>
                    <a:bodyPr/>
                    <a:lstStyle/>
                    <a:p>
                      <a:r>
                        <a:rPr lang="ru-RU" sz="1600" dirty="0" smtClean="0"/>
                        <a:t>Страх не оправдать доверие со стороны</a:t>
                      </a:r>
                      <a:r>
                        <a:rPr lang="ru-RU" sz="1600" baseline="0" dirty="0" smtClean="0"/>
                        <a:t> близких людей</a:t>
                      </a:r>
                      <a:endParaRPr lang="ru-RU" sz="1600" dirty="0"/>
                    </a:p>
                  </a:txBody>
                  <a:tcPr/>
                </a:tc>
              </a:tr>
              <a:tr h="370840">
                <a:tc>
                  <a:txBody>
                    <a:bodyPr/>
                    <a:lstStyle/>
                    <a:p>
                      <a:r>
                        <a:rPr lang="ru-RU" b="1" dirty="0" smtClean="0"/>
                        <a:t>5 место</a:t>
                      </a:r>
                      <a:endParaRPr lang="ru-RU" b="1" dirty="0"/>
                    </a:p>
                  </a:txBody>
                  <a:tcPr/>
                </a:tc>
                <a:tc>
                  <a:txBody>
                    <a:bodyPr/>
                    <a:lstStyle/>
                    <a:p>
                      <a:r>
                        <a:rPr lang="ru-RU" sz="1600" dirty="0" smtClean="0"/>
                        <a:t>Страх быть высмеянным друзьями или родней и страх утраты любви со стороны близких</a:t>
                      </a:r>
                      <a:endParaRPr lang="ru-RU" sz="1600" dirty="0"/>
                    </a:p>
                  </a:txBody>
                  <a:tcPr/>
                </a:tc>
              </a:tr>
            </a:tbl>
          </a:graphicData>
        </a:graphic>
      </p:graphicFrame>
      <p:graphicFrame>
        <p:nvGraphicFramePr>
          <p:cNvPr id="6" name="Объект 5"/>
          <p:cNvGraphicFramePr>
            <a:graphicFrameLocks noGrp="1"/>
          </p:cNvGraphicFramePr>
          <p:nvPr>
            <p:ph sz="half" idx="2"/>
            <p:extLst>
              <p:ext uri="{D42A27DB-BD31-4B8C-83A1-F6EECF244321}">
                <p14:modId xmlns:p14="http://schemas.microsoft.com/office/powerpoint/2010/main" val="777541797"/>
              </p:ext>
            </p:extLst>
          </p:nvPr>
        </p:nvGraphicFramePr>
        <p:xfrm>
          <a:off x="4572000" y="1340768"/>
          <a:ext cx="4572000" cy="4820920"/>
        </p:xfrm>
        <a:graphic>
          <a:graphicData uri="http://schemas.openxmlformats.org/drawingml/2006/table">
            <a:tbl>
              <a:tblPr firstRow="1" bandRow="1">
                <a:tableStyleId>{3B4B98B0-60AC-42C2-AFA5-B58CD77FA1E5}</a:tableStyleId>
              </a:tblPr>
              <a:tblGrid>
                <a:gridCol w="1534615"/>
                <a:gridCol w="3037385"/>
              </a:tblGrid>
              <a:tr h="370840">
                <a:tc>
                  <a:txBody>
                    <a:bodyPr/>
                    <a:lstStyle/>
                    <a:p>
                      <a:r>
                        <a:rPr lang="ru-RU" b="1" dirty="0" smtClean="0"/>
                        <a:t>1 место</a:t>
                      </a:r>
                      <a:endParaRPr lang="ru-RU" b="1" dirty="0"/>
                    </a:p>
                  </a:txBody>
                  <a:tcPr/>
                </a:tc>
                <a:tc>
                  <a:txBody>
                    <a:bodyPr/>
                    <a:lstStyle/>
                    <a:p>
                      <a:r>
                        <a:rPr lang="ru-RU" sz="1600" dirty="0" smtClean="0"/>
                        <a:t>Страх одиночества</a:t>
                      </a:r>
                      <a:endParaRPr lang="ru-RU" sz="1600" dirty="0"/>
                    </a:p>
                  </a:txBody>
                  <a:tcPr/>
                </a:tc>
              </a:tr>
              <a:tr h="2437472">
                <a:tc>
                  <a:txBody>
                    <a:bodyPr/>
                    <a:lstStyle/>
                    <a:p>
                      <a:r>
                        <a:rPr lang="ru-RU" b="1" dirty="0" smtClean="0"/>
                        <a:t>2 место</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0" dirty="0" smtClean="0"/>
                        <a:t>Страх</a:t>
                      </a:r>
                      <a:r>
                        <a:rPr lang="ru-RU" sz="1400" b="0" baseline="0" dirty="0" smtClean="0"/>
                        <a:t> смерти близкого человека, страх наказания родителями за неуспеваемость, страх быть ограбленным на улице, страх перед вызовом отвечать на уроке, страх утраты любви со стороны близких, страх быть осмеянным классом или родней, страх не оправдать доверия со стороны близких людей</a:t>
                      </a:r>
                      <a:endParaRPr lang="ru-RU" sz="1400" b="0" dirty="0" smtClean="0"/>
                    </a:p>
                    <a:p>
                      <a:endParaRPr lang="ru-RU" sz="1600" dirty="0"/>
                    </a:p>
                  </a:txBody>
                  <a:tcPr/>
                </a:tc>
              </a:tr>
              <a:tr h="370840">
                <a:tc>
                  <a:txBody>
                    <a:bodyPr/>
                    <a:lstStyle/>
                    <a:p>
                      <a:r>
                        <a:rPr lang="ru-RU" b="1" dirty="0" smtClean="0"/>
                        <a:t>3 место</a:t>
                      </a:r>
                      <a:endParaRPr lang="ru-RU" b="1" dirty="0"/>
                    </a:p>
                  </a:txBody>
                  <a:tcPr/>
                </a:tc>
                <a:tc>
                  <a:txBody>
                    <a:bodyPr/>
                    <a:lstStyle/>
                    <a:p>
                      <a:r>
                        <a:rPr lang="ru-RU" sz="1600" dirty="0" smtClean="0"/>
                        <a:t>Страх оказаться заложником в руках бандитов</a:t>
                      </a:r>
                      <a:endParaRPr lang="ru-RU" sz="1600" dirty="0"/>
                    </a:p>
                  </a:txBody>
                  <a:tcPr/>
                </a:tc>
              </a:tr>
              <a:tr h="370840">
                <a:tc>
                  <a:txBody>
                    <a:bodyPr/>
                    <a:lstStyle/>
                    <a:p>
                      <a:r>
                        <a:rPr lang="ru-RU" b="1" dirty="0" smtClean="0"/>
                        <a:t>4 место</a:t>
                      </a:r>
                      <a:endParaRPr lang="ru-RU" b="1" dirty="0"/>
                    </a:p>
                  </a:txBody>
                  <a:tcPr/>
                </a:tc>
                <a:tc>
                  <a:txBody>
                    <a:bodyPr/>
                    <a:lstStyle/>
                    <a:p>
                      <a:r>
                        <a:rPr lang="ru-RU" sz="1600" dirty="0" smtClean="0"/>
                        <a:t>Страх  террористического взрыва</a:t>
                      </a:r>
                      <a:endParaRPr lang="ru-RU" sz="1600" dirty="0"/>
                    </a:p>
                  </a:txBody>
                  <a:tcPr/>
                </a:tc>
              </a:tr>
              <a:tr h="370840">
                <a:tc>
                  <a:txBody>
                    <a:bodyPr/>
                    <a:lstStyle/>
                    <a:p>
                      <a:r>
                        <a:rPr lang="ru-RU" b="1" dirty="0" smtClean="0"/>
                        <a:t>5 место</a:t>
                      </a:r>
                      <a:endParaRPr lang="ru-RU" b="1" dirty="0"/>
                    </a:p>
                  </a:txBody>
                  <a:tcPr/>
                </a:tc>
                <a:tc>
                  <a:txBody>
                    <a:bodyPr/>
                    <a:lstStyle/>
                    <a:p>
                      <a:r>
                        <a:rPr lang="ru-RU" sz="1600" dirty="0" smtClean="0"/>
                        <a:t>Страх медицинских</a:t>
                      </a:r>
                      <a:r>
                        <a:rPr lang="ru-RU" sz="1600" baseline="0" dirty="0" smtClean="0"/>
                        <a:t> процедур и страх быть не таким, как остальные ученики</a:t>
                      </a:r>
                      <a:endParaRPr lang="ru-RU" sz="1600" dirty="0"/>
                    </a:p>
                  </a:txBody>
                  <a:tcPr/>
                </a:tc>
              </a:tr>
            </a:tbl>
          </a:graphicData>
        </a:graphic>
      </p:graphicFrame>
    </p:spTree>
    <p:extLst>
      <p:ext uri="{BB962C8B-B14F-4D97-AF65-F5344CB8AC3E}">
        <p14:creationId xmlns:p14="http://schemas.microsoft.com/office/powerpoint/2010/main" val="1957352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Девушки 8 класс</a:t>
            </a:r>
            <a:endParaRPr lang="ru-RU" dirty="0"/>
          </a:p>
        </p:txBody>
      </p:sp>
      <p:graphicFrame>
        <p:nvGraphicFramePr>
          <p:cNvPr id="9" name="Объект 8"/>
          <p:cNvGraphicFramePr>
            <a:graphicFrameLocks noGrp="1"/>
          </p:cNvGraphicFramePr>
          <p:nvPr>
            <p:ph sz="quarter" idx="1"/>
            <p:extLst>
              <p:ext uri="{D42A27DB-BD31-4B8C-83A1-F6EECF244321}">
                <p14:modId xmlns:p14="http://schemas.microsoft.com/office/powerpoint/2010/main" val="430602103"/>
              </p:ext>
            </p:extLst>
          </p:nvPr>
        </p:nvGraphicFramePr>
        <p:xfrm>
          <a:off x="0" y="1340768"/>
          <a:ext cx="8964488" cy="50405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4756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Юноши 8 класс</a:t>
            </a:r>
            <a:endParaRPr lang="ru-RU" dirty="0"/>
          </a:p>
        </p:txBody>
      </p:sp>
      <p:graphicFrame>
        <p:nvGraphicFramePr>
          <p:cNvPr id="4" name="Объект 3"/>
          <p:cNvGraphicFramePr>
            <a:graphicFrameLocks noGrp="1"/>
          </p:cNvGraphicFramePr>
          <p:nvPr>
            <p:ph sz="quarter" idx="1"/>
            <p:extLst>
              <p:ext uri="{D42A27DB-BD31-4B8C-83A1-F6EECF244321}">
                <p14:modId xmlns:p14="http://schemas.microsoft.com/office/powerpoint/2010/main" val="828715204"/>
              </p:ext>
            </p:extLst>
          </p:nvPr>
        </p:nvGraphicFramePr>
        <p:xfrm>
          <a:off x="179512" y="1412776"/>
          <a:ext cx="8784976" cy="49685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79120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Девушки 9 класс</a:t>
            </a:r>
            <a:endParaRPr lang="ru-RU" dirty="0"/>
          </a:p>
        </p:txBody>
      </p:sp>
      <p:graphicFrame>
        <p:nvGraphicFramePr>
          <p:cNvPr id="6" name="Объект 5"/>
          <p:cNvGraphicFramePr>
            <a:graphicFrameLocks noGrp="1"/>
          </p:cNvGraphicFramePr>
          <p:nvPr>
            <p:ph sz="quarter" idx="1"/>
          </p:nvPr>
        </p:nvGraphicFramePr>
        <p:xfrm>
          <a:off x="301625" y="1527175"/>
          <a:ext cx="8504238"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75816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Юноши 9 класс</a:t>
            </a:r>
            <a:endParaRPr lang="ru-RU" dirty="0"/>
          </a:p>
        </p:txBody>
      </p:sp>
      <p:graphicFrame>
        <p:nvGraphicFramePr>
          <p:cNvPr id="4" name="Объект 3"/>
          <p:cNvGraphicFramePr>
            <a:graphicFrameLocks noGrp="1"/>
          </p:cNvGraphicFramePr>
          <p:nvPr>
            <p:ph sz="quarter" idx="1"/>
          </p:nvPr>
        </p:nvGraphicFramePr>
        <p:xfrm>
          <a:off x="301625" y="1527175"/>
          <a:ext cx="8504238"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1979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Девушки 10 класс</a:t>
            </a:r>
            <a:endParaRPr lang="ru-RU" dirty="0"/>
          </a:p>
        </p:txBody>
      </p:sp>
      <p:graphicFrame>
        <p:nvGraphicFramePr>
          <p:cNvPr id="4" name="Объект 3"/>
          <p:cNvGraphicFramePr>
            <a:graphicFrameLocks noGrp="1"/>
          </p:cNvGraphicFramePr>
          <p:nvPr>
            <p:ph sz="quarter" idx="1"/>
          </p:nvPr>
        </p:nvGraphicFramePr>
        <p:xfrm>
          <a:off x="301625" y="1527175"/>
          <a:ext cx="8504238"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4419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Юноши 10 класс</a:t>
            </a:r>
            <a:endParaRPr lang="ru-RU" dirty="0"/>
          </a:p>
        </p:txBody>
      </p:sp>
      <p:graphicFrame>
        <p:nvGraphicFramePr>
          <p:cNvPr id="7" name="Объект 6"/>
          <p:cNvGraphicFramePr>
            <a:graphicFrameLocks noGrp="1"/>
          </p:cNvGraphicFramePr>
          <p:nvPr>
            <p:ph sz="quarter" idx="1"/>
          </p:nvPr>
        </p:nvGraphicFramePr>
        <p:xfrm>
          <a:off x="301625" y="1527175"/>
          <a:ext cx="8504238"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2795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Девушки 11 класс</a:t>
            </a:r>
            <a:endParaRPr lang="ru-RU" dirty="0"/>
          </a:p>
        </p:txBody>
      </p:sp>
      <p:graphicFrame>
        <p:nvGraphicFramePr>
          <p:cNvPr id="4" name="Объект 3"/>
          <p:cNvGraphicFramePr>
            <a:graphicFrameLocks noGrp="1"/>
          </p:cNvGraphicFramePr>
          <p:nvPr>
            <p:ph sz="quarter" idx="1"/>
          </p:nvPr>
        </p:nvGraphicFramePr>
        <p:xfrm>
          <a:off x="301625" y="1527175"/>
          <a:ext cx="8504238"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63560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Юноши 11 класс</a:t>
            </a:r>
            <a:endParaRPr lang="ru-RU" dirty="0"/>
          </a:p>
        </p:txBody>
      </p:sp>
      <p:graphicFrame>
        <p:nvGraphicFramePr>
          <p:cNvPr id="4" name="Объект 3"/>
          <p:cNvGraphicFramePr>
            <a:graphicFrameLocks noGrp="1"/>
          </p:cNvGraphicFramePr>
          <p:nvPr>
            <p:ph sz="quarter" idx="1"/>
            <p:extLst>
              <p:ext uri="{D42A27DB-BD31-4B8C-83A1-F6EECF244321}">
                <p14:modId xmlns:p14="http://schemas.microsoft.com/office/powerpoint/2010/main" val="3135020206"/>
              </p:ext>
            </p:extLst>
          </p:nvPr>
        </p:nvGraphicFramePr>
        <p:xfrm>
          <a:off x="179512" y="1412776"/>
          <a:ext cx="8784975" cy="49685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4196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276872"/>
            <a:ext cx="8534400" cy="2232248"/>
          </a:xfrm>
        </p:spPr>
        <p:txBody>
          <a:bodyPr>
            <a:normAutofit/>
          </a:bodyPr>
          <a:lstStyle/>
          <a:p>
            <a:r>
              <a:rPr lang="ru-RU" dirty="0" smtClean="0"/>
              <a:t/>
            </a:r>
            <a:br>
              <a:rPr lang="ru-RU" dirty="0" smtClean="0"/>
            </a:br>
            <a:r>
              <a:rPr lang="ru-RU" sz="5300" dirty="0" smtClean="0"/>
              <a:t>Спасибо </a:t>
            </a:r>
            <a:r>
              <a:rPr lang="ru-RU" sz="5300" dirty="0"/>
              <a:t>за внимание!</a:t>
            </a:r>
            <a:br>
              <a:rPr lang="ru-RU" sz="5300" dirty="0"/>
            </a:br>
            <a:endParaRPr lang="ru-RU" sz="5300" dirty="0"/>
          </a:p>
        </p:txBody>
      </p:sp>
    </p:spTree>
    <p:extLst>
      <p:ext uri="{BB962C8B-B14F-4D97-AF65-F5344CB8AC3E}">
        <p14:creationId xmlns:p14="http://schemas.microsoft.com/office/powerpoint/2010/main" val="2144222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r>
              <a:rPr lang="ru-RU" dirty="0" smtClean="0"/>
              <a:t>Подростковый возраст - это период волнения, беспорядка, стресса и бунта. Многих подростков мучают ужасы, которые они относят именно к себе. Они не знают,  что эти страхи присущи всем, и их трудно в этом переубедить. Жизнь каждого подростка неотделима от беспокойства, тревоги, страха быть обезличенным, потерявшим самоконтроль над своими эмоциями и поступками.</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
          </p:nvPr>
        </p:nvSpPr>
        <p:spPr/>
        <p:txBody>
          <a:bodyPr>
            <a:normAutofit fontScale="92500"/>
          </a:bodyPr>
          <a:lstStyle/>
          <a:p>
            <a:r>
              <a:rPr lang="ru-RU" sz="2800" dirty="0" smtClean="0"/>
              <a:t>Цели работы: изучение страхов подростков.</a:t>
            </a:r>
          </a:p>
          <a:p>
            <a:r>
              <a:rPr lang="ru-RU" sz="2800" dirty="0" smtClean="0"/>
              <a:t>Задачи работы: </a:t>
            </a:r>
          </a:p>
          <a:p>
            <a:pPr marL="457200" indent="-457200">
              <a:buAutoNum type="arabicPeriod"/>
            </a:pPr>
            <a:r>
              <a:rPr lang="ru-RU" sz="2800" dirty="0" smtClean="0"/>
              <a:t>Проанализировать научно-методическую литературу по теме исследования;</a:t>
            </a:r>
          </a:p>
          <a:p>
            <a:pPr marL="457200" indent="-457200">
              <a:buAutoNum type="arabicPeriod"/>
            </a:pPr>
            <a:r>
              <a:rPr lang="ru-RU" sz="2800" dirty="0" smtClean="0"/>
              <a:t>Выявить страхи у юношей и девушек 8-11 классов;</a:t>
            </a:r>
          </a:p>
          <a:p>
            <a:pPr marL="457200" indent="-457200">
              <a:buAutoNum type="arabicPeriod"/>
            </a:pPr>
            <a:r>
              <a:rPr lang="ru-RU" sz="2800" dirty="0" smtClean="0"/>
              <a:t>Исследовать степень выраженности разных видов страхов у подростков.</a:t>
            </a:r>
          </a:p>
          <a:p>
            <a:pPr marL="0" indent="0">
              <a:buNone/>
            </a:pPr>
            <a:r>
              <a:rPr lang="ru-RU" sz="2800" dirty="0" smtClean="0"/>
              <a:t>Гипотеза: </a:t>
            </a:r>
            <a:r>
              <a:rPr lang="ru-RU" sz="2800" dirty="0"/>
              <a:t>учащиеся 8-11 классов подвержены страхам, и с возрастом количество страхов увеличивается.</a:t>
            </a:r>
          </a:p>
          <a:p>
            <a:pPr marL="0" indent="0">
              <a:buNone/>
            </a:pPr>
            <a:endParaRPr lang="ru-RU" sz="2800" dirty="0"/>
          </a:p>
        </p:txBody>
      </p:sp>
    </p:spTree>
    <p:extLst>
      <p:ext uri="{BB962C8B-B14F-4D97-AF65-F5344CB8AC3E}">
        <p14:creationId xmlns:p14="http://schemas.microsoft.com/office/powerpoint/2010/main" val="2158440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r>
              <a:rPr lang="ru-RU" sz="2800" dirty="0" smtClean="0"/>
              <a:t>Объект исследования: учащиеся 8-11 классов.</a:t>
            </a:r>
          </a:p>
          <a:p>
            <a:r>
              <a:rPr lang="ru-RU" sz="2800" dirty="0" smtClean="0"/>
              <a:t>Предмет исследования: страхи.</a:t>
            </a:r>
          </a:p>
          <a:p>
            <a:r>
              <a:rPr lang="ru-RU" sz="2800" dirty="0" smtClean="0"/>
              <a:t>Методы исследования: </a:t>
            </a:r>
          </a:p>
          <a:p>
            <a:pPr marL="514350" indent="-514350">
              <a:buAutoNum type="arabicPeriod"/>
            </a:pPr>
            <a:r>
              <a:rPr lang="ru-RU" sz="2800" dirty="0" smtClean="0"/>
              <a:t>Теоретические методы (анализ литературы, обобщение, сравнение)</a:t>
            </a:r>
          </a:p>
          <a:p>
            <a:pPr marL="514350" indent="-514350">
              <a:buAutoNum type="arabicPeriod"/>
            </a:pPr>
            <a:r>
              <a:rPr lang="ru-RU" sz="2800" dirty="0" smtClean="0"/>
              <a:t>Эмпирические методы (анкетирование)</a:t>
            </a:r>
          </a:p>
          <a:p>
            <a:pPr marL="514350" indent="-514350">
              <a:buAutoNum type="arabicPeriod"/>
            </a:pPr>
            <a:r>
              <a:rPr lang="ru-RU" sz="2800" dirty="0" smtClean="0"/>
              <a:t>Интерпретация данных (графическое отображение результатов исследования</a:t>
            </a:r>
            <a:r>
              <a:rPr lang="ru-RU" dirty="0" smtClean="0"/>
              <a:t>)</a:t>
            </a:r>
            <a:endParaRPr lang="ru-RU" dirty="0"/>
          </a:p>
        </p:txBody>
      </p:sp>
    </p:spTree>
    <p:extLst>
      <p:ext uri="{BB962C8B-B14F-4D97-AF65-F5344CB8AC3E}">
        <p14:creationId xmlns:p14="http://schemas.microsoft.com/office/powerpoint/2010/main" val="993292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04664"/>
            <a:ext cx="8534400" cy="758952"/>
          </a:xfrm>
        </p:spPr>
        <p:txBody>
          <a:bodyPr>
            <a:noAutofit/>
          </a:bodyPr>
          <a:lstStyle/>
          <a:p>
            <a:r>
              <a:rPr lang="ru-RU" sz="7200" dirty="0" smtClean="0"/>
              <a:t>Страх</a:t>
            </a:r>
            <a:endParaRPr lang="ru-RU" sz="7200" dirty="0"/>
          </a:p>
        </p:txBody>
      </p:sp>
      <p:sp>
        <p:nvSpPr>
          <p:cNvPr id="3" name="Объект 2"/>
          <p:cNvSpPr>
            <a:spLocks noGrp="1"/>
          </p:cNvSpPr>
          <p:nvPr>
            <p:ph sz="quarter" idx="1"/>
          </p:nvPr>
        </p:nvSpPr>
        <p:spPr>
          <a:xfrm>
            <a:off x="301752" y="2060848"/>
            <a:ext cx="8503920" cy="4038200"/>
          </a:xfrm>
        </p:spPr>
        <p:txBody>
          <a:bodyPr>
            <a:normAutofit/>
          </a:bodyPr>
          <a:lstStyle/>
          <a:p>
            <a:pPr algn="ctr"/>
            <a:r>
              <a:rPr lang="ru-RU" sz="3600" dirty="0"/>
              <a:t>э</a:t>
            </a:r>
            <a:r>
              <a:rPr lang="ru-RU" sz="3600" dirty="0" smtClean="0"/>
              <a:t>то специфическое эмоциональное состояние , особая чувствительная реакция, проявляющаяся в опасной ситуации.</a:t>
            </a:r>
            <a:endParaRPr lang="ru-RU" sz="3600" dirty="0"/>
          </a:p>
        </p:txBody>
      </p:sp>
    </p:spTree>
    <p:extLst>
      <p:ext uri="{BB962C8B-B14F-4D97-AF65-F5344CB8AC3E}">
        <p14:creationId xmlns:p14="http://schemas.microsoft.com/office/powerpoint/2010/main" val="3929382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Виды страхов (по И</a:t>
            </a:r>
            <a:r>
              <a:rPr lang="en-US" dirty="0" smtClean="0"/>
              <a:t>.</a:t>
            </a:r>
            <a:r>
              <a:rPr lang="ru-RU" dirty="0" smtClean="0"/>
              <a:t>П Шкуратовой)</a:t>
            </a:r>
            <a:endParaRPr lang="ru-RU" dirty="0"/>
          </a:p>
        </p:txBody>
      </p:sp>
      <p:sp>
        <p:nvSpPr>
          <p:cNvPr id="3" name="Объект 2"/>
          <p:cNvSpPr>
            <a:spLocks noGrp="1"/>
          </p:cNvSpPr>
          <p:nvPr>
            <p:ph sz="quarter" idx="1"/>
          </p:nvPr>
        </p:nvSpPr>
        <p:spPr/>
        <p:txBody>
          <a:bodyPr>
            <a:normAutofit fontScale="92500" lnSpcReduction="20000"/>
          </a:bodyPr>
          <a:lstStyle/>
          <a:p>
            <a:r>
              <a:rPr lang="ru-RU" sz="3000" dirty="0" smtClean="0"/>
              <a:t>Фобии - </a:t>
            </a:r>
            <a:r>
              <a:rPr lang="ru-RU" sz="3000" dirty="0"/>
              <a:t>это состояние человека, которое характеризуется беспричинной и чрезмерной степенью паники</a:t>
            </a:r>
            <a:r>
              <a:rPr lang="ru-RU" sz="3000" dirty="0" smtClean="0"/>
              <a:t>.</a:t>
            </a:r>
          </a:p>
          <a:p>
            <a:r>
              <a:rPr lang="ru-RU" sz="3000" dirty="0" smtClean="0"/>
              <a:t>Учебные страхи – страхи, связанные с учебной деятельности.</a:t>
            </a:r>
          </a:p>
          <a:p>
            <a:r>
              <a:rPr lang="ru-RU" sz="3000" dirty="0" smtClean="0"/>
              <a:t>Социальные страхи – страхи, связанные с общением.</a:t>
            </a:r>
          </a:p>
          <a:p>
            <a:r>
              <a:rPr lang="ru-RU" sz="3000" dirty="0" smtClean="0"/>
              <a:t>Криминальные страхи – страхи, связанные с преступной деятельностью.</a:t>
            </a:r>
          </a:p>
          <a:p>
            <a:r>
              <a:rPr lang="ru-RU" sz="3000" dirty="0" smtClean="0"/>
              <a:t>Мистические страхи – страхи, перед потусторонними силами.</a:t>
            </a:r>
            <a:r>
              <a:rPr lang="ru-RU" dirty="0"/>
              <a:t/>
            </a:r>
            <a:br>
              <a:rPr lang="ru-RU" dirty="0"/>
            </a:br>
            <a:endParaRPr lang="ru-RU" dirty="0"/>
          </a:p>
        </p:txBody>
      </p:sp>
    </p:spTree>
    <p:extLst>
      <p:ext uri="{BB962C8B-B14F-4D97-AF65-F5344CB8AC3E}">
        <p14:creationId xmlns:p14="http://schemas.microsoft.com/office/powerpoint/2010/main" val="29534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1544216"/>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8 класс</a:t>
            </a:r>
            <a:br>
              <a:rPr lang="ru-RU" dirty="0" smtClean="0"/>
            </a:br>
            <a:r>
              <a:rPr lang="ru-RU" dirty="0" smtClean="0"/>
              <a:t>девушки                                   юноши</a:t>
            </a:r>
            <a:br>
              <a:rPr lang="ru-RU" dirty="0" smtClean="0"/>
            </a:br>
            <a:endParaRPr lang="ru-RU" dirty="0"/>
          </a:p>
        </p:txBody>
      </p:sp>
      <p:graphicFrame>
        <p:nvGraphicFramePr>
          <p:cNvPr id="5" name="Объект 4"/>
          <p:cNvGraphicFramePr>
            <a:graphicFrameLocks noGrp="1"/>
          </p:cNvGraphicFramePr>
          <p:nvPr>
            <p:ph sz="half" idx="1"/>
            <p:extLst>
              <p:ext uri="{D42A27DB-BD31-4B8C-83A1-F6EECF244321}">
                <p14:modId xmlns:p14="http://schemas.microsoft.com/office/powerpoint/2010/main" val="4289358589"/>
              </p:ext>
            </p:extLst>
          </p:nvPr>
        </p:nvGraphicFramePr>
        <p:xfrm>
          <a:off x="251520" y="1628800"/>
          <a:ext cx="4176464" cy="3744417"/>
        </p:xfrm>
        <a:graphic>
          <a:graphicData uri="http://schemas.openxmlformats.org/drawingml/2006/table">
            <a:tbl>
              <a:tblPr firstRow="1" bandRow="1">
                <a:tableStyleId>{3B4B98B0-60AC-42C2-AFA5-B58CD77FA1E5}</a:tableStyleId>
              </a:tblPr>
              <a:tblGrid>
                <a:gridCol w="1368152"/>
                <a:gridCol w="2808312"/>
              </a:tblGrid>
              <a:tr h="588491">
                <a:tc>
                  <a:txBody>
                    <a:bodyPr/>
                    <a:lstStyle/>
                    <a:p>
                      <a:r>
                        <a:rPr lang="ru-RU" b="1" dirty="0" smtClean="0"/>
                        <a:t>1 место</a:t>
                      </a:r>
                      <a:endParaRPr lang="ru-RU" b="1" dirty="0"/>
                    </a:p>
                  </a:txBody>
                  <a:tcPr/>
                </a:tc>
                <a:tc>
                  <a:txBody>
                    <a:bodyPr/>
                    <a:lstStyle/>
                    <a:p>
                      <a:r>
                        <a:rPr lang="ru-RU" sz="1600" b="0" dirty="0" smtClean="0"/>
                        <a:t>Страх</a:t>
                      </a:r>
                      <a:r>
                        <a:rPr lang="ru-RU" sz="1600" b="0" baseline="0" dirty="0" smtClean="0"/>
                        <a:t> смерти близкого человека</a:t>
                      </a:r>
                      <a:endParaRPr lang="ru-RU" sz="1600" b="0" dirty="0"/>
                    </a:p>
                  </a:txBody>
                  <a:tcPr/>
                </a:tc>
              </a:tr>
              <a:tr h="1315450">
                <a:tc>
                  <a:txBody>
                    <a:bodyPr/>
                    <a:lstStyle/>
                    <a:p>
                      <a:r>
                        <a:rPr lang="ru-RU" b="1" dirty="0" smtClean="0"/>
                        <a:t>2 место</a:t>
                      </a:r>
                      <a:endParaRPr lang="ru-RU" b="1" dirty="0"/>
                    </a:p>
                  </a:txBody>
                  <a:tcPr/>
                </a:tc>
                <a:tc>
                  <a:txBody>
                    <a:bodyPr/>
                    <a:lstStyle/>
                    <a:p>
                      <a:r>
                        <a:rPr lang="ru-RU" sz="1600" dirty="0" smtClean="0"/>
                        <a:t>Страх предательства со стороны</a:t>
                      </a:r>
                      <a:r>
                        <a:rPr lang="ru-RU" sz="1600" baseline="0" dirty="0" smtClean="0"/>
                        <a:t> друзей и страх попасть в автомобильную аварию</a:t>
                      </a:r>
                      <a:endParaRPr lang="ru-RU" sz="1600" dirty="0"/>
                    </a:p>
                  </a:txBody>
                  <a:tcPr/>
                </a:tc>
              </a:tr>
              <a:tr h="830810">
                <a:tc>
                  <a:txBody>
                    <a:bodyPr/>
                    <a:lstStyle/>
                    <a:p>
                      <a:r>
                        <a:rPr lang="ru-RU" b="1" dirty="0" smtClean="0"/>
                        <a:t>3 место</a:t>
                      </a:r>
                      <a:endParaRPr lang="ru-RU" b="1" dirty="0"/>
                    </a:p>
                  </a:txBody>
                  <a:tcPr/>
                </a:tc>
                <a:tc>
                  <a:txBody>
                    <a:bodyPr/>
                    <a:lstStyle/>
                    <a:p>
                      <a:r>
                        <a:rPr lang="ru-RU" sz="1600" dirty="0" smtClean="0"/>
                        <a:t>Страх перед вызовом отвечать на уроке и страх одиночества</a:t>
                      </a:r>
                      <a:endParaRPr lang="ru-RU" sz="1600" dirty="0"/>
                    </a:p>
                  </a:txBody>
                  <a:tcPr/>
                </a:tc>
              </a:tr>
              <a:tr h="421175">
                <a:tc>
                  <a:txBody>
                    <a:bodyPr/>
                    <a:lstStyle/>
                    <a:p>
                      <a:r>
                        <a:rPr lang="ru-RU" b="1" dirty="0" smtClean="0"/>
                        <a:t>4 место</a:t>
                      </a:r>
                      <a:endParaRPr lang="ru-RU" b="1" dirty="0"/>
                    </a:p>
                  </a:txBody>
                  <a:tcPr/>
                </a:tc>
                <a:tc>
                  <a:txBody>
                    <a:bodyPr/>
                    <a:lstStyle/>
                    <a:p>
                      <a:r>
                        <a:rPr lang="ru-RU" sz="1600" dirty="0" smtClean="0"/>
                        <a:t>Страх</a:t>
                      </a:r>
                      <a:r>
                        <a:rPr lang="ru-RU" sz="1600" baseline="0" dirty="0" smtClean="0"/>
                        <a:t> высоты</a:t>
                      </a:r>
                      <a:endParaRPr lang="ru-RU" sz="1600" dirty="0"/>
                    </a:p>
                  </a:txBody>
                  <a:tcPr/>
                </a:tc>
              </a:tr>
              <a:tr h="588491">
                <a:tc>
                  <a:txBody>
                    <a:bodyPr/>
                    <a:lstStyle/>
                    <a:p>
                      <a:r>
                        <a:rPr lang="ru-RU" b="1" dirty="0" smtClean="0"/>
                        <a:t>5 место</a:t>
                      </a:r>
                      <a:endParaRPr lang="ru-RU" b="1" dirty="0"/>
                    </a:p>
                  </a:txBody>
                  <a:tcPr/>
                </a:tc>
                <a:tc>
                  <a:txBody>
                    <a:bodyPr/>
                    <a:lstStyle/>
                    <a:p>
                      <a:r>
                        <a:rPr lang="ru-RU" sz="1600" dirty="0" smtClean="0"/>
                        <a:t>Страх получить плохую оценку</a:t>
                      </a:r>
                      <a:endParaRPr lang="ru-RU" sz="1600" dirty="0"/>
                    </a:p>
                  </a:txBody>
                  <a:tcPr/>
                </a:tc>
              </a:tr>
            </a:tbl>
          </a:graphicData>
        </a:graphic>
      </p:graphicFrame>
      <p:graphicFrame>
        <p:nvGraphicFramePr>
          <p:cNvPr id="6" name="Объект 5"/>
          <p:cNvGraphicFramePr>
            <a:graphicFrameLocks noGrp="1"/>
          </p:cNvGraphicFramePr>
          <p:nvPr>
            <p:ph sz="half" idx="2"/>
            <p:extLst>
              <p:ext uri="{D42A27DB-BD31-4B8C-83A1-F6EECF244321}">
                <p14:modId xmlns:p14="http://schemas.microsoft.com/office/powerpoint/2010/main" val="3104463819"/>
              </p:ext>
            </p:extLst>
          </p:nvPr>
        </p:nvGraphicFramePr>
        <p:xfrm>
          <a:off x="4788024" y="1628800"/>
          <a:ext cx="4038600" cy="3744417"/>
        </p:xfrm>
        <a:graphic>
          <a:graphicData uri="http://schemas.openxmlformats.org/drawingml/2006/table">
            <a:tbl>
              <a:tblPr firstRow="1" bandRow="1">
                <a:tableStyleId>{3B4B98B0-60AC-42C2-AFA5-B58CD77FA1E5}</a:tableStyleId>
              </a:tblPr>
              <a:tblGrid>
                <a:gridCol w="1440160"/>
                <a:gridCol w="2598440"/>
              </a:tblGrid>
              <a:tr h="847792">
                <a:tc>
                  <a:txBody>
                    <a:bodyPr/>
                    <a:lstStyle/>
                    <a:p>
                      <a:r>
                        <a:rPr lang="ru-RU" dirty="0" smtClean="0"/>
                        <a:t>1 место</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t>Страх</a:t>
                      </a:r>
                      <a:r>
                        <a:rPr lang="ru-RU" sz="1600" b="0" baseline="0" dirty="0" smtClean="0"/>
                        <a:t> смерти близкого человека</a:t>
                      </a:r>
                      <a:endParaRPr lang="ru-RU" sz="1600" b="0" dirty="0" smtClean="0"/>
                    </a:p>
                    <a:p>
                      <a:endParaRPr lang="ru-RU" sz="1600" dirty="0"/>
                    </a:p>
                  </a:txBody>
                  <a:tcPr/>
                </a:tc>
              </a:tr>
              <a:tr h="600520">
                <a:tc>
                  <a:txBody>
                    <a:bodyPr/>
                    <a:lstStyle/>
                    <a:p>
                      <a:r>
                        <a:rPr lang="ru-RU" b="1" dirty="0" smtClean="0"/>
                        <a:t>2 место</a:t>
                      </a:r>
                      <a:endParaRPr lang="ru-RU" b="1" dirty="0"/>
                    </a:p>
                  </a:txBody>
                  <a:tcPr/>
                </a:tc>
                <a:tc>
                  <a:txBody>
                    <a:bodyPr/>
                    <a:lstStyle/>
                    <a:p>
                      <a:r>
                        <a:rPr lang="ru-RU" sz="1600" dirty="0" smtClean="0"/>
                        <a:t>Страх перед вызовом отвечать на уроке</a:t>
                      </a:r>
                      <a:endParaRPr lang="ru-RU" sz="1600" dirty="0"/>
                    </a:p>
                  </a:txBody>
                  <a:tcPr/>
                </a:tc>
              </a:tr>
              <a:tr h="600520">
                <a:tc>
                  <a:txBody>
                    <a:bodyPr/>
                    <a:lstStyle/>
                    <a:p>
                      <a:r>
                        <a:rPr lang="ru-RU" b="1" dirty="0" smtClean="0"/>
                        <a:t>3 место</a:t>
                      </a:r>
                      <a:endParaRPr lang="ru-RU" b="1" dirty="0"/>
                    </a:p>
                  </a:txBody>
                  <a:tcPr/>
                </a:tc>
                <a:tc>
                  <a:txBody>
                    <a:bodyPr/>
                    <a:lstStyle/>
                    <a:p>
                      <a:r>
                        <a:rPr lang="ru-RU" sz="1600" dirty="0" smtClean="0"/>
                        <a:t>Страх темноты и с трах собственной смерти</a:t>
                      </a:r>
                      <a:endParaRPr lang="ru-RU" sz="1600" dirty="0"/>
                    </a:p>
                  </a:txBody>
                  <a:tcPr/>
                </a:tc>
              </a:tr>
              <a:tr h="1095065">
                <a:tc>
                  <a:txBody>
                    <a:bodyPr/>
                    <a:lstStyle/>
                    <a:p>
                      <a:r>
                        <a:rPr lang="ru-RU" b="1" dirty="0" smtClean="0"/>
                        <a:t>4 место</a:t>
                      </a:r>
                      <a:endParaRPr lang="ru-RU" b="1" dirty="0"/>
                    </a:p>
                  </a:txBody>
                  <a:tcPr/>
                </a:tc>
                <a:tc>
                  <a:txBody>
                    <a:bodyPr/>
                    <a:lstStyle/>
                    <a:p>
                      <a:r>
                        <a:rPr lang="ru-RU" sz="1600" dirty="0" smtClean="0"/>
                        <a:t>Страх предательства со стороны друзей</a:t>
                      </a:r>
                      <a:r>
                        <a:rPr lang="ru-RU" sz="1600" baseline="0" dirty="0" smtClean="0"/>
                        <a:t> и страх не оправдать доверие со стороны близких людей</a:t>
                      </a:r>
                      <a:endParaRPr lang="ru-RU" sz="1600" dirty="0"/>
                    </a:p>
                  </a:txBody>
                  <a:tcPr/>
                </a:tc>
              </a:tr>
              <a:tr h="600520">
                <a:tc>
                  <a:txBody>
                    <a:bodyPr/>
                    <a:lstStyle/>
                    <a:p>
                      <a:r>
                        <a:rPr lang="ru-RU" b="1" dirty="0" smtClean="0"/>
                        <a:t>5 место</a:t>
                      </a:r>
                      <a:endParaRPr lang="ru-RU" b="1" dirty="0"/>
                    </a:p>
                  </a:txBody>
                  <a:tcPr/>
                </a:tc>
                <a:tc>
                  <a:txBody>
                    <a:bodyPr/>
                    <a:lstStyle/>
                    <a:p>
                      <a:r>
                        <a:rPr lang="ru-RU" sz="1600" dirty="0" smtClean="0"/>
                        <a:t>Страх получить плохую оценку</a:t>
                      </a:r>
                      <a:endParaRPr lang="ru-RU" sz="1600" dirty="0"/>
                    </a:p>
                  </a:txBody>
                  <a:tcPr/>
                </a:tc>
              </a:tr>
            </a:tbl>
          </a:graphicData>
        </a:graphic>
      </p:graphicFrame>
    </p:spTree>
    <p:extLst>
      <p:ext uri="{BB962C8B-B14F-4D97-AF65-F5344CB8AC3E}">
        <p14:creationId xmlns:p14="http://schemas.microsoft.com/office/powerpoint/2010/main" val="1318292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534400" cy="1484784"/>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9 класс</a:t>
            </a:r>
            <a:r>
              <a:rPr lang="ru-RU" dirty="0"/>
              <a:t/>
            </a:r>
            <a:br>
              <a:rPr lang="ru-RU" dirty="0"/>
            </a:br>
            <a:r>
              <a:rPr lang="ru-RU" dirty="0"/>
              <a:t>девушки                                   юноши</a:t>
            </a:r>
            <a:br>
              <a:rPr lang="ru-RU" dirty="0"/>
            </a:br>
            <a:endParaRPr lang="ru-RU" dirty="0"/>
          </a:p>
        </p:txBody>
      </p:sp>
      <p:graphicFrame>
        <p:nvGraphicFramePr>
          <p:cNvPr id="5" name="Объект 4"/>
          <p:cNvGraphicFramePr>
            <a:graphicFrameLocks noGrp="1"/>
          </p:cNvGraphicFramePr>
          <p:nvPr>
            <p:ph sz="half" idx="1"/>
            <p:extLst>
              <p:ext uri="{D42A27DB-BD31-4B8C-83A1-F6EECF244321}">
                <p14:modId xmlns:p14="http://schemas.microsoft.com/office/powerpoint/2010/main" val="1837901231"/>
              </p:ext>
            </p:extLst>
          </p:nvPr>
        </p:nvGraphicFramePr>
        <p:xfrm>
          <a:off x="301625" y="1371600"/>
          <a:ext cx="4038600" cy="3713584"/>
        </p:xfrm>
        <a:graphic>
          <a:graphicData uri="http://schemas.openxmlformats.org/drawingml/2006/table">
            <a:tbl>
              <a:tblPr firstRow="1" bandRow="1">
                <a:tableStyleId>{3B4B98B0-60AC-42C2-AFA5-B58CD77FA1E5}</a:tableStyleId>
              </a:tblPr>
              <a:tblGrid>
                <a:gridCol w="1390055"/>
                <a:gridCol w="2648545"/>
              </a:tblGrid>
              <a:tr h="895136">
                <a:tc>
                  <a:txBody>
                    <a:bodyPr/>
                    <a:lstStyle/>
                    <a:p>
                      <a:r>
                        <a:rPr lang="ru-RU" b="1" dirty="0" smtClean="0"/>
                        <a:t>1 место</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t>Страх</a:t>
                      </a:r>
                      <a:r>
                        <a:rPr lang="ru-RU" sz="1600" b="0" baseline="0" dirty="0" smtClean="0"/>
                        <a:t> смерти близкого человека</a:t>
                      </a:r>
                      <a:endParaRPr lang="ru-RU" sz="1600" b="0" dirty="0" smtClean="0"/>
                    </a:p>
                    <a:p>
                      <a:endParaRPr lang="ru-RU" sz="1600" dirty="0"/>
                    </a:p>
                  </a:txBody>
                  <a:tcPr/>
                </a:tc>
              </a:tr>
              <a:tr h="859099">
                <a:tc>
                  <a:txBody>
                    <a:bodyPr/>
                    <a:lstStyle/>
                    <a:p>
                      <a:r>
                        <a:rPr lang="ru-RU" b="1" dirty="0" smtClean="0"/>
                        <a:t>2 место</a:t>
                      </a:r>
                      <a:endParaRPr lang="ru-RU" b="1" dirty="0"/>
                    </a:p>
                  </a:txBody>
                  <a:tcPr/>
                </a:tc>
                <a:tc>
                  <a:txBody>
                    <a:bodyPr/>
                    <a:lstStyle/>
                    <a:p>
                      <a:r>
                        <a:rPr lang="ru-RU" sz="1600" dirty="0" smtClean="0"/>
                        <a:t>Страх перед вызовом</a:t>
                      </a:r>
                      <a:r>
                        <a:rPr lang="ru-RU" sz="1600" baseline="0" dirty="0" smtClean="0"/>
                        <a:t> отвечать на уроке</a:t>
                      </a:r>
                      <a:endParaRPr lang="ru-RU" sz="1600" dirty="0"/>
                    </a:p>
                  </a:txBody>
                  <a:tcPr/>
                </a:tc>
              </a:tr>
              <a:tr h="550125">
                <a:tc>
                  <a:txBody>
                    <a:bodyPr/>
                    <a:lstStyle/>
                    <a:p>
                      <a:r>
                        <a:rPr lang="ru-RU" b="1" dirty="0" smtClean="0"/>
                        <a:t>3 место</a:t>
                      </a:r>
                      <a:endParaRPr lang="ru-RU" b="1" dirty="0"/>
                    </a:p>
                  </a:txBody>
                  <a:tcPr/>
                </a:tc>
                <a:tc>
                  <a:txBody>
                    <a:bodyPr/>
                    <a:lstStyle/>
                    <a:p>
                      <a:r>
                        <a:rPr lang="ru-RU" sz="1600" dirty="0" smtClean="0"/>
                        <a:t>Страх высоты</a:t>
                      </a:r>
                      <a:endParaRPr lang="ru-RU" sz="1600" dirty="0"/>
                    </a:p>
                  </a:txBody>
                  <a:tcPr/>
                </a:tc>
              </a:tr>
              <a:tr h="859099">
                <a:tc>
                  <a:txBody>
                    <a:bodyPr/>
                    <a:lstStyle/>
                    <a:p>
                      <a:r>
                        <a:rPr lang="ru-RU" b="1" dirty="0" smtClean="0"/>
                        <a:t>4 место</a:t>
                      </a:r>
                      <a:endParaRPr lang="ru-RU" b="1" dirty="0"/>
                    </a:p>
                  </a:txBody>
                  <a:tcPr/>
                </a:tc>
                <a:tc>
                  <a:txBody>
                    <a:bodyPr/>
                    <a:lstStyle/>
                    <a:p>
                      <a:r>
                        <a:rPr lang="ru-RU" sz="1600" dirty="0" smtClean="0"/>
                        <a:t>Страх попасть в транспортную аварию</a:t>
                      </a:r>
                      <a:endParaRPr lang="ru-RU" sz="1600" dirty="0"/>
                    </a:p>
                  </a:txBody>
                  <a:tcPr/>
                </a:tc>
              </a:tr>
              <a:tr h="550125">
                <a:tc>
                  <a:txBody>
                    <a:bodyPr/>
                    <a:lstStyle/>
                    <a:p>
                      <a:r>
                        <a:rPr lang="ru-RU" b="1" dirty="0" smtClean="0"/>
                        <a:t>5 место</a:t>
                      </a:r>
                      <a:endParaRPr lang="ru-RU" b="1" dirty="0"/>
                    </a:p>
                  </a:txBody>
                  <a:tcPr/>
                </a:tc>
                <a:tc>
                  <a:txBody>
                    <a:bodyPr/>
                    <a:lstStyle/>
                    <a:p>
                      <a:r>
                        <a:rPr lang="ru-RU" sz="1600" dirty="0" smtClean="0"/>
                        <a:t>Страх полета на самолете</a:t>
                      </a:r>
                      <a:endParaRPr lang="ru-RU" sz="1600" dirty="0"/>
                    </a:p>
                  </a:txBody>
                  <a:tcPr/>
                </a:tc>
              </a:tr>
            </a:tbl>
          </a:graphicData>
        </a:graphic>
      </p:graphicFrame>
      <p:graphicFrame>
        <p:nvGraphicFramePr>
          <p:cNvPr id="6" name="Объект 5"/>
          <p:cNvGraphicFramePr>
            <a:graphicFrameLocks noGrp="1"/>
          </p:cNvGraphicFramePr>
          <p:nvPr>
            <p:ph sz="half" idx="2"/>
            <p:extLst>
              <p:ext uri="{D42A27DB-BD31-4B8C-83A1-F6EECF244321}">
                <p14:modId xmlns:p14="http://schemas.microsoft.com/office/powerpoint/2010/main" val="2925439400"/>
              </p:ext>
            </p:extLst>
          </p:nvPr>
        </p:nvGraphicFramePr>
        <p:xfrm>
          <a:off x="4800600" y="1350496"/>
          <a:ext cx="4038600" cy="3806696"/>
        </p:xfrm>
        <a:graphic>
          <a:graphicData uri="http://schemas.openxmlformats.org/drawingml/2006/table">
            <a:tbl>
              <a:tblPr firstRow="1" bandRow="1">
                <a:tableStyleId>{3B4B98B0-60AC-42C2-AFA5-B58CD77FA1E5}</a:tableStyleId>
              </a:tblPr>
              <a:tblGrid>
                <a:gridCol w="1355576"/>
                <a:gridCol w="2683024"/>
              </a:tblGrid>
              <a:tr h="855319">
                <a:tc>
                  <a:txBody>
                    <a:bodyPr/>
                    <a:lstStyle/>
                    <a:p>
                      <a:r>
                        <a:rPr lang="ru-RU" b="1" dirty="0" smtClean="0"/>
                        <a:t>1 место</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t>Страх</a:t>
                      </a:r>
                      <a:r>
                        <a:rPr lang="ru-RU" sz="1600" b="0" baseline="0" dirty="0" smtClean="0"/>
                        <a:t> смерти близкого человека</a:t>
                      </a:r>
                      <a:endParaRPr lang="ru-RU" sz="1600" b="0" dirty="0" smtClean="0"/>
                    </a:p>
                    <a:p>
                      <a:endParaRPr lang="ru-RU" sz="1600" dirty="0"/>
                    </a:p>
                  </a:txBody>
                  <a:tcPr/>
                </a:tc>
              </a:tr>
              <a:tr h="601891">
                <a:tc>
                  <a:txBody>
                    <a:bodyPr/>
                    <a:lstStyle/>
                    <a:p>
                      <a:r>
                        <a:rPr lang="ru-RU" b="1" dirty="0" smtClean="0"/>
                        <a:t>2 место</a:t>
                      </a:r>
                      <a:endParaRPr lang="ru-RU" b="1" dirty="0"/>
                    </a:p>
                  </a:txBody>
                  <a:tcPr/>
                </a:tc>
                <a:tc>
                  <a:txBody>
                    <a:bodyPr/>
                    <a:lstStyle/>
                    <a:p>
                      <a:r>
                        <a:rPr lang="ru-RU" sz="1600" dirty="0" smtClean="0"/>
                        <a:t>Страх болезни и страх собственной смерти</a:t>
                      </a:r>
                      <a:endParaRPr lang="ru-RU" sz="1600" dirty="0"/>
                    </a:p>
                  </a:txBody>
                  <a:tcPr/>
                </a:tc>
              </a:tr>
              <a:tr h="601891">
                <a:tc>
                  <a:txBody>
                    <a:bodyPr/>
                    <a:lstStyle/>
                    <a:p>
                      <a:r>
                        <a:rPr lang="ru-RU" b="1" dirty="0" smtClean="0"/>
                        <a:t>3 место</a:t>
                      </a:r>
                      <a:endParaRPr lang="ru-RU" b="1" dirty="0"/>
                    </a:p>
                  </a:txBody>
                  <a:tcPr/>
                </a:tc>
                <a:tc>
                  <a:txBody>
                    <a:bodyPr/>
                    <a:lstStyle/>
                    <a:p>
                      <a:r>
                        <a:rPr lang="ru-RU" sz="1600" dirty="0" smtClean="0"/>
                        <a:t>Страх предательства со стороны друзей</a:t>
                      </a:r>
                      <a:endParaRPr lang="ru-RU" sz="1600" dirty="0"/>
                    </a:p>
                  </a:txBody>
                  <a:tcPr/>
                </a:tc>
              </a:tr>
              <a:tr h="385421">
                <a:tc>
                  <a:txBody>
                    <a:bodyPr/>
                    <a:lstStyle/>
                    <a:p>
                      <a:r>
                        <a:rPr lang="ru-RU" b="1" dirty="0" smtClean="0"/>
                        <a:t>4 место</a:t>
                      </a:r>
                      <a:endParaRPr lang="ru-RU" b="1" dirty="0"/>
                    </a:p>
                  </a:txBody>
                  <a:tcPr/>
                </a:tc>
                <a:tc>
                  <a:txBody>
                    <a:bodyPr/>
                    <a:lstStyle/>
                    <a:p>
                      <a:r>
                        <a:rPr lang="ru-RU" sz="1600" dirty="0" smtClean="0"/>
                        <a:t>Страх</a:t>
                      </a:r>
                      <a:r>
                        <a:rPr lang="ru-RU" sz="1600" baseline="0" dirty="0" smtClean="0"/>
                        <a:t> одиночества</a:t>
                      </a:r>
                      <a:endParaRPr lang="ru-RU" sz="1600" dirty="0"/>
                    </a:p>
                  </a:txBody>
                  <a:tcPr/>
                </a:tc>
              </a:tr>
              <a:tr h="1362174">
                <a:tc>
                  <a:txBody>
                    <a:bodyPr/>
                    <a:lstStyle/>
                    <a:p>
                      <a:r>
                        <a:rPr lang="ru-RU" b="1" dirty="0" smtClean="0"/>
                        <a:t>5 место</a:t>
                      </a:r>
                      <a:endParaRPr lang="ru-RU" b="1" dirty="0"/>
                    </a:p>
                  </a:txBody>
                  <a:tcPr/>
                </a:tc>
                <a:tc>
                  <a:txBody>
                    <a:bodyPr/>
                    <a:lstStyle/>
                    <a:p>
                      <a:r>
                        <a:rPr lang="ru-RU" sz="1600" dirty="0" smtClean="0"/>
                        <a:t>Страх не оправдать</a:t>
                      </a:r>
                      <a:r>
                        <a:rPr lang="ru-RU" sz="1600" baseline="0" dirty="0" smtClean="0"/>
                        <a:t> доверие со стороны близких людей и страх перед вызовом родителей в школу</a:t>
                      </a:r>
                      <a:endParaRPr lang="ru-RU" sz="1600" dirty="0"/>
                    </a:p>
                  </a:txBody>
                  <a:tcPr/>
                </a:tc>
              </a:tr>
            </a:tbl>
          </a:graphicData>
        </a:graphic>
      </p:graphicFrame>
    </p:spTree>
    <p:extLst>
      <p:ext uri="{BB962C8B-B14F-4D97-AF65-F5344CB8AC3E}">
        <p14:creationId xmlns:p14="http://schemas.microsoft.com/office/powerpoint/2010/main" val="4211807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1472208"/>
          </a:xfrm>
        </p:spPr>
        <p:txBody>
          <a:bodyPr>
            <a:normAutofit fontScale="90000"/>
          </a:bodyPr>
          <a:lstStyle/>
          <a:p>
            <a:r>
              <a:rPr lang="ru-RU" dirty="0" smtClean="0"/>
              <a:t>10 </a:t>
            </a:r>
            <a:r>
              <a:rPr lang="ru-RU" dirty="0"/>
              <a:t>класс</a:t>
            </a:r>
            <a:br>
              <a:rPr lang="ru-RU" dirty="0"/>
            </a:br>
            <a:r>
              <a:rPr lang="ru-RU" dirty="0"/>
              <a:t>девушки                                   юноши</a:t>
            </a:r>
            <a:br>
              <a:rPr lang="ru-RU" dirty="0"/>
            </a:br>
            <a:endParaRPr lang="ru-RU" dirty="0"/>
          </a:p>
        </p:txBody>
      </p:sp>
      <p:graphicFrame>
        <p:nvGraphicFramePr>
          <p:cNvPr id="5" name="Объект 4"/>
          <p:cNvGraphicFramePr>
            <a:graphicFrameLocks noGrp="1"/>
          </p:cNvGraphicFramePr>
          <p:nvPr>
            <p:ph sz="half" idx="1"/>
            <p:extLst>
              <p:ext uri="{D42A27DB-BD31-4B8C-83A1-F6EECF244321}">
                <p14:modId xmlns:p14="http://schemas.microsoft.com/office/powerpoint/2010/main" val="3314754109"/>
              </p:ext>
            </p:extLst>
          </p:nvPr>
        </p:nvGraphicFramePr>
        <p:xfrm>
          <a:off x="301625" y="1371600"/>
          <a:ext cx="4038600" cy="4150360"/>
        </p:xfrm>
        <a:graphic>
          <a:graphicData uri="http://schemas.openxmlformats.org/drawingml/2006/table">
            <a:tbl>
              <a:tblPr firstRow="1" bandRow="1">
                <a:tableStyleId>{3B4B98B0-60AC-42C2-AFA5-B58CD77FA1E5}</a:tableStyleId>
              </a:tblPr>
              <a:tblGrid>
                <a:gridCol w="1390055"/>
                <a:gridCol w="2648545"/>
              </a:tblGrid>
              <a:tr h="370840">
                <a:tc>
                  <a:txBody>
                    <a:bodyPr/>
                    <a:lstStyle/>
                    <a:p>
                      <a:r>
                        <a:rPr lang="ru-RU" b="1" dirty="0" smtClean="0"/>
                        <a:t>1 место</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t>Страх</a:t>
                      </a:r>
                      <a:r>
                        <a:rPr lang="ru-RU" sz="1600" b="0" baseline="0" dirty="0" smtClean="0"/>
                        <a:t> смерти близкого человека</a:t>
                      </a:r>
                      <a:endParaRPr lang="ru-RU" sz="1600" b="0" dirty="0" smtClean="0"/>
                    </a:p>
                    <a:p>
                      <a:endParaRPr lang="ru-RU" sz="1600" dirty="0"/>
                    </a:p>
                  </a:txBody>
                  <a:tcPr/>
                </a:tc>
              </a:tr>
              <a:tr h="370840">
                <a:tc>
                  <a:txBody>
                    <a:bodyPr/>
                    <a:lstStyle/>
                    <a:p>
                      <a:r>
                        <a:rPr lang="ru-RU" b="1" dirty="0" smtClean="0"/>
                        <a:t>2 место</a:t>
                      </a:r>
                      <a:endParaRPr lang="ru-RU" b="1" dirty="0"/>
                    </a:p>
                  </a:txBody>
                  <a:tcPr/>
                </a:tc>
                <a:tc>
                  <a:txBody>
                    <a:bodyPr/>
                    <a:lstStyle/>
                    <a:p>
                      <a:r>
                        <a:rPr lang="ru-RU" sz="1600" dirty="0" smtClean="0"/>
                        <a:t>Страх перед вызовом отвечать на уроке</a:t>
                      </a:r>
                      <a:endParaRPr lang="ru-RU" sz="1600" dirty="0"/>
                    </a:p>
                  </a:txBody>
                  <a:tcPr/>
                </a:tc>
              </a:tr>
              <a:tr h="370840">
                <a:tc>
                  <a:txBody>
                    <a:bodyPr/>
                    <a:lstStyle/>
                    <a:p>
                      <a:r>
                        <a:rPr lang="ru-RU" b="1" dirty="0" smtClean="0"/>
                        <a:t>3 место</a:t>
                      </a:r>
                      <a:endParaRPr lang="ru-RU" b="1" dirty="0"/>
                    </a:p>
                  </a:txBody>
                  <a:tcPr/>
                </a:tc>
                <a:tc>
                  <a:txBody>
                    <a:bodyPr/>
                    <a:lstStyle/>
                    <a:p>
                      <a:r>
                        <a:rPr lang="ru-RU" sz="1600" dirty="0" smtClean="0"/>
                        <a:t>Страх высоты и страх террористического</a:t>
                      </a:r>
                      <a:r>
                        <a:rPr lang="ru-RU" sz="1600" baseline="0" dirty="0" smtClean="0"/>
                        <a:t> взрыва</a:t>
                      </a:r>
                      <a:endParaRPr lang="ru-RU" sz="1600" dirty="0"/>
                    </a:p>
                  </a:txBody>
                  <a:tcPr/>
                </a:tc>
              </a:tr>
              <a:tr h="370840">
                <a:tc>
                  <a:txBody>
                    <a:bodyPr/>
                    <a:lstStyle/>
                    <a:p>
                      <a:r>
                        <a:rPr lang="ru-RU" b="1" dirty="0" smtClean="0"/>
                        <a:t>4 место</a:t>
                      </a:r>
                      <a:endParaRPr lang="ru-RU" b="1" dirty="0"/>
                    </a:p>
                  </a:txBody>
                  <a:tcPr/>
                </a:tc>
                <a:tc>
                  <a:txBody>
                    <a:bodyPr/>
                    <a:lstStyle/>
                    <a:p>
                      <a:r>
                        <a:rPr lang="ru-RU" sz="1600" dirty="0" smtClean="0"/>
                        <a:t>Страх болезни</a:t>
                      </a:r>
                      <a:endParaRPr lang="ru-RU" sz="1600" dirty="0"/>
                    </a:p>
                  </a:txBody>
                  <a:tcPr/>
                </a:tc>
              </a:tr>
              <a:tr h="370840">
                <a:tc>
                  <a:txBody>
                    <a:bodyPr/>
                    <a:lstStyle/>
                    <a:p>
                      <a:r>
                        <a:rPr lang="ru-RU" b="1" dirty="0" smtClean="0"/>
                        <a:t>5 место</a:t>
                      </a:r>
                      <a:endParaRPr lang="ru-RU" b="1" dirty="0"/>
                    </a:p>
                  </a:txBody>
                  <a:tcPr/>
                </a:tc>
                <a:tc>
                  <a:txBody>
                    <a:bodyPr/>
                    <a:lstStyle/>
                    <a:p>
                      <a:r>
                        <a:rPr lang="ru-RU" sz="1600" dirty="0" smtClean="0"/>
                        <a:t>Страх предательства</a:t>
                      </a:r>
                      <a:r>
                        <a:rPr lang="ru-RU" sz="1600" baseline="0" dirty="0" smtClean="0"/>
                        <a:t> со стороны друзей, страх не оправдать доверие со стороны  близких людей, страх попасть в транспортную аварию</a:t>
                      </a:r>
                      <a:endParaRPr lang="ru-RU" sz="1600" dirty="0"/>
                    </a:p>
                  </a:txBody>
                  <a:tcPr/>
                </a:tc>
              </a:tr>
            </a:tbl>
          </a:graphicData>
        </a:graphic>
      </p:graphicFrame>
      <p:graphicFrame>
        <p:nvGraphicFramePr>
          <p:cNvPr id="6" name="Объект 5"/>
          <p:cNvGraphicFramePr>
            <a:graphicFrameLocks noGrp="1"/>
          </p:cNvGraphicFramePr>
          <p:nvPr>
            <p:ph sz="half" idx="2"/>
            <p:extLst>
              <p:ext uri="{D42A27DB-BD31-4B8C-83A1-F6EECF244321}">
                <p14:modId xmlns:p14="http://schemas.microsoft.com/office/powerpoint/2010/main" val="2498390365"/>
              </p:ext>
            </p:extLst>
          </p:nvPr>
        </p:nvGraphicFramePr>
        <p:xfrm>
          <a:off x="4788024" y="1412776"/>
          <a:ext cx="4038600" cy="4114800"/>
        </p:xfrm>
        <a:graphic>
          <a:graphicData uri="http://schemas.openxmlformats.org/drawingml/2006/table">
            <a:tbl>
              <a:tblPr firstRow="1" bandRow="1">
                <a:tableStyleId>{3B4B98B0-60AC-42C2-AFA5-B58CD77FA1E5}</a:tableStyleId>
              </a:tblPr>
              <a:tblGrid>
                <a:gridCol w="1296144"/>
                <a:gridCol w="2742456"/>
              </a:tblGrid>
              <a:tr h="370840">
                <a:tc>
                  <a:txBody>
                    <a:bodyPr/>
                    <a:lstStyle/>
                    <a:p>
                      <a:r>
                        <a:rPr lang="ru-RU" b="1" dirty="0" smtClean="0"/>
                        <a:t>1 место</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t>Страх</a:t>
                      </a:r>
                      <a:r>
                        <a:rPr lang="ru-RU" sz="1600" b="0" baseline="0" dirty="0" smtClean="0"/>
                        <a:t> смерти близкого человека</a:t>
                      </a:r>
                      <a:endParaRPr lang="ru-RU" sz="1600" b="0" dirty="0" smtClean="0"/>
                    </a:p>
                    <a:p>
                      <a:endParaRPr lang="ru-RU" sz="1600" dirty="0"/>
                    </a:p>
                  </a:txBody>
                  <a:tcPr/>
                </a:tc>
              </a:tr>
              <a:tr h="370840">
                <a:tc>
                  <a:txBody>
                    <a:bodyPr/>
                    <a:lstStyle/>
                    <a:p>
                      <a:r>
                        <a:rPr lang="ru-RU" b="1" dirty="0" smtClean="0"/>
                        <a:t>2 место</a:t>
                      </a:r>
                      <a:endParaRPr lang="ru-RU" b="1" dirty="0"/>
                    </a:p>
                  </a:txBody>
                  <a:tcPr/>
                </a:tc>
                <a:tc>
                  <a:txBody>
                    <a:bodyPr/>
                    <a:lstStyle/>
                    <a:p>
                      <a:r>
                        <a:rPr lang="ru-RU" sz="1600" dirty="0" smtClean="0"/>
                        <a:t>Страх перед вызовом отвечать на уроке</a:t>
                      </a:r>
                      <a:endParaRPr lang="ru-RU" sz="1600" dirty="0"/>
                    </a:p>
                  </a:txBody>
                  <a:tcPr/>
                </a:tc>
              </a:tr>
              <a:tr h="370840">
                <a:tc>
                  <a:txBody>
                    <a:bodyPr/>
                    <a:lstStyle/>
                    <a:p>
                      <a:r>
                        <a:rPr lang="ru-RU" b="1" dirty="0" smtClean="0"/>
                        <a:t>3 место</a:t>
                      </a:r>
                      <a:endParaRPr lang="ru-RU" b="1" dirty="0"/>
                    </a:p>
                  </a:txBody>
                  <a:tcPr/>
                </a:tc>
                <a:tc>
                  <a:txBody>
                    <a:bodyPr/>
                    <a:lstStyle/>
                    <a:p>
                      <a:r>
                        <a:rPr lang="ru-RU" sz="1600" dirty="0" smtClean="0"/>
                        <a:t>Страх попасть в транспортную аварию и страх</a:t>
                      </a:r>
                      <a:r>
                        <a:rPr lang="ru-RU" sz="1600" baseline="0" dirty="0" smtClean="0"/>
                        <a:t> одиночества</a:t>
                      </a:r>
                      <a:endParaRPr lang="ru-RU" sz="1600" dirty="0"/>
                    </a:p>
                  </a:txBody>
                  <a:tcPr/>
                </a:tc>
              </a:tr>
              <a:tr h="370840">
                <a:tc>
                  <a:txBody>
                    <a:bodyPr/>
                    <a:lstStyle/>
                    <a:p>
                      <a:r>
                        <a:rPr lang="ru-RU" b="1" dirty="0" smtClean="0"/>
                        <a:t>4 место</a:t>
                      </a:r>
                      <a:endParaRPr lang="ru-RU" b="1" dirty="0"/>
                    </a:p>
                  </a:txBody>
                  <a:tcPr/>
                </a:tc>
                <a:tc>
                  <a:txBody>
                    <a:bodyPr/>
                    <a:lstStyle/>
                    <a:p>
                      <a:r>
                        <a:rPr lang="ru-RU" sz="1600" dirty="0" smtClean="0"/>
                        <a:t>Страх оказаться заложником в руках бандитов и страх животных</a:t>
                      </a:r>
                      <a:endParaRPr lang="ru-RU" sz="1600" dirty="0"/>
                    </a:p>
                  </a:txBody>
                  <a:tcPr/>
                </a:tc>
              </a:tr>
              <a:tr h="370840">
                <a:tc>
                  <a:txBody>
                    <a:bodyPr/>
                    <a:lstStyle/>
                    <a:p>
                      <a:r>
                        <a:rPr lang="ru-RU" b="1" dirty="0" smtClean="0"/>
                        <a:t>5 место</a:t>
                      </a:r>
                      <a:endParaRPr lang="ru-RU" b="1" dirty="0"/>
                    </a:p>
                  </a:txBody>
                  <a:tcPr/>
                </a:tc>
                <a:tc>
                  <a:txBody>
                    <a:bodyPr/>
                    <a:lstStyle/>
                    <a:p>
                      <a:r>
                        <a:rPr lang="ru-RU" sz="1600" dirty="0" smtClean="0"/>
                        <a:t>Страх утраты любви со стороны близких и страх высоты</a:t>
                      </a:r>
                      <a:endParaRPr lang="ru-RU" sz="1600" dirty="0"/>
                    </a:p>
                  </a:txBody>
                  <a:tcPr/>
                </a:tc>
              </a:tr>
            </a:tbl>
          </a:graphicData>
        </a:graphic>
      </p:graphicFrame>
    </p:spTree>
    <p:extLst>
      <p:ext uri="{BB962C8B-B14F-4D97-AF65-F5344CB8AC3E}">
        <p14:creationId xmlns:p14="http://schemas.microsoft.com/office/powerpoint/2010/main" val="159194718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74</TotalTime>
  <Words>640</Words>
  <Application>Microsoft Office PowerPoint</Application>
  <PresentationFormat>Экран (4:3)</PresentationFormat>
  <Paragraphs>117</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Официальная</vt:lpstr>
      <vt:lpstr>Страхи в подростковом возрасте</vt:lpstr>
      <vt:lpstr>Презентация PowerPoint</vt:lpstr>
      <vt:lpstr>Презентация PowerPoint</vt:lpstr>
      <vt:lpstr>Презентация PowerPoint</vt:lpstr>
      <vt:lpstr>Страх</vt:lpstr>
      <vt:lpstr>Виды страхов (по И.П Шкуратовой)</vt:lpstr>
      <vt:lpstr>      8 класс девушки                                   юноши </vt:lpstr>
      <vt:lpstr>                       9 класс девушки                                   юноши </vt:lpstr>
      <vt:lpstr>10 класс девушки                                   юноши </vt:lpstr>
      <vt:lpstr>11 класс девушки                                   юноши </vt:lpstr>
      <vt:lpstr>Девушки 8 класс</vt:lpstr>
      <vt:lpstr>Юноши 8 класс</vt:lpstr>
      <vt:lpstr>Девушки 9 класс</vt:lpstr>
      <vt:lpstr>Юноши 9 класс</vt:lpstr>
      <vt:lpstr>Девушки 10 класс</vt:lpstr>
      <vt:lpstr>Юноши 10 класс</vt:lpstr>
      <vt:lpstr>Девушки 11 класс</vt:lpstr>
      <vt:lpstr>Юноши 11 класс</vt:lpstr>
      <vt:lpstr> Спасибо за внимание!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Страхи в подростковом возрасте</dc:title>
  <dc:creator>Социальный педагог</dc:creator>
  <cp:lastModifiedBy>Социальный педагог</cp:lastModifiedBy>
  <cp:revision>11</cp:revision>
  <dcterms:created xsi:type="dcterms:W3CDTF">2018-01-23T11:02:58Z</dcterms:created>
  <dcterms:modified xsi:type="dcterms:W3CDTF">2018-02-08T08:47:28Z</dcterms:modified>
</cp:coreProperties>
</file>