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B2A3FBD-E88C-4D12-B035-9AD9106636D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ED938-C866-4ED8-A844-E3B4E4EAE41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A295BC-099B-41FB-BE69-A4A38C7479A5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Информация</a:t>
            </a:r>
          </a:p>
        </p:txBody>
      </p:sp>
      <p:grpSp>
        <p:nvGrpSpPr>
          <p:cNvPr id="6" name="Group 302"/>
          <p:cNvGrpSpPr>
            <a:grpSpLocks/>
          </p:cNvGrpSpPr>
          <p:nvPr/>
        </p:nvGrpSpPr>
        <p:grpSpPr bwMode="auto">
          <a:xfrm>
            <a:off x="1258888" y="1193801"/>
            <a:ext cx="5889625" cy="663575"/>
            <a:chOff x="476" y="3171"/>
            <a:chExt cx="4561" cy="418"/>
          </a:xfrm>
        </p:grpSpPr>
        <p:sp>
          <p:nvSpPr>
            <p:cNvPr id="7" name="Text Box 300"/>
            <p:cNvSpPr txBox="1">
              <a:spLocks noChangeArrowheads="1"/>
            </p:cNvSpPr>
            <p:nvPr/>
          </p:nvSpPr>
          <p:spPr bwMode="auto">
            <a:xfrm>
              <a:off x="770" y="3238"/>
              <a:ext cx="4267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180975" marR="0" lvl="0" indent="-180975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Что можно делать с информацией</a:t>
              </a: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?</a:t>
              </a:r>
              <a:endPara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8" name="Oval 301"/>
            <p:cNvSpPr>
              <a:spLocks noChangeArrowheads="1"/>
            </p:cNvSpPr>
            <p:nvPr/>
          </p:nvSpPr>
          <p:spPr bwMode="auto">
            <a:xfrm>
              <a:off x="476" y="3171"/>
              <a:ext cx="517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  <a:endParaRPr kumimoji="0" lang="ru-RU" alt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97162" y="2420888"/>
            <a:ext cx="47005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marR="0" lvl="0" indent="-2857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Получать</a:t>
            </a:r>
          </a:p>
          <a:p>
            <a:pPr marL="285750" marR="0" lvl="0" indent="-2857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Хранить</a:t>
            </a:r>
          </a:p>
          <a:p>
            <a:pPr marL="285750" marR="0" lvl="0" indent="-2857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Передавать</a:t>
            </a:r>
          </a:p>
          <a:p>
            <a:pPr marL="285750" marR="0" lvl="0" indent="-2857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Обрабатывать </a:t>
            </a:r>
          </a:p>
        </p:txBody>
      </p:sp>
    </p:spTree>
    <p:extLst>
      <p:ext uri="{BB962C8B-B14F-4D97-AF65-F5344CB8AC3E}">
        <p14:creationId xmlns:p14="http://schemas.microsoft.com/office/powerpoint/2010/main" val="410339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Количество возможных сообщений</a:t>
            </a:r>
          </a:p>
        </p:txBody>
      </p:sp>
      <p:sp>
        <p:nvSpPr>
          <p:cNvPr id="27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3AECAA-2974-4E84-9F21-4C614F4E03FD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6875" y="814388"/>
            <a:ext cx="8396288" cy="2217737"/>
          </a:xfrm>
          <a:prstGeom prst="rect">
            <a:avLst/>
          </a:prstGeom>
          <a:solidFill>
            <a:srgbClr val="D1D1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Если алфавит языка состоит из 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dirty="0">
                <a:solidFill>
                  <a:srgbClr val="000000"/>
                </a:solidFill>
                <a:latin typeface="Arial" charset="0"/>
              </a:rPr>
              <a:t> символов (имеет мощность 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dirty="0">
                <a:solidFill>
                  <a:srgbClr val="000000"/>
                </a:solidFill>
                <a:latin typeface="Arial" charset="0"/>
              </a:rPr>
              <a:t>), </a:t>
            </a:r>
            <a:r>
              <a:rPr lang="ru-RU" sz="2800" dirty="0">
                <a:solidFill>
                  <a:srgbClr val="000000"/>
                </a:solidFill>
                <a:latin typeface="Arial" charset="0"/>
              </a:rPr>
              <a:t>то</a:t>
            </a:r>
            <a:r>
              <a:rPr lang="ru-RU" sz="2800" i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Arial" charset="0"/>
              </a:rPr>
              <a:t>количество различных сообщений длиной 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i="1" dirty="0">
                <a:solidFill>
                  <a:srgbClr val="000000"/>
                </a:solidFill>
                <a:latin typeface="Arial" charset="0"/>
              </a:rPr>
              <a:t> знаков</a:t>
            </a:r>
            <a:r>
              <a:rPr lang="ru-RU" sz="2800" dirty="0">
                <a:solidFill>
                  <a:srgbClr val="000000"/>
                </a:solidFill>
                <a:latin typeface="Arial" charset="0"/>
              </a:rPr>
              <a:t> равно</a:t>
            </a: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3402013" y="2239963"/>
            <a:ext cx="2111375" cy="712787"/>
          </a:xfrm>
          <a:prstGeom prst="roundRect">
            <a:avLst/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 = M </a:t>
            </a:r>
            <a:r>
              <a:rPr lang="en-US" sz="3600" b="1" i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3600" b="1" baseline="30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5450" y="3140075"/>
            <a:ext cx="8277225" cy="3386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i="1" dirty="0">
                <a:solidFill>
                  <a:srgbClr val="221E1F"/>
                </a:solidFill>
                <a:latin typeface="Arial"/>
              </a:rPr>
              <a:t>Сколько</a:t>
            </a:r>
          </a:p>
          <a:p>
            <a:pPr marL="625475" indent="-2603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возможных 5-буквеных слов в русском языке?</a:t>
            </a:r>
          </a:p>
          <a:p>
            <a:pPr marL="625475" indent="-2603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возможных 3-буквеных слов в английском языке?</a:t>
            </a:r>
            <a:endParaRPr lang="en-US" sz="2800" dirty="0">
              <a:solidFill>
                <a:srgbClr val="221E1F"/>
              </a:solidFill>
              <a:latin typeface="Arial"/>
            </a:endParaRPr>
          </a:p>
          <a:p>
            <a:pPr marL="625475" indent="-2603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возможных сообщений длиной </a:t>
            </a:r>
            <a:r>
              <a:rPr lang="en-US" sz="2800" i="1" dirty="0">
                <a:solidFill>
                  <a:srgbClr val="221E1F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800" dirty="0">
                <a:solidFill>
                  <a:srgbClr val="221E1F"/>
                </a:solidFill>
                <a:latin typeface="Arial"/>
              </a:rPr>
              <a:t> </a:t>
            </a:r>
            <a:r>
              <a:rPr lang="ru-RU" sz="2800" dirty="0">
                <a:solidFill>
                  <a:srgbClr val="221E1F"/>
                </a:solidFill>
                <a:latin typeface="Arial"/>
              </a:rPr>
              <a:t>символов в алфавите </a:t>
            </a:r>
            <a:r>
              <a:rPr lang="en-US" sz="2800" dirty="0">
                <a:solidFill>
                  <a:srgbClr val="0000FF"/>
                </a:solidFill>
                <a:latin typeface="Arial"/>
              </a:rPr>
              <a:t>{+,  –}</a:t>
            </a:r>
            <a:r>
              <a:rPr lang="en-US" sz="2800" dirty="0">
                <a:solidFill>
                  <a:srgbClr val="221E1F"/>
                </a:solidFill>
                <a:latin typeface="Arial"/>
              </a:rPr>
              <a:t>?</a:t>
            </a:r>
            <a:endParaRPr lang="ru-RU" sz="2800" dirty="0">
              <a:solidFill>
                <a:srgbClr val="221E1F"/>
              </a:solidFill>
              <a:latin typeface="Arial"/>
            </a:endParaRPr>
          </a:p>
          <a:p>
            <a:pPr marL="625475" indent="-2603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 bwMode="auto">
          <a:xfrm>
            <a:off x="7832725" y="3124200"/>
            <a:ext cx="869950" cy="609600"/>
          </a:xfrm>
          <a:prstGeom prst="wedgeRoundRectCallout">
            <a:avLst>
              <a:gd name="adj1" fmla="val -83184"/>
              <a:gd name="adj2" fmla="val 53056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33</a:t>
            </a:r>
            <a:r>
              <a:rPr lang="ru-RU" sz="2800" baseline="30000" dirty="0">
                <a:solidFill>
                  <a:srgbClr val="000000"/>
                </a:solidFill>
                <a:latin typeface="Arial" charset="0"/>
              </a:rPr>
              <a:t>5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" name="Скругленная прямоугольная выноска 31"/>
          <p:cNvSpPr/>
          <p:nvPr/>
        </p:nvSpPr>
        <p:spPr bwMode="auto">
          <a:xfrm>
            <a:off x="8061325" y="3937000"/>
            <a:ext cx="869950" cy="609600"/>
          </a:xfrm>
          <a:prstGeom prst="wedgeRoundRectCallout">
            <a:avLst>
              <a:gd name="adj1" fmla="val -93979"/>
              <a:gd name="adj2" fmla="val 47639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26</a:t>
            </a:r>
            <a:r>
              <a:rPr lang="ru-RU" sz="2800" baseline="30000" dirty="0">
                <a:solidFill>
                  <a:srgbClr val="000000"/>
                </a:solidFill>
                <a:latin typeface="Arial" charset="0"/>
              </a:rPr>
              <a:t>3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3" name="Скругленная прямоугольная выноска 32"/>
          <p:cNvSpPr/>
          <p:nvPr/>
        </p:nvSpPr>
        <p:spPr bwMode="auto">
          <a:xfrm>
            <a:off x="7527925" y="5765800"/>
            <a:ext cx="869950" cy="609600"/>
          </a:xfrm>
          <a:prstGeom prst="wedgeRoundRectCallout">
            <a:avLst>
              <a:gd name="adj1" fmla="val -118797"/>
              <a:gd name="adj2" fmla="val -52361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2800" i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28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44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Правило умножения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0F717E-C824-4260-9F7B-C159A8287FED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93700" y="814388"/>
            <a:ext cx="84455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fontAlgn="base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333399"/>
                </a:solidFill>
                <a:latin typeface="Arial" pitchFamily="34" charset="0"/>
              </a:rPr>
              <a:t>Задача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</a:rPr>
              <a:t>. Сколько различных сообщений длиной 4 знака можно записать с помощью алфавита </a:t>
            </a:r>
            <a:endParaRPr lang="en-US" sz="2400" dirty="0">
              <a:solidFill>
                <a:srgbClr val="000000"/>
              </a:solidFill>
              <a:latin typeface="Arial" pitchFamily="34" charset="0"/>
            </a:endParaRPr>
          </a:p>
          <a:p>
            <a:pPr marL="457200" indent="-12700" algn="ctr" fontAlgn="base">
              <a:spcBef>
                <a:spcPct val="0"/>
              </a:spcBef>
              <a:defRPr/>
            </a:pPr>
            <a:r>
              <a:rPr lang="en-US" sz="2400" dirty="0">
                <a:solidFill>
                  <a:srgbClr val="0000FF"/>
                </a:solidFill>
                <a:latin typeface="Arial" pitchFamily="34" charset="0"/>
              </a:rPr>
              <a:t>{</a:t>
            </a:r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А, Б, В, Г, Е</a:t>
            </a:r>
            <a:r>
              <a:rPr lang="en-US" sz="2400" dirty="0">
                <a:solidFill>
                  <a:srgbClr val="0000FF"/>
                </a:solidFill>
                <a:latin typeface="Arial" pitchFamily="34" charset="0"/>
              </a:rPr>
              <a:t>} </a:t>
            </a:r>
          </a:p>
          <a:p>
            <a:pPr marL="457200" indent="-12700" fontAlgn="base">
              <a:spcBef>
                <a:spcPct val="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</a:rPr>
              <a:t>если слова должны начинаться с согласной буквы и заканчиваться на гласную?</a:t>
            </a:r>
          </a:p>
        </p:txBody>
      </p:sp>
      <p:grpSp>
        <p:nvGrpSpPr>
          <p:cNvPr id="7" name="Группа 9"/>
          <p:cNvGrpSpPr>
            <a:grpSpLocks/>
          </p:cNvGrpSpPr>
          <p:nvPr/>
        </p:nvGrpSpPr>
        <p:grpSpPr bwMode="auto">
          <a:xfrm>
            <a:off x="1981200" y="2844800"/>
            <a:ext cx="3073400" cy="977900"/>
            <a:chOff x="2260600" y="2159000"/>
            <a:chExt cx="3073400" cy="9779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260600" y="2159000"/>
              <a:ext cx="622300" cy="977900"/>
            </a:xfrm>
            <a:prstGeom prst="rect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3</a:t>
              </a: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078163" y="2159000"/>
              <a:ext cx="622300" cy="977900"/>
            </a:xfrm>
            <a:prstGeom prst="rect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5</a:t>
              </a: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894138" y="2159000"/>
              <a:ext cx="622300" cy="977900"/>
            </a:xfrm>
            <a:prstGeom prst="rect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5</a:t>
              </a: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711700" y="2159000"/>
              <a:ext cx="622300" cy="977900"/>
            </a:xfrm>
            <a:prstGeom prst="rect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</a:t>
              </a: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425700" y="4724400"/>
            <a:ext cx="2247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А, Б, В, Г, Е</a:t>
            </a:r>
          </a:p>
        </p:txBody>
      </p:sp>
      <p:sp>
        <p:nvSpPr>
          <p:cNvPr id="13" name="Правая фигурная скобка 12"/>
          <p:cNvSpPr/>
          <p:nvPr/>
        </p:nvSpPr>
        <p:spPr>
          <a:xfrm rot="16200000">
            <a:off x="3422650" y="3740150"/>
            <a:ext cx="215900" cy="1828800"/>
          </a:xfrm>
          <a:prstGeom prst="rightBrace">
            <a:avLst>
              <a:gd name="adj1" fmla="val 55392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322638" y="401161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5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15" name="Группа 16"/>
          <p:cNvGrpSpPr>
            <a:grpSpLocks/>
          </p:cNvGrpSpPr>
          <p:nvPr/>
        </p:nvGrpSpPr>
        <p:grpSpPr bwMode="auto">
          <a:xfrm>
            <a:off x="3184525" y="3581400"/>
            <a:ext cx="685800" cy="533400"/>
            <a:chOff x="2676525" y="2895600"/>
            <a:chExt cx="1543050" cy="533400"/>
          </a:xfrm>
        </p:grpSpPr>
        <p:sp>
          <p:nvSpPr>
            <p:cNvPr id="16" name="Полилиния 15"/>
            <p:cNvSpPr/>
            <p:nvPr/>
          </p:nvSpPr>
          <p:spPr>
            <a:xfrm>
              <a:off x="2676525" y="2895600"/>
              <a:ext cx="771525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tailEnd type="triangle" w="med" len="lg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 flipH="1">
              <a:off x="3448050" y="2895600"/>
              <a:ext cx="771525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tailEnd type="triangle" w="med" len="lg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41463" y="401161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3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 flipH="1">
            <a:off x="1854200" y="3581400"/>
            <a:ext cx="454025" cy="558800"/>
          </a:xfrm>
          <a:custGeom>
            <a:avLst/>
            <a:gdLst>
              <a:gd name="connsiteX0" fmla="*/ 771525 w 771525"/>
              <a:gd name="connsiteY0" fmla="*/ 533400 h 533400"/>
              <a:gd name="connsiteX1" fmla="*/ 0 w 771525"/>
              <a:gd name="connsiteY1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1525" h="533400">
                <a:moveTo>
                  <a:pt x="771525" y="53340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tailEnd type="triangle" w="med" len="lg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92200" y="4724400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Б, В, Г</a:t>
            </a:r>
          </a:p>
        </p:txBody>
      </p:sp>
      <p:sp>
        <p:nvSpPr>
          <p:cNvPr id="21" name="Правая фигурная скобка 20"/>
          <p:cNvSpPr/>
          <p:nvPr/>
        </p:nvSpPr>
        <p:spPr>
          <a:xfrm rot="16200000">
            <a:off x="1676400" y="4127500"/>
            <a:ext cx="165100" cy="1054100"/>
          </a:xfrm>
          <a:prstGeom prst="rightBrace">
            <a:avLst>
              <a:gd name="adj1" fmla="val 55392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638425" y="3314700"/>
            <a:ext cx="120650" cy="120650"/>
          </a:xfrm>
          <a:prstGeom prst="ellipse">
            <a:avLst/>
          </a:prstGeom>
          <a:solidFill>
            <a:srgbClr val="0000CC"/>
          </a:solidFill>
          <a:ln w="9525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451225" y="3314700"/>
            <a:ext cx="120650" cy="120650"/>
          </a:xfrm>
          <a:prstGeom prst="ellipse">
            <a:avLst/>
          </a:prstGeom>
          <a:solidFill>
            <a:srgbClr val="0000CC"/>
          </a:solidFill>
          <a:ln w="9525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270375" y="3314700"/>
            <a:ext cx="120650" cy="120650"/>
          </a:xfrm>
          <a:prstGeom prst="ellipse">
            <a:avLst/>
          </a:prstGeom>
          <a:solidFill>
            <a:srgbClr val="0000CC"/>
          </a:solidFill>
          <a:ln w="9525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5" name="Группа 39"/>
          <p:cNvGrpSpPr>
            <a:grpSpLocks/>
          </p:cNvGrpSpPr>
          <p:nvPr/>
        </p:nvGrpSpPr>
        <p:grpSpPr bwMode="auto">
          <a:xfrm>
            <a:off x="4886325" y="2952750"/>
            <a:ext cx="1771650" cy="769938"/>
            <a:chOff x="4378137" y="2266488"/>
            <a:chExt cx="1771628" cy="770534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582922" y="2307795"/>
              <a:ext cx="1539856" cy="657734"/>
            </a:xfrm>
            <a:prstGeom prst="rect">
              <a:avLst/>
            </a:prstGeom>
            <a:solidFill>
              <a:srgbClr val="99FF99"/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Прямоугольник 27"/>
            <p:cNvSpPr>
              <a:spLocks noChangeArrowheads="1"/>
            </p:cNvSpPr>
            <p:nvPr/>
          </p:nvSpPr>
          <p:spPr bwMode="auto">
            <a:xfrm>
              <a:off x="4378137" y="2266488"/>
              <a:ext cx="1771628" cy="770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4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= </a:t>
              </a:r>
              <a:r>
                <a:rPr kumimoji="0" lang="ru-RU" altLang="ru-RU" sz="4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1</a:t>
              </a:r>
              <a:r>
                <a:rPr kumimoji="0" lang="en-US" altLang="ru-RU" sz="4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50</a:t>
              </a:r>
              <a:endParaRPr kumimoji="0" lang="ru-RU" alt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2068513" y="2994025"/>
            <a:ext cx="446087" cy="6127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82900" y="3016250"/>
            <a:ext cx="446088" cy="6127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08400" y="3016250"/>
            <a:ext cx="446088" cy="6127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22788" y="3062288"/>
            <a:ext cx="446087" cy="6127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2" name="Группа 34"/>
          <p:cNvGrpSpPr>
            <a:grpSpLocks/>
          </p:cNvGrpSpPr>
          <p:nvPr/>
        </p:nvGrpSpPr>
        <p:grpSpPr bwMode="auto">
          <a:xfrm>
            <a:off x="666750" y="5386388"/>
            <a:ext cx="3562350" cy="746125"/>
            <a:chOff x="4848182" y="3378820"/>
            <a:chExt cx="3562435" cy="747131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4848182" y="3378820"/>
              <a:ext cx="3562435" cy="747131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aphicFrame>
          <p:nvGraphicFramePr>
            <p:cNvPr id="34" name="Object 2"/>
            <p:cNvGraphicFramePr>
              <a:graphicFrameLocks noChangeAspect="1"/>
            </p:cNvGraphicFramePr>
            <p:nvPr/>
          </p:nvGraphicFramePr>
          <p:xfrm>
            <a:off x="4924384" y="3482465"/>
            <a:ext cx="3402094" cy="57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Формула" r:id="rId3" imgW="1346200" imgH="228600" progId="Equation.3">
                    <p:embed/>
                  </p:oleObj>
                </mc:Choice>
                <mc:Fallback>
                  <p:oleObj name="Формула" r:id="rId3" imgW="13462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4384" y="3482465"/>
                          <a:ext cx="3402094" cy="575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495800" y="5397500"/>
            <a:ext cx="4111625" cy="663575"/>
            <a:chOff x="317" y="2976"/>
            <a:chExt cx="2590" cy="418"/>
          </a:xfrm>
        </p:grpSpPr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2296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Правило умножения!</a:t>
              </a:r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!</a:t>
              </a:r>
            </a:p>
          </p:txBody>
        </p:sp>
      </p:grp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4741863" y="401161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2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538663" y="4724400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А, Е</a:t>
            </a:r>
          </a:p>
        </p:txBody>
      </p:sp>
      <p:sp>
        <p:nvSpPr>
          <p:cNvPr id="40" name="Правая фигурная скобка 39"/>
          <p:cNvSpPr/>
          <p:nvPr/>
        </p:nvSpPr>
        <p:spPr>
          <a:xfrm rot="16200000">
            <a:off x="4892675" y="4298951"/>
            <a:ext cx="155575" cy="711200"/>
          </a:xfrm>
          <a:prstGeom prst="rightBrace">
            <a:avLst>
              <a:gd name="adj1" fmla="val 55392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4689475" y="3581400"/>
            <a:ext cx="190500" cy="544513"/>
          </a:xfrm>
          <a:custGeom>
            <a:avLst/>
            <a:gdLst>
              <a:gd name="connsiteX0" fmla="*/ 771525 w 771525"/>
              <a:gd name="connsiteY0" fmla="*/ 533400 h 533400"/>
              <a:gd name="connsiteX1" fmla="*/ 0 w 771525"/>
              <a:gd name="connsiteY1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1525" h="533400">
                <a:moveTo>
                  <a:pt x="771525" y="53340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tailEnd type="triangle" w="med" len="lg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48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8" grpId="0"/>
      <p:bldP spid="20" grpId="0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8" grpId="0"/>
      <p:bldP spid="39" grpId="0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Правило сложения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0BB254-1C63-408B-BD67-BDB100B822BB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69888" y="781050"/>
            <a:ext cx="84851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3525" indent="-2635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63525" marR="0" lvl="0" indent="-263525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</a:rPr>
              <a:t>Задача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. Сколько сообщений длиной от 2 до 5 символов можно записать с помощью алфавита 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{0, 1}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?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85788" y="2211388"/>
            <a:ext cx="3597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en-US" alt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    N</a:t>
            </a:r>
            <a:r>
              <a:rPr lang="en-US" altLang="ru-RU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alt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4897438" y="4260850"/>
            <a:ext cx="3900487" cy="663575"/>
            <a:chOff x="317" y="2976"/>
            <a:chExt cx="2457" cy="418"/>
          </a:xfrm>
        </p:grpSpPr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2163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Правило сложения!</a:t>
              </a:r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!</a:t>
              </a:r>
            </a:p>
          </p:txBody>
        </p:sp>
      </p:grp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827588" y="2211388"/>
            <a:ext cx="3567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ru-RU" alt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    N</a:t>
            </a:r>
            <a:r>
              <a:rPr lang="ru-RU" altLang="ru-RU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85788" y="2668588"/>
            <a:ext cx="3802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en-US" alt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    N</a:t>
            </a:r>
            <a:r>
              <a:rPr lang="en-US" altLang="ru-RU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alt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813300" y="2668588"/>
            <a:ext cx="3800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en-US" alt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    N</a:t>
            </a:r>
            <a:r>
              <a:rPr lang="en-US" altLang="ru-RU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alt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alt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46"/>
          <p:cNvGrpSpPr>
            <a:grpSpLocks/>
          </p:cNvGrpSpPr>
          <p:nvPr/>
        </p:nvGrpSpPr>
        <p:grpSpPr bwMode="auto">
          <a:xfrm>
            <a:off x="368300" y="4248150"/>
            <a:ext cx="4214813" cy="703263"/>
            <a:chOff x="524108" y="5084958"/>
            <a:chExt cx="4215160" cy="70252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524108" y="5084958"/>
              <a:ext cx="4215160" cy="702525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Прямоугольник 42"/>
            <p:cNvSpPr>
              <a:spLocks noChangeArrowheads="1"/>
            </p:cNvSpPr>
            <p:nvPr/>
          </p:nvSpPr>
          <p:spPr bwMode="auto">
            <a:xfrm>
              <a:off x="632584" y="5143833"/>
              <a:ext cx="399820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32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 = N</a:t>
              </a:r>
              <a:r>
                <a:rPr kumimoji="0" lang="en-US" altLang="ru-RU" sz="32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kumimoji="0" lang="en-US" altLang="ru-RU" sz="32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+ N</a:t>
              </a:r>
              <a:r>
                <a:rPr kumimoji="0" lang="en-US" altLang="ru-RU" sz="32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 </a:t>
              </a:r>
              <a:r>
                <a:rPr kumimoji="0" lang="en-US" altLang="ru-RU" sz="32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+ N</a:t>
              </a:r>
              <a:r>
                <a:rPr kumimoji="0" lang="en-US" altLang="ru-RU" sz="32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 </a:t>
              </a:r>
              <a:r>
                <a:rPr kumimoji="0" lang="en-US" altLang="ru-RU" sz="32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+ N</a:t>
              </a:r>
              <a:r>
                <a:rPr kumimoji="0" lang="en-US" altLang="ru-RU" sz="32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 </a:t>
              </a:r>
              <a:endParaRPr kumimoji="0" lang="ru-RU" altLang="ru-RU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45"/>
          <p:cNvGrpSpPr>
            <a:grpSpLocks/>
          </p:cNvGrpSpPr>
          <p:nvPr/>
        </p:nvGrpSpPr>
        <p:grpSpPr bwMode="auto">
          <a:xfrm>
            <a:off x="1325563" y="3267075"/>
            <a:ext cx="6221412" cy="768350"/>
            <a:chOff x="1325746" y="2809181"/>
            <a:chExt cx="6221576" cy="76944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132823" y="2877541"/>
              <a:ext cx="1382748" cy="647029"/>
            </a:xfrm>
            <a:prstGeom prst="rect">
              <a:avLst/>
            </a:prstGeom>
            <a:solidFill>
              <a:srgbClr val="99FF99"/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325746" y="2809181"/>
              <a:ext cx="622157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kumimoji="0" lang="en-US" sz="4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Times New Roman" pitchFamily="18" charset="0"/>
                </a:rPr>
                <a:t> </a:t>
              </a:r>
              <a:r>
                <a:rPr kumimoji="0" lang="en-US" sz="4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kumimoji="0" lang="en-US" sz="44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4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+ 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</a:t>
              </a:r>
              <a:r>
                <a:rPr kumimoji="0" lang="en-US" sz="4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16</a:t>
              </a:r>
              <a:r>
                <a:rPr kumimoji="0" lang="en-US" sz="44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4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+ 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32 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Times New Roman" pitchFamily="18" charset="0"/>
                </a:rPr>
                <a:t>= 60</a:t>
              </a:r>
              <a:endPara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81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Дискретизация</a:t>
            </a:r>
          </a:p>
        </p:txBody>
      </p:sp>
      <p:sp>
        <p:nvSpPr>
          <p:cNvPr id="21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F3B87C-6477-4A9D-A09C-4D4518B1C500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2" name="Picture 6" descr="http://www.arthistory.ru/img/ayvazovski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1127125"/>
            <a:ext cx="4051300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713" y="1127125"/>
            <a:ext cx="4051300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24" name="Стрелка вправо 23"/>
          <p:cNvSpPr/>
          <p:nvPr/>
        </p:nvSpPr>
        <p:spPr bwMode="auto">
          <a:xfrm>
            <a:off x="4275138" y="2435225"/>
            <a:ext cx="593725" cy="392113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5" name="Rectangle 5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2588" y="4484688"/>
            <a:ext cx="8542337" cy="954087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Дискретизация </a:t>
            </a:r>
            <a:r>
              <a:rPr lang="ru-RU" sz="2800" dirty="0">
                <a:solidFill>
                  <a:srgbClr val="000000"/>
                </a:solidFill>
                <a:latin typeface="Arial" pitchFamily="34" charset="0"/>
              </a:rPr>
              <a:t>—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Arial" pitchFamily="34" charset="0"/>
              </a:rPr>
              <a:t>это представление единого </a:t>
            </a:r>
          </a:p>
          <a:p>
            <a:pPr marL="360363" indent="-360363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pitchFamily="34" charset="0"/>
              </a:rPr>
              <a:t>объекта в виде множества отдельных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val="401902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Двоичное кодирование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063DCB-DC48-47EA-8307-2A3EED9E74E0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73063" y="792163"/>
            <a:ext cx="30432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Кодовая таблица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27088" y="1323975"/>
          <a:ext cx="3527424" cy="1036638"/>
        </p:xfrm>
        <a:graphic>
          <a:graphicData uri="http://schemas.openxmlformats.org/drawingml/2006/table">
            <a:tbl>
              <a:tblPr firstRow="1" bandRow="1"/>
              <a:tblGrid>
                <a:gridCol w="1175808"/>
                <a:gridCol w="1175808"/>
                <a:gridCol w="1175808"/>
              </a:tblGrid>
              <a:tr h="518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А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Г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Р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000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010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100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3208338" y="1190625"/>
            <a:ext cx="4352925" cy="1290638"/>
            <a:chOff x="3207657" y="1190171"/>
            <a:chExt cx="4354286" cy="1291772"/>
          </a:xfrm>
        </p:grpSpPr>
        <p:sp>
          <p:nvSpPr>
            <p:cNvPr id="9" name="Овал 5"/>
            <p:cNvSpPr>
              <a:spLocks noChangeArrowheads="1"/>
            </p:cNvSpPr>
            <p:nvPr/>
          </p:nvSpPr>
          <p:spPr bwMode="auto">
            <a:xfrm>
              <a:off x="3207657" y="1770743"/>
              <a:ext cx="1103086" cy="711200"/>
            </a:xfrm>
            <a:prstGeom prst="ellipse">
              <a:avLst/>
            </a:prstGeom>
            <a:noFill/>
            <a:ln w="12700" algn="ctr">
              <a:solidFill>
                <a:srgbClr val="FF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0" name="Скругленная прямоугольная выноска 9"/>
            <p:cNvSpPr/>
            <p:nvPr/>
          </p:nvSpPr>
          <p:spPr bwMode="auto">
            <a:xfrm>
              <a:off x="4905225" y="1190171"/>
              <a:ext cx="2656718" cy="667336"/>
            </a:xfrm>
            <a:prstGeom prst="wedgeRoundRectCallout">
              <a:avLst>
                <a:gd name="adj1" fmla="val -78469"/>
                <a:gd name="adj2" fmla="val 64674"/>
                <a:gd name="adj3" fmla="val 16667"/>
              </a:avLst>
            </a:prstGeom>
            <a:solidFill>
              <a:srgbClr val="FFFF99"/>
            </a:solidFill>
            <a:ln w="12700" cap="flat" cmpd="sng" algn="ctr">
              <a:noFill/>
              <a:prstDash val="solid"/>
              <a:round/>
              <a:headEnd type="none" w="med" len="med"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кодовое слово</a:t>
              </a:r>
            </a:p>
          </p:txBody>
        </p:sp>
      </p:grp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74650" y="2713038"/>
            <a:ext cx="1654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ГАГАРА:</a:t>
            </a:r>
            <a:endParaRPr kumimoji="0" lang="ru-RU" altLang="ru-RU" sz="18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028825" y="2713038"/>
            <a:ext cx="4287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010 000 010 000 100 000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3063" y="3584575"/>
            <a:ext cx="8328025" cy="954088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Равномерный код</a:t>
            </a:r>
            <a:r>
              <a:rPr lang="ru-RU" sz="2800" b="1" dirty="0">
                <a:solidFill>
                  <a:srgbClr val="221E1F"/>
                </a:solidFill>
                <a:latin typeface="Arial" pitchFamily="34" charset="0"/>
              </a:rPr>
              <a:t> </a:t>
            </a:r>
            <a:r>
              <a:rPr lang="ru-RU" sz="2800" dirty="0">
                <a:solidFill>
                  <a:srgbClr val="221E1F"/>
                </a:solidFill>
                <a:latin typeface="Arial" pitchFamily="34" charset="0"/>
              </a:rPr>
              <a:t>— это код, в котором все кодовые слова имеют одинаковую длину.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70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Декодирование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F7422E-F341-44D5-A2B3-0D36B7E48AD9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5319713" y="792163"/>
            <a:ext cx="30432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Кодовая таблица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111750" y="1314450"/>
          <a:ext cx="3527424" cy="1036638"/>
        </p:xfrm>
        <a:graphic>
          <a:graphicData uri="http://schemas.openxmlformats.org/drawingml/2006/table">
            <a:tbl>
              <a:tblPr firstRow="1" bandRow="1"/>
              <a:tblGrid>
                <a:gridCol w="1175808"/>
                <a:gridCol w="1175808"/>
                <a:gridCol w="1175808"/>
              </a:tblGrid>
              <a:tr h="518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А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Г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Р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000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010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100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338263" y="5710238"/>
            <a:ext cx="36718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Р</a:t>
            </a:r>
            <a:r>
              <a:rPr kumimoji="0" lang="en-US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     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А</a:t>
            </a:r>
            <a:r>
              <a:rPr kumimoji="0" lang="en-US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      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Г</a:t>
            </a:r>
            <a:r>
              <a:rPr kumimoji="0" lang="en-US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      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Р</a:t>
            </a:r>
            <a:r>
              <a:rPr kumimoji="0" lang="en-US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     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А </a:t>
            </a:r>
            <a:endParaRPr kumimoji="0" lang="ru-RU" altLang="ru-RU" sz="18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1189038" y="1463675"/>
            <a:ext cx="3189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100000010100000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523875" y="1463675"/>
            <a:ext cx="5254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?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:</a:t>
            </a:r>
            <a:endParaRPr kumimoji="0" lang="ru-RU" altLang="ru-RU" sz="18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088" y="2616200"/>
            <a:ext cx="8328025" cy="954088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Декодирование</a:t>
            </a:r>
            <a:r>
              <a:rPr lang="ru-RU" sz="2800" b="1" dirty="0">
                <a:solidFill>
                  <a:srgbClr val="221E1F"/>
                </a:solidFill>
                <a:latin typeface="Arial" pitchFamily="34" charset="0"/>
              </a:rPr>
              <a:t> </a:t>
            </a:r>
            <a:r>
              <a:rPr lang="ru-RU" sz="2800" dirty="0">
                <a:solidFill>
                  <a:srgbClr val="221E1F"/>
                </a:solidFill>
                <a:latin typeface="Arial" pitchFamily="34" charset="0"/>
              </a:rPr>
              <a:t>— это восстановление исходного сообщения</a:t>
            </a:r>
            <a:r>
              <a:rPr lang="en-US" sz="2800" dirty="0">
                <a:solidFill>
                  <a:srgbClr val="221E1F"/>
                </a:solidFill>
                <a:latin typeface="Arial" pitchFamily="34" charset="0"/>
              </a:rPr>
              <a:t> </a:t>
            </a:r>
            <a:r>
              <a:rPr lang="ru-RU" sz="2800" dirty="0">
                <a:solidFill>
                  <a:srgbClr val="221E1F"/>
                </a:solidFill>
                <a:latin typeface="Arial" pitchFamily="34" charset="0"/>
              </a:rPr>
              <a:t>из кода.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39750" y="3800475"/>
            <a:ext cx="6794500" cy="663575"/>
            <a:chOff x="317" y="2976"/>
            <a:chExt cx="4280" cy="418"/>
          </a:xfrm>
        </p:grpSpPr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3986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Сколько символов содержит сообщение?</a:t>
              </a: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5" name="Скругленная прямоугольная выноска 14"/>
          <p:cNvSpPr/>
          <p:nvPr/>
        </p:nvSpPr>
        <p:spPr bwMode="auto">
          <a:xfrm>
            <a:off x="7700963" y="3875088"/>
            <a:ext cx="809625" cy="523875"/>
          </a:xfrm>
          <a:prstGeom prst="wedgeRoundRectCallout">
            <a:avLst>
              <a:gd name="adj1" fmla="val -117331"/>
              <a:gd name="adj2" fmla="val 5594"/>
              <a:gd name="adj3" fmla="val 16667"/>
            </a:avLst>
          </a:prstGeom>
          <a:solidFill>
            <a:srgbClr val="99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/>
                <a:cs typeface="Times New Roman" pitchFamily="18" charset="0"/>
              </a:rPr>
              <a:t>5</a:t>
            </a:r>
            <a:endParaRPr lang="ru-RU" sz="2400" i="1" baseline="30000" dirty="0">
              <a:solidFill>
                <a:srgbClr val="00000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127125" y="5265738"/>
            <a:ext cx="3984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100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000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010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100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000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539750" y="4613275"/>
            <a:ext cx="5441950" cy="663575"/>
            <a:chOff x="317" y="2976"/>
            <a:chExt cx="3428" cy="418"/>
          </a:xfrm>
        </p:grpSpPr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3134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Как разбить на кодовые слова?</a:t>
              </a:r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20" name="Скругленная прямоугольная выноска 19"/>
          <p:cNvSpPr/>
          <p:nvPr/>
        </p:nvSpPr>
        <p:spPr bwMode="auto">
          <a:xfrm>
            <a:off x="6391275" y="4695825"/>
            <a:ext cx="1038225" cy="523875"/>
          </a:xfrm>
          <a:prstGeom prst="wedgeRoundRectCallout">
            <a:avLst>
              <a:gd name="adj1" fmla="val -117331"/>
              <a:gd name="adj2" fmla="val 5594"/>
              <a:gd name="adj3" fmla="val 16667"/>
            </a:avLst>
          </a:prstGeom>
          <a:solidFill>
            <a:srgbClr val="99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/>
                <a:cs typeface="Times New Roman" pitchFamily="18" charset="0"/>
              </a:rPr>
              <a:t>по 3</a:t>
            </a:r>
            <a:endParaRPr lang="ru-RU" sz="2400" i="1" baseline="30000" dirty="0">
              <a:solidFill>
                <a:srgbClr val="000000"/>
              </a:solidFill>
              <a:latin typeface="Arial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55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 animBg="1"/>
      <p:bldP spid="15" grpId="0" animBg="1"/>
      <p:bldP spid="16" grpId="0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Неравномерные коды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6F7447-30EF-4C93-BFC0-10D0D012ACD6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73063" y="792163"/>
            <a:ext cx="30432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Кодовая таблица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27088" y="1323975"/>
          <a:ext cx="3527424" cy="1036638"/>
        </p:xfrm>
        <a:graphic>
          <a:graphicData uri="http://schemas.openxmlformats.org/drawingml/2006/table">
            <a:tbl>
              <a:tblPr firstRow="1" bandRow="1"/>
              <a:tblGrid>
                <a:gridCol w="1175808"/>
                <a:gridCol w="1175808"/>
                <a:gridCol w="1175808"/>
              </a:tblGrid>
              <a:tr h="518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А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Г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Р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2800" b="1" dirty="0" smtClean="0">
                          <a:latin typeface="Courier New" pitchFamily="49" charset="0"/>
                          <a:cs typeface="Courier New" pitchFamily="49" charset="0"/>
                        </a:rPr>
                        <a:t>10</a:t>
                      </a:r>
                      <a:endParaRPr lang="ru-RU" sz="28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52" marR="91452" marT="45734" marB="45734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16188" y="3609975"/>
            <a:ext cx="1654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ГАГАРА:</a:t>
            </a:r>
            <a:endParaRPr kumimoji="0" lang="ru-RU" altLang="ru-RU" sz="18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171950" y="3609975"/>
            <a:ext cx="208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1 0 1 0 10 0</a:t>
            </a: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0538" y="2506663"/>
            <a:ext cx="8328025" cy="954087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Неравномерный код </a:t>
            </a:r>
            <a:r>
              <a:rPr lang="ru-RU" sz="2800" dirty="0">
                <a:solidFill>
                  <a:srgbClr val="221E1F"/>
                </a:solidFill>
                <a:latin typeface="Arial" pitchFamily="34" charset="0"/>
              </a:rPr>
              <a:t>— это код, в котором кодовые слова имеют разную длину.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90538" y="4978400"/>
            <a:ext cx="42814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Декодирование: 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010010</a:t>
            </a:r>
          </a:p>
        </p:txBody>
      </p: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1751013" y="4283075"/>
            <a:ext cx="4110037" cy="663575"/>
            <a:chOff x="317" y="2976"/>
            <a:chExt cx="2589" cy="418"/>
          </a:xfrm>
        </p:grpSpPr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2295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Не всегда однозначно!</a:t>
              </a: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!</a:t>
              </a:r>
              <a:endParaRPr kumimoji="0" lang="ru-RU" alt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grpSp>
        <p:nvGrpSpPr>
          <p:cNvPr id="15" name="Группа 20"/>
          <p:cNvGrpSpPr>
            <a:grpSpLocks/>
          </p:cNvGrpSpPr>
          <p:nvPr/>
        </p:nvGrpSpPr>
        <p:grpSpPr bwMode="auto">
          <a:xfrm>
            <a:off x="1149350" y="5527675"/>
            <a:ext cx="6438900" cy="557213"/>
            <a:chOff x="513202" y="4582927"/>
            <a:chExt cx="5314574" cy="558041"/>
          </a:xfrm>
        </p:grpSpPr>
        <p:sp>
          <p:nvSpPr>
            <p:cNvPr id="16" name="Прямоугольник 16"/>
            <p:cNvSpPr>
              <a:spLocks noChangeArrowheads="1"/>
            </p:cNvSpPr>
            <p:nvPr/>
          </p:nvSpPr>
          <p:spPr bwMode="auto">
            <a:xfrm>
              <a:off x="513202" y="4617748"/>
              <a:ext cx="11501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</a:rPr>
                <a:t>АРАР</a:t>
              </a:r>
              <a:endParaRPr kumimoji="0" lang="ru-RU" altLang="ru-RU" sz="1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7" name="Прямоугольник 17"/>
            <p:cNvSpPr>
              <a:spLocks noChangeArrowheads="1"/>
            </p:cNvSpPr>
            <p:nvPr/>
          </p:nvSpPr>
          <p:spPr bwMode="auto">
            <a:xfrm>
              <a:off x="1654009" y="4617748"/>
              <a:ext cx="13835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</a:rPr>
                <a:t>АГААР</a:t>
              </a:r>
              <a:endParaRPr kumimoji="0" lang="ru-RU" altLang="ru-RU" sz="1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8" name="Прямоугольник 18"/>
            <p:cNvSpPr>
              <a:spLocks noChangeArrowheads="1"/>
            </p:cNvSpPr>
            <p:nvPr/>
          </p:nvSpPr>
          <p:spPr bwMode="auto">
            <a:xfrm>
              <a:off x="2941984" y="4590735"/>
              <a:ext cx="13835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</a:rPr>
                <a:t>А</a:t>
              </a:r>
              <a:r>
                <a:rPr kumimoji="0" lang="en-US" altLang="ru-RU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</a:rPr>
                <a:t>P</a:t>
              </a:r>
              <a:r>
                <a:rPr kumimoji="0" lang="ru-RU" altLang="ru-RU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</a:rPr>
                <a:t>АГА</a:t>
              </a:r>
              <a:endParaRPr kumimoji="0" lang="ru-RU" altLang="ru-RU" sz="1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9" name="Прямоугольник 19"/>
            <p:cNvSpPr>
              <a:spLocks noChangeArrowheads="1"/>
            </p:cNvSpPr>
            <p:nvPr/>
          </p:nvSpPr>
          <p:spPr bwMode="auto">
            <a:xfrm>
              <a:off x="4242470" y="4582927"/>
              <a:ext cx="15853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</a:rPr>
                <a:t>АГААГА</a:t>
              </a:r>
              <a:endParaRPr kumimoji="0" lang="ru-RU" altLang="ru-RU" sz="1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2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01E891-8C11-4098-AF36-D9C5B2B02C05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9275" y="2012950"/>
            <a:ext cx="4572000" cy="1582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lnSpc>
                <a:spcPct val="115000"/>
              </a:lnSpc>
              <a:spcBef>
                <a:spcPct val="0"/>
              </a:spcBef>
              <a:buFont typeface="Symbol"/>
              <a:buChar char=""/>
              <a:defRPr/>
            </a:pPr>
            <a:r>
              <a:rPr lang="ru-RU" sz="4400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Учебник § 4, 5.</a:t>
            </a:r>
          </a:p>
          <a:p>
            <a:pPr marL="342900" indent="-342900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/>
              <a:buChar char=""/>
              <a:defRPr/>
            </a:pPr>
            <a:r>
              <a:rPr lang="ru-RU" sz="4400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карточка</a:t>
            </a:r>
          </a:p>
        </p:txBody>
      </p:sp>
    </p:spTree>
    <p:extLst>
      <p:ext uri="{BB962C8B-B14F-4D97-AF65-F5344CB8AC3E}">
        <p14:creationId xmlns:p14="http://schemas.microsoft.com/office/powerpoint/2010/main" val="3541801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938213" y="2495550"/>
            <a:ext cx="7608887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4000" b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Язык – средство кодирования. Дискретное кодирование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528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Определения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7988" y="903288"/>
            <a:ext cx="8328025" cy="1200150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Arial" charset="0"/>
              </a:rPr>
              <a:t>Кодирование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— это представление информации в форме, пригодной для её хранения, передачи и автоматической обработки.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7988" y="2300288"/>
            <a:ext cx="8328025" cy="830262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Arial" charset="0"/>
              </a:rPr>
              <a:t>Код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— это правило, по которому сообщение преобразуется в</a:t>
            </a:r>
            <a:r>
              <a:rPr lang="en-US" sz="2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цепочку знаков.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7988" y="3328988"/>
            <a:ext cx="8328025" cy="830262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Arial" charset="0"/>
              </a:rPr>
              <a:t>Язык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— это система знаков и правил, используемая для записи и передачи информации.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73075" y="4381500"/>
            <a:ext cx="82518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66700" marR="0" lvl="0" indent="-2667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</a:rPr>
              <a:t>Естественные языки </a:t>
            </a:r>
            <a:r>
              <a:rPr kumimoji="0" lang="ru-RU" alt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– сформировались в результате развития общества.</a:t>
            </a:r>
            <a:endParaRPr kumimoji="0" lang="ru-RU" altLang="ru-RU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33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Иероглифы</a:t>
            </a: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E518D5-0C41-428E-9C45-E4D4B7E0E0E1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00125" y="1427163"/>
          <a:ext cx="7285036" cy="3806823"/>
        </p:xfrm>
        <a:graphic>
          <a:graphicData uri="http://schemas.openxmlformats.org/drawingml/2006/table">
            <a:tbl>
              <a:tblPr/>
              <a:tblGrid>
                <a:gridCol w="1549178"/>
                <a:gridCol w="1652760"/>
                <a:gridCol w="1067382"/>
                <a:gridCol w="1362956"/>
                <a:gridCol w="1652760"/>
              </a:tblGrid>
              <a:tr h="53448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Египетское письмо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>
                          <a:latin typeface="Calibri"/>
                          <a:ea typeface="Calibri"/>
                          <a:cs typeface="Times New Roman"/>
                        </a:rPr>
                        <a:t>Иероглифы (Китай)</a:t>
                      </a:r>
                      <a:endParaRPr lang="ru-RU" sz="3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44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 smtClean="0">
                          <a:latin typeface="Calibri"/>
                          <a:cs typeface="Times New Roman"/>
                        </a:rPr>
                        <a:t>рука</a:t>
                      </a:r>
                      <a:r>
                        <a:rPr lang="ru-RU" sz="2800" dirty="0" smtClean="0">
                          <a:latin typeface="Calibri"/>
                          <a:cs typeface="Times New Roman"/>
                        </a:rPr>
                        <a:t> </a:t>
                      </a:r>
                      <a:endParaRPr lang="ru-RU" sz="2800" dirty="0">
                        <a:latin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544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дом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луна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544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кобра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дождь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544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лев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гора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544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вода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лошадь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Группа 26"/>
          <p:cNvGrpSpPr>
            <a:grpSpLocks/>
          </p:cNvGrpSpPr>
          <p:nvPr/>
        </p:nvGrpSpPr>
        <p:grpSpPr bwMode="auto">
          <a:xfrm>
            <a:off x="1325563" y="2001838"/>
            <a:ext cx="4962525" cy="3184525"/>
            <a:chOff x="1447800" y="2971800"/>
            <a:chExt cx="4962984" cy="3185160"/>
          </a:xfrm>
        </p:grpSpPr>
        <p:pic>
          <p:nvPicPr>
            <p:cNvPr id="8" name="Рисунок 9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3017520"/>
              <a:ext cx="1057910" cy="51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9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2971800"/>
              <a:ext cx="579120" cy="59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Рисунок 9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1" y="3642360"/>
              <a:ext cx="832394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Рисунок 9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6440" y="3657600"/>
              <a:ext cx="524992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Рисунок 93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1160" y="4358640"/>
              <a:ext cx="566737" cy="51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Рисунок 93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19" y="4282440"/>
              <a:ext cx="573865" cy="59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Рисунок 93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3039" y="4968240"/>
              <a:ext cx="1034143" cy="579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93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20" y="4953000"/>
              <a:ext cx="545084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93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280" y="5715000"/>
              <a:ext cx="1007110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94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5434" y="5608320"/>
              <a:ext cx="513244" cy="548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563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04813" y="4981575"/>
            <a:ext cx="833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221E1F"/>
                </a:solidFill>
                <a:latin typeface="Courier New" pitchFamily="49" charset="0"/>
                <a:cs typeface="Courier New" pitchFamily="49" charset="0"/>
              </a:rPr>
              <a:t>АБВГДЕЁЖЗИЙКЛМНОПРСТУФХЦЧШЩЪЫЬЭЮЯ</a:t>
            </a:r>
            <a:endParaRPr lang="ru-RU" altLang="ru-RU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09575" y="5507038"/>
            <a:ext cx="61087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221E1F"/>
                </a:solidFill>
                <a:latin typeface="Courier New" pitchFamily="49" charset="0"/>
                <a:cs typeface="Courier New" pitchFamily="49" charset="0"/>
              </a:rPr>
              <a:t>0123456789</a:t>
            </a:r>
            <a:r>
              <a:rPr lang="en-US" altLang="ru-RU" b="1">
                <a:solidFill>
                  <a:srgbClr val="221E1F"/>
                </a:solidFill>
                <a:latin typeface="Courier New" pitchFamily="49" charset="0"/>
                <a:cs typeface="Courier New" pitchFamily="49" charset="0"/>
              </a:rPr>
              <a:t> .,;?!-:…</a:t>
            </a:r>
            <a:r>
              <a:rPr lang="ru-RU" altLang="ru-RU" b="1">
                <a:solidFill>
                  <a:srgbClr val="221E1F"/>
                </a:solidFill>
                <a:latin typeface="Courier New" pitchFamily="49" charset="0"/>
                <a:cs typeface="Courier New" pitchFamily="49" charset="0"/>
              </a:rPr>
              <a:t>«»</a:t>
            </a:r>
            <a:r>
              <a:rPr lang="en-US" altLang="ru-RU" b="1">
                <a:solidFill>
                  <a:srgbClr val="221E1F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ru-RU" altLang="ru-RU" b="1">
                <a:solidFill>
                  <a:srgbClr val="221E1F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altLang="ru-RU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311150" y="4978400"/>
            <a:ext cx="8366125" cy="10810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6292850" y="6046788"/>
            <a:ext cx="2667000" cy="609600"/>
          </a:xfrm>
          <a:prstGeom prst="wedgeRoundRectCallout">
            <a:avLst>
              <a:gd name="adj1" fmla="val -53315"/>
              <a:gd name="adj2" fmla="val -99444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/>
              <a:t>мощность 56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7988" y="966788"/>
            <a:ext cx="8328025" cy="954087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Алфавит</a:t>
            </a:r>
            <a:r>
              <a:rPr lang="ru-RU" sz="2800" dirty="0">
                <a:latin typeface="Arial" pitchFamily="34" charset="0"/>
              </a:rPr>
              <a:t> — это набор знаков, который используется в языке.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0200" y="3759200"/>
            <a:ext cx="8328025" cy="954088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Мощность алфавита</a:t>
            </a:r>
            <a:r>
              <a:rPr lang="ru-RU" sz="2800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2800" dirty="0">
                <a:latin typeface="Arial" pitchFamily="34" charset="0"/>
              </a:rPr>
              <a:t>— это количество знаков в алфавите.</a:t>
            </a:r>
            <a:endParaRPr lang="ru-RU" sz="2800" dirty="0"/>
          </a:p>
        </p:txBody>
      </p:sp>
      <p:grpSp>
        <p:nvGrpSpPr>
          <p:cNvPr id="12" name="Group 302"/>
          <p:cNvGrpSpPr>
            <a:grpSpLocks/>
          </p:cNvGrpSpPr>
          <p:nvPr/>
        </p:nvGrpSpPr>
        <p:grpSpPr bwMode="auto">
          <a:xfrm>
            <a:off x="727075" y="2314575"/>
            <a:ext cx="7686675" cy="936625"/>
            <a:chOff x="476" y="3171"/>
            <a:chExt cx="3556" cy="590"/>
          </a:xfrm>
        </p:grpSpPr>
        <p:sp>
          <p:nvSpPr>
            <p:cNvPr id="13" name="Text Box 300"/>
            <p:cNvSpPr txBox="1">
              <a:spLocks noChangeArrowheads="1"/>
            </p:cNvSpPr>
            <p:nvPr/>
          </p:nvSpPr>
          <p:spPr bwMode="auto">
            <a:xfrm>
              <a:off x="770" y="3238"/>
              <a:ext cx="3262" cy="523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180975" indent="-180975" eaLnBrk="0" hangingPunct="0">
                <a:spcBef>
                  <a:spcPct val="50000"/>
                </a:spcBef>
                <a:defRPr/>
              </a:pPr>
              <a:r>
                <a:rPr lang="ru-RU" sz="2400" dirty="0"/>
                <a:t>  Сколько знаков входит в русский алфавит</a:t>
              </a:r>
              <a:r>
                <a:rPr lang="en-US" sz="2400" dirty="0"/>
                <a:t>?</a:t>
              </a:r>
              <a:r>
                <a:rPr lang="ru-RU" sz="2400" dirty="0"/>
                <a:t> английский?</a:t>
              </a:r>
            </a:p>
          </p:txBody>
        </p:sp>
        <p:sp>
          <p:nvSpPr>
            <p:cNvPr id="14" name="Oval 301"/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altLang="ru-RU" sz="4400" b="1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5" name="Заголовок 4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Алфавитное письмо</a:t>
            </a:r>
          </a:p>
        </p:txBody>
      </p:sp>
    </p:spTree>
    <p:extLst>
      <p:ext uri="{BB962C8B-B14F-4D97-AF65-F5344CB8AC3E}">
        <p14:creationId xmlns:p14="http://schemas.microsoft.com/office/powerpoint/2010/main" val="181396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Неоднозначность языка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B5C184-16CD-4EAC-A2C6-DF408F8E2C26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6" name="Group 302"/>
          <p:cNvGrpSpPr>
            <a:grpSpLocks/>
          </p:cNvGrpSpPr>
          <p:nvPr/>
        </p:nvGrpSpPr>
        <p:grpSpPr bwMode="auto">
          <a:xfrm>
            <a:off x="608013" y="1004888"/>
            <a:ext cx="7686675" cy="936625"/>
            <a:chOff x="476" y="3171"/>
            <a:chExt cx="3556" cy="590"/>
          </a:xfrm>
        </p:grpSpPr>
        <p:sp>
          <p:nvSpPr>
            <p:cNvPr id="7" name="Text Box 300"/>
            <p:cNvSpPr txBox="1">
              <a:spLocks noChangeArrowheads="1"/>
            </p:cNvSpPr>
            <p:nvPr/>
          </p:nvSpPr>
          <p:spPr bwMode="auto">
            <a:xfrm>
              <a:off x="770" y="3238"/>
              <a:ext cx="3262" cy="523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Что означает слово «рукав» в следующих предложениях?</a:t>
              </a:r>
            </a:p>
          </p:txBody>
        </p:sp>
        <p:sp>
          <p:nvSpPr>
            <p:cNvPr id="8" name="Oval 301"/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  <a:endParaRPr kumimoji="0" lang="ru-RU" alt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38138" y="2386013"/>
            <a:ext cx="8640762" cy="1579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lnSpc>
                <a:spcPct val="115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2800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 Дельта Волги делится на множество рукавов.</a:t>
            </a:r>
          </a:p>
          <a:p>
            <a:pPr marL="342900" indent="-342900" fontAlgn="base">
              <a:lnSpc>
                <a:spcPct val="115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2800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 Пожарные быстро растянули рукав.</a:t>
            </a:r>
          </a:p>
          <a:p>
            <a:pPr marL="342900" indent="-342900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ru-RU" sz="2800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 Пете в драке оторвали рукав.</a:t>
            </a:r>
          </a:p>
        </p:txBody>
      </p:sp>
      <p:pic>
        <p:nvPicPr>
          <p:cNvPr id="10" name="Picture 2" descr="https://nedradv.ru/_files/db.biznes-gazeta.ru/images/chitye-vody-reki-Armu-i-zheltye-ot-zolotodobychi-reki-Bolshaya-Ussurka_-NP-Udegeyskaya-legenda_-foto-Alekandr-KHitrov-PrimDiscovery_WWF-Ross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6" r="5833"/>
          <a:stretch>
            <a:fillRect/>
          </a:stretch>
        </p:blipFill>
        <p:spPr bwMode="auto">
          <a:xfrm>
            <a:off x="1050925" y="4100513"/>
            <a:ext cx="3154363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s://izmaylowo.mos.ru/your-safety/IMG_4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3"/>
          <a:stretch>
            <a:fillRect/>
          </a:stretch>
        </p:blipFill>
        <p:spPr bwMode="auto">
          <a:xfrm>
            <a:off x="4768850" y="4089400"/>
            <a:ext cx="27146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24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Какие бывают языки?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EE9668-FCEE-49E8-9EE9-5A3A5BA221F9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2630488" y="3016250"/>
          <a:ext cx="26987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Формула" r:id="rId3" imgW="837836" imgH="203112" progId="Equation.3">
                  <p:embed/>
                </p:oleObj>
              </mc:Choice>
              <mc:Fallback>
                <p:oleObj name="Формула" r:id="rId3" imgW="837836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0488" y="3016250"/>
                        <a:ext cx="2698750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5235575"/>
            <a:ext cx="27892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94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38" y="3724275"/>
            <a:ext cx="1716087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8"/>
          <p:cNvSpPr>
            <a:spLocks noChangeArrowheads="1"/>
          </p:cNvSpPr>
          <p:nvPr/>
        </p:nvSpPr>
        <p:spPr bwMode="auto">
          <a:xfrm>
            <a:off x="2422525" y="4506913"/>
            <a:ext cx="3114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e2-e4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e7-e5…</a:t>
            </a:r>
            <a:endParaRPr kumimoji="0" lang="ru-RU" altLang="ru-RU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" name="Прямоугольник 9"/>
          <p:cNvSpPr>
            <a:spLocks noChangeArrowheads="1"/>
          </p:cNvSpPr>
          <p:nvPr/>
        </p:nvSpPr>
        <p:spPr bwMode="auto">
          <a:xfrm>
            <a:off x="342900" y="987425"/>
            <a:ext cx="8458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3651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65125" marR="0" lvl="0" indent="-365125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</a:rPr>
              <a:t>Формальный язык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– это язык, в котором однозначно определяется значение каждого слова, а также правила построения предложений и придания им смысла.</a:t>
            </a:r>
          </a:p>
        </p:txBody>
      </p:sp>
    </p:spTree>
    <p:extLst>
      <p:ext uri="{BB962C8B-B14F-4D97-AF65-F5344CB8AC3E}">
        <p14:creationId xmlns:p14="http://schemas.microsoft.com/office/powerpoint/2010/main" val="136046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Сообщения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312D7D-254D-4D8D-AC42-296093FEDFB4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988" y="1150938"/>
            <a:ext cx="8328025" cy="954087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Сообщение </a:t>
            </a:r>
            <a:r>
              <a:rPr lang="ru-RU" sz="2800" dirty="0">
                <a:solidFill>
                  <a:srgbClr val="221E1F"/>
                </a:solidFill>
                <a:latin typeface="Arial" pitchFamily="34" charset="0"/>
              </a:rPr>
              <a:t>— это любая последовательность символов некоторого алфавита.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988" y="4356100"/>
            <a:ext cx="8328025" cy="954088"/>
          </a:xfrm>
          <a:prstGeom prst="rect">
            <a:avLst/>
          </a:prstGeom>
          <a:solidFill>
            <a:srgbClr val="E6E6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0363" indent="-3603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Комбинаторика</a:t>
            </a:r>
            <a:r>
              <a:rPr lang="ru-RU" sz="2800" b="1" dirty="0">
                <a:solidFill>
                  <a:srgbClr val="221E1F"/>
                </a:solidFill>
                <a:latin typeface="Arial" pitchFamily="34" charset="0"/>
              </a:rPr>
              <a:t> </a:t>
            </a:r>
            <a:r>
              <a:rPr lang="ru-RU" sz="2800" dirty="0">
                <a:solidFill>
                  <a:srgbClr val="221E1F"/>
                </a:solidFill>
                <a:latin typeface="Arial" pitchFamily="34" charset="0"/>
              </a:rPr>
              <a:t>— это наука, изучающая комбинации объектов.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8" name="Group 302"/>
          <p:cNvGrpSpPr>
            <a:grpSpLocks/>
          </p:cNvGrpSpPr>
          <p:nvPr/>
        </p:nvGrpSpPr>
        <p:grpSpPr bwMode="auto">
          <a:xfrm>
            <a:off x="334963" y="2781300"/>
            <a:ext cx="8308975" cy="936625"/>
            <a:chOff x="476" y="3171"/>
            <a:chExt cx="5234" cy="590"/>
          </a:xfrm>
        </p:grpSpPr>
        <p:sp>
          <p:nvSpPr>
            <p:cNvPr id="9" name="Text Box 300"/>
            <p:cNvSpPr txBox="1">
              <a:spLocks noChangeArrowheads="1"/>
            </p:cNvSpPr>
            <p:nvPr/>
          </p:nvSpPr>
          <p:spPr bwMode="auto">
            <a:xfrm>
              <a:off x="770" y="3238"/>
              <a:ext cx="4940" cy="523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180975" marR="0" lvl="0" indent="-180975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Сколько различных сообщений длины </a:t>
              </a:r>
              <a:r>
                <a:rPr kumimoji="0" lang="en-US" sz="2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</a:t>
              </a: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можно построить, используя алфавит мощностью </a:t>
              </a:r>
              <a:r>
                <a:rPr kumimoji="0" lang="en-US" sz="2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?</a:t>
              </a:r>
              <a:endPara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0" name="Oval 301"/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  <a:endParaRPr kumimoji="0" lang="ru-RU" alt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051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1150" y="301625"/>
            <a:ext cx="837565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Сообщения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 bwMode="auto">
          <a:xfrm>
            <a:off x="7004050" y="-20638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F91CA0-F23E-461D-B3D8-615C2A1776C4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1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473075" y="2308225"/>
            <a:ext cx="5351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Пример 2: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алфавит 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{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@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,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 #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,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 $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}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.</a:t>
            </a: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473075" y="2825750"/>
            <a:ext cx="5256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Сообщения длины 1: </a:t>
            </a: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@  #  $ 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.</a:t>
            </a:r>
          </a:p>
        </p:txBody>
      </p:sp>
      <p:grpSp>
        <p:nvGrpSpPr>
          <p:cNvPr id="8" name="Group 302"/>
          <p:cNvGrpSpPr>
            <a:grpSpLocks/>
          </p:cNvGrpSpPr>
          <p:nvPr/>
        </p:nvGrpSpPr>
        <p:grpSpPr bwMode="auto">
          <a:xfrm>
            <a:off x="1333500" y="5837238"/>
            <a:ext cx="5645150" cy="663575"/>
            <a:chOff x="476" y="3171"/>
            <a:chExt cx="3556" cy="418"/>
          </a:xfrm>
        </p:grpSpPr>
        <p:sp>
          <p:nvSpPr>
            <p:cNvPr id="9" name="Text Box 300"/>
            <p:cNvSpPr txBox="1">
              <a:spLocks noChangeArrowheads="1"/>
            </p:cNvSpPr>
            <p:nvPr/>
          </p:nvSpPr>
          <p:spPr bwMode="auto">
            <a:xfrm>
              <a:off x="770" y="3238"/>
              <a:ext cx="3262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180975" marR="0" lvl="0" indent="-180975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Сколько сообщений длины </a:t>
              </a:r>
              <a:r>
                <a:rPr kumimoji="0" lang="en-US" sz="2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L </a:t>
              </a: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?</a:t>
              </a:r>
              <a:endPara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0" name="Oval 301"/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ru-RU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  <a:endParaRPr kumimoji="0" lang="ru-RU" alt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473075" y="3343275"/>
            <a:ext cx="8397875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Сообщения длины </a:t>
            </a:r>
            <a:r>
              <a:rPr lang="en-US" sz="2800" dirty="0">
                <a:solidFill>
                  <a:srgbClr val="221E1F"/>
                </a:solidFill>
                <a:latin typeface="Arial"/>
              </a:rPr>
              <a:t>2</a:t>
            </a:r>
            <a:r>
              <a:rPr lang="ru-RU" sz="2800" dirty="0">
                <a:solidFill>
                  <a:srgbClr val="221E1F"/>
                </a:solidFill>
                <a:latin typeface="Arial"/>
              </a:rPr>
              <a:t>: </a:t>
            </a:r>
            <a:endParaRPr lang="en-US" sz="2800" dirty="0">
              <a:solidFill>
                <a:srgbClr val="221E1F"/>
              </a:solidFill>
              <a:latin typeface="Arial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#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$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#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$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#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rgbClr val="000000"/>
                </a:solidFill>
                <a:latin typeface="Arial"/>
              </a:rPr>
              <a:t>$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en-US" sz="2800" b="1" dirty="0">
                <a:solidFill>
                  <a:srgbClr val="000000"/>
                </a:solidFill>
                <a:latin typeface="Arial"/>
              </a:rPr>
              <a:t>	</a:t>
            </a:r>
            <a:endParaRPr lang="ru-RU" sz="2800" dirty="0">
              <a:solidFill>
                <a:srgbClr val="221E1F"/>
              </a:solidFill>
              <a:latin typeface="Arial"/>
              <a:cs typeface="Courier New" pitchFamily="49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5824538" y="4162425"/>
            <a:ext cx="2159000" cy="609600"/>
          </a:xfrm>
          <a:prstGeom prst="wedgeRoundRectCallout">
            <a:avLst>
              <a:gd name="adj1" fmla="val -81520"/>
              <a:gd name="adj2" fmla="val 18056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всего 3</a:t>
            </a:r>
            <a:r>
              <a:rPr lang="ru-RU" sz="2800" baseline="30000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ru-RU" sz="2800" dirty="0">
                <a:solidFill>
                  <a:srgbClr val="000000"/>
                </a:solidFill>
                <a:latin typeface="Arial" charset="0"/>
              </a:rPr>
              <a:t>=9</a:t>
            </a:r>
            <a:r>
              <a:rPr lang="ru-RU" sz="2800" baseline="30000" dirty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 bwMode="auto">
          <a:xfrm>
            <a:off x="6508750" y="2690813"/>
            <a:ext cx="2159000" cy="609600"/>
          </a:xfrm>
          <a:prstGeom prst="wedgeRoundRectCallout">
            <a:avLst>
              <a:gd name="adj1" fmla="val -81520"/>
              <a:gd name="adj2" fmla="val 18056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всего 3=3</a:t>
            </a:r>
            <a:r>
              <a:rPr lang="ru-RU" sz="2800" baseline="30000" dirty="0">
                <a:solidFill>
                  <a:srgbClr val="000000"/>
                </a:solidFill>
                <a:latin typeface="Arial" charset="0"/>
              </a:rPr>
              <a:t>1</a:t>
            </a:r>
          </a:p>
        </p:txBody>
      </p:sp>
      <p:sp>
        <p:nvSpPr>
          <p:cNvPr id="14" name="Прямоугольник 4"/>
          <p:cNvSpPr>
            <a:spLocks noChangeArrowheads="1"/>
          </p:cNvSpPr>
          <p:nvPr/>
        </p:nvSpPr>
        <p:spPr bwMode="auto">
          <a:xfrm>
            <a:off x="473075" y="838200"/>
            <a:ext cx="45894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Пример 1: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 алфавит 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</a:rPr>
              <a:t>{0, 1}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.</a:t>
            </a:r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473075" y="1343025"/>
            <a:ext cx="588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Сообщения длины </a:t>
            </a:r>
            <a:r>
              <a:rPr kumimoji="0" lang="en-US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2</a:t>
            </a:r>
            <a:r>
              <a:rPr kumimoji="0" lang="ru-RU" alt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:   </a:t>
            </a:r>
            <a:r>
              <a:rPr kumimoji="0" lang="en-US" altLang="ru-RU" sz="2800" b="1" i="0" u="none" strike="noStrike" kern="0" cap="none" spc="0" normalizeH="0" baseline="0" noProof="0" smtClean="0">
                <a:ln>
                  <a:noFill/>
                </a:ln>
                <a:solidFill>
                  <a:srgbClr val="221E1F"/>
                </a:solidFill>
                <a:effectLst/>
                <a:uLnTx/>
                <a:uFillTx/>
                <a:latin typeface="Arial" charset="0"/>
              </a:rPr>
              <a:t>00 01 10 11</a:t>
            </a:r>
            <a:endParaRPr kumimoji="0" lang="ru-RU" altLang="ru-RU" sz="2800" b="1" i="0" u="none" strike="noStrike" kern="0" cap="none" spc="0" normalizeH="0" baseline="0" noProof="0" smtClean="0">
              <a:ln>
                <a:noFill/>
              </a:ln>
              <a:solidFill>
                <a:srgbClr val="221E1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 bwMode="auto">
          <a:xfrm>
            <a:off x="6508750" y="995363"/>
            <a:ext cx="2030413" cy="609600"/>
          </a:xfrm>
          <a:prstGeom prst="wedgeRoundRectCallout">
            <a:avLst>
              <a:gd name="adj1" fmla="val -63568"/>
              <a:gd name="adj2" fmla="val 61556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Arial" charset="0"/>
              </a:rPr>
              <a:t>всего 4=2</a:t>
            </a:r>
            <a:r>
              <a:rPr lang="ru-RU" sz="2800" baseline="30000" dirty="0">
                <a:solidFill>
                  <a:srgbClr val="000000"/>
                </a:solidFill>
                <a:latin typeface="Arial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548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 animBg="1"/>
      <p:bldP spid="13" grpId="0" animBg="1"/>
      <p:bldP spid="14" grpId="0"/>
      <p:bldP spid="15" grpId="0" build="p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</TotalTime>
  <Words>667</Words>
  <Application>Microsoft Office PowerPoint</Application>
  <PresentationFormat>Экран (4:3)</PresentationFormat>
  <Paragraphs>169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Исполнительная</vt:lpstr>
      <vt:lpstr>Microsoft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1</cp:revision>
  <dcterms:created xsi:type="dcterms:W3CDTF">2022-12-12T18:19:12Z</dcterms:created>
  <dcterms:modified xsi:type="dcterms:W3CDTF">2022-12-12T18:28:01Z</dcterms:modified>
</cp:coreProperties>
</file>