
<file path=[Content_Types].xml><?xml version="1.0" encoding="utf-8"?>
<Types xmlns="http://schemas.openxmlformats.org/package/2006/content-types">
  <Default ContentType="audio/mpeg" Extension="mp3"/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theme+xml" PartName="/ppt/theme/them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92" r:id="rId2"/>
  </p:sldMasterIdLst>
  <p:sldIdLst>
    <p:sldId id="268" r:id="rId3"/>
    <p:sldId id="288" r:id="rId4"/>
    <p:sldId id="264" r:id="rId5"/>
    <p:sldId id="275" r:id="rId6"/>
    <p:sldId id="271" r:id="rId7"/>
    <p:sldId id="279" r:id="rId8"/>
    <p:sldId id="280" r:id="rId9"/>
    <p:sldId id="283" r:id="rId10"/>
    <p:sldId id="281" r:id="rId11"/>
    <p:sldId id="284" r:id="rId12"/>
    <p:sldId id="278" r:id="rId13"/>
    <p:sldId id="282" r:id="rId14"/>
    <p:sldId id="286" r:id="rId15"/>
    <p:sldId id="285" r:id="rId16"/>
    <p:sldId id="272" r:id="rId17"/>
    <p:sldId id="287" r:id="rId18"/>
    <p:sldId id="28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FCE02C-6EC6-4E09-BC2C-9FDED4DE236E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4D1A55-63BC-4BA2-9538-7DDEADA10621}" type="datetimeFigureOut">
              <a:rPr lang="ru-RU" smtClean="0"/>
              <a:pPr/>
              <a:t>19.01.2022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>
                <a:solidFill>
                  <a:srgbClr val="E3DED1"/>
                </a:solidFill>
              </a:rPr>
              <a:pPr/>
              <a:t>1/19/2022</a:t>
            </a:fld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 ?><Relationships xmlns="http://schemas.openxmlformats.org/package/2006/relationships"><Relationship Id="rId8" Target="../media/hdphoto16.wdp" Type="http://schemas.microsoft.com/office/2007/relationships/hdphoto"/><Relationship Id="rId3" Target="../media/image29.jpeg" Type="http://schemas.openxmlformats.org/officeDocument/2006/relationships/image"/><Relationship Id="rId7" Target="../media/image31.jpeg" Type="http://schemas.openxmlformats.org/officeDocument/2006/relationships/image"/><Relationship Id="rId2" Target="../media/image28.png" Type="http://schemas.openxmlformats.org/officeDocument/2006/relationships/image"/><Relationship Id="rId1" Target="../slideLayouts/slideLayout3.xml" Type="http://schemas.openxmlformats.org/officeDocument/2006/relationships/slideLayout"/><Relationship Id="rId6" Target="../media/hdphoto15.wdp" Type="http://schemas.microsoft.com/office/2007/relationships/hdphoto"/><Relationship Id="rId5" Target="../media/image30.jpeg" Type="http://schemas.openxmlformats.org/officeDocument/2006/relationships/image"/><Relationship Id="rId4" Target="../media/hdphoto14.wdp" Type="http://schemas.microsoft.com/office/2007/relationships/hdphoto"/></Relationships>
</file>

<file path=ppt/slides/_rels/slide11.xml.rels><?xml version="1.0" encoding="UTF-8" standalone="yes" ?><Relationships xmlns="http://schemas.openxmlformats.org/package/2006/relationships"><Relationship Id="rId8" Target="../media/hdphoto19.wdp" Type="http://schemas.microsoft.com/office/2007/relationships/hdphoto"/><Relationship Id="rId3" Target="../media/image33.jpeg" Type="http://schemas.openxmlformats.org/officeDocument/2006/relationships/image"/><Relationship Id="rId7" Target="../media/image35.jpeg" Type="http://schemas.openxmlformats.org/officeDocument/2006/relationships/image"/><Relationship Id="rId12" Target="../media/hdphoto21.wdp" Type="http://schemas.microsoft.com/office/2007/relationships/hdphoto"/><Relationship Id="rId2" Target="../media/image32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hdphoto18.wdp" Type="http://schemas.microsoft.com/office/2007/relationships/hdphoto"/><Relationship Id="rId11" Target="../media/image37.jpeg" Type="http://schemas.openxmlformats.org/officeDocument/2006/relationships/image"/><Relationship Id="rId5" Target="../media/image34.jpeg" Type="http://schemas.openxmlformats.org/officeDocument/2006/relationships/image"/><Relationship Id="rId10" Target="../media/hdphoto20.wdp" Type="http://schemas.microsoft.com/office/2007/relationships/hdphoto"/><Relationship Id="rId4" Target="../media/hdphoto17.wdp" Type="http://schemas.microsoft.com/office/2007/relationships/hdphoto"/><Relationship Id="rId9" Target="../media/image36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hdphoto24.wdp" Type="http://schemas.microsoft.com/office/2007/relationships/hdphoto"/><Relationship Id="rId13" Target="../media/image44.jpeg" Type="http://schemas.openxmlformats.org/officeDocument/2006/relationships/image"/><Relationship Id="rId3" Target="../media/image39.jpeg" Type="http://schemas.openxmlformats.org/officeDocument/2006/relationships/image"/><Relationship Id="rId7" Target="../media/image41.jpeg" Type="http://schemas.openxmlformats.org/officeDocument/2006/relationships/image"/><Relationship Id="rId12" Target="../media/hdphoto26.wdp" Type="http://schemas.microsoft.com/office/2007/relationships/hdphoto"/><Relationship Id="rId2" Target="../media/image38.jpeg" Type="http://schemas.openxmlformats.org/officeDocument/2006/relationships/image"/><Relationship Id="rId1" Target="../slideLayouts/slideLayout3.xml" Type="http://schemas.openxmlformats.org/officeDocument/2006/relationships/slideLayout"/><Relationship Id="rId6" Target="../media/hdphoto23.wdp" Type="http://schemas.microsoft.com/office/2007/relationships/hdphoto"/><Relationship Id="rId11" Target="../media/image43.jpeg" Type="http://schemas.openxmlformats.org/officeDocument/2006/relationships/image"/><Relationship Id="rId5" Target="../media/image40.jpeg" Type="http://schemas.openxmlformats.org/officeDocument/2006/relationships/image"/><Relationship Id="rId10" Target="../media/hdphoto25.wdp" Type="http://schemas.microsoft.com/office/2007/relationships/hdphoto"/><Relationship Id="rId4" Target="../media/hdphoto22.wdp" Type="http://schemas.microsoft.com/office/2007/relationships/hdphoto"/><Relationship Id="rId9" Target="../media/image42.jpeg" Type="http://schemas.openxmlformats.org/officeDocument/2006/relationships/image"/><Relationship Id="rId14" Target="../media/hdphoto27.wdp" Type="http://schemas.microsoft.com/office/2007/relationships/hdphoto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8.wdp"/></Relationships>
</file>

<file path=ppt/slides/_rels/slide14.xml.rels><?xml version="1.0" encoding="UTF-8" standalone="yes" ?><Relationships xmlns="http://schemas.openxmlformats.org/package/2006/relationships"><Relationship Id="rId3" Target="../media/image48.png" Type="http://schemas.openxmlformats.org/officeDocument/2006/relationships/image"/><Relationship Id="rId2" Target="../media/image47.jpeg" Type="http://schemas.openxmlformats.org/officeDocument/2006/relationships/image"/><Relationship Id="rId1" Target="../slideLayouts/slideLayout6.xml" Type="http://schemas.openxmlformats.org/officeDocument/2006/relationships/slideLayout"/><Relationship Id="rId4" Target="../media/hdphoto29.wdp" Type="http://schemas.microsoft.com/office/2007/relationships/hdphoto"/></Relationships>
</file>

<file path=ppt/slides/_rels/slide15.xml.rels><?xml version="1.0" encoding="UTF-8" standalone="yes" ?><Relationships xmlns="http://schemas.openxmlformats.org/package/2006/relationships"><Relationship Id="rId8" Target="../media/hdphoto32.wdp" Type="http://schemas.microsoft.com/office/2007/relationships/hdphoto"/><Relationship Id="rId13" Target="../media/image55.jpeg" Type="http://schemas.openxmlformats.org/officeDocument/2006/relationships/image"/><Relationship Id="rId18" Target="../media/hdphoto37.wdp" Type="http://schemas.microsoft.com/office/2007/relationships/hdphoto"/><Relationship Id="rId3" Target="../media/image50.jpeg" Type="http://schemas.openxmlformats.org/officeDocument/2006/relationships/image"/><Relationship Id="rId7" Target="../media/image52.jpeg" Type="http://schemas.openxmlformats.org/officeDocument/2006/relationships/image"/><Relationship Id="rId12" Target="../media/hdphoto34.wdp" Type="http://schemas.microsoft.com/office/2007/relationships/hdphoto"/><Relationship Id="rId17" Target="../media/image57.jpeg" Type="http://schemas.openxmlformats.org/officeDocument/2006/relationships/image"/><Relationship Id="rId2" Target="../media/image49.jpeg" Type="http://schemas.openxmlformats.org/officeDocument/2006/relationships/image"/><Relationship Id="rId16" Target="../media/hdphoto36.wdp" Type="http://schemas.microsoft.com/office/2007/relationships/hdphoto"/><Relationship Id="rId1" Target="../slideLayouts/slideLayout7.xml" Type="http://schemas.openxmlformats.org/officeDocument/2006/relationships/slideLayout"/><Relationship Id="rId6" Target="../media/hdphoto31.wdp" Type="http://schemas.microsoft.com/office/2007/relationships/hdphoto"/><Relationship Id="rId11" Target="../media/image54.jpeg" Type="http://schemas.openxmlformats.org/officeDocument/2006/relationships/image"/><Relationship Id="rId5" Target="../media/image51.jpeg" Type="http://schemas.openxmlformats.org/officeDocument/2006/relationships/image"/><Relationship Id="rId15" Target="../media/image56.png" Type="http://schemas.openxmlformats.org/officeDocument/2006/relationships/image"/><Relationship Id="rId10" Target="../media/hdphoto33.wdp" Type="http://schemas.microsoft.com/office/2007/relationships/hdphoto"/><Relationship Id="rId4" Target="../media/hdphoto30.wdp" Type="http://schemas.microsoft.com/office/2007/relationships/hdphoto"/><Relationship Id="rId9" Target="../media/image53.jpeg" Type="http://schemas.openxmlformats.org/officeDocument/2006/relationships/image"/><Relationship Id="rId14" Target="../media/hdphoto35.wdp" Type="http://schemas.microsoft.com/office/2007/relationships/hdphoto"/></Relationships>
</file>

<file path=ppt/slides/_rels/slide16.xml.rels><?xml version="1.0" encoding="UTF-8" standalone="yes" ?><Relationships xmlns="http://schemas.openxmlformats.org/package/2006/relationships"><Relationship Id="rId8" Target="../media/image62.png" Type="http://schemas.openxmlformats.org/officeDocument/2006/relationships/image"/><Relationship Id="rId3" Target="../media/image59.jpeg" Type="http://schemas.openxmlformats.org/officeDocument/2006/relationships/image"/><Relationship Id="rId7" Target="../media/hdphoto39.wdp" Type="http://schemas.microsoft.com/office/2007/relationships/hdphoto"/><Relationship Id="rId2" Target="../media/image58.pn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61.jpeg" Type="http://schemas.openxmlformats.org/officeDocument/2006/relationships/image"/><Relationship Id="rId5" Target="../media/image60.png" Type="http://schemas.openxmlformats.org/officeDocument/2006/relationships/image"/><Relationship Id="rId4" Target="../media/hdphoto38.wdp" Type="http://schemas.microsoft.com/office/2007/relationships/hdphoto"/><Relationship Id="rId9" Target="../media/image63.png" Type="http://schemas.openxmlformats.org/officeDocument/2006/relationships/image"/></Relationships>
</file>

<file path=ppt/slides/_rels/slide17.xml.rels><?xml version="1.0" encoding="UTF-8" standalone="yes" ?><Relationships xmlns="http://schemas.openxmlformats.org/package/2006/relationships"><Relationship Id="rId3" Target="../media/hdphoto40.wdp" Type="http://schemas.microsoft.com/office/2007/relationships/hdphoto"/><Relationship Id="rId2" Target="../media/image6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4.wdp"/><Relationship Id="rId7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microsoft.com/office/2007/relationships/hdphoto" Target="../media/hdphoto10.wdp"/><Relationship Id="rId4" Type="http://schemas.openxmlformats.org/officeDocument/2006/relationships/image" Target="../media/image15.jpeg"/></Relationships>
</file>

<file path=ppt/slides/_rels/slide7.xml.rels><?xml version="1.0" encoding="UTF-8" standalone="yes" ?><Relationships xmlns="http://schemas.openxmlformats.org/package/2006/relationships"><Relationship Id="rId3" Target="../media/image19.png" Type="http://schemas.openxmlformats.org/officeDocument/2006/relationships/image"/><Relationship Id="rId2" Target="../media/image18.jpe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157192"/>
            <a:ext cx="7416824" cy="457201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МКДОУ детский сад № 2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т. Павловская, Краснодарский край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400600" cy="2736304"/>
          </a:xfrm>
        </p:spPr>
        <p:txBody>
          <a:bodyPr/>
          <a:lstStyle/>
          <a:p>
            <a:pPr algn="ctr"/>
            <a:r>
              <a:rPr lang="ru-RU" sz="5400" dirty="0" smtClean="0"/>
              <a:t>Портфолио </a:t>
            </a:r>
            <a:r>
              <a:rPr lang="ru-RU" sz="2000" dirty="0" smtClean="0"/>
              <a:t>воспитателя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800" dirty="0" smtClean="0">
                <a:latin typeface="Constantia" panose="02030602050306030303" pitchFamily="18" charset="0"/>
              </a:rPr>
              <a:t>Матвиенко  Ольги Анатольевны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17" y="2060848"/>
            <a:ext cx="3630568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84 - Спокойная красивая музыка Фоновая музыка Для отдыха и сна Релак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01053"/>
            <a:ext cx="9736138" cy="74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604" y="260648"/>
            <a:ext cx="7128792" cy="12961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    </a:t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0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dirty="0" smtClean="0">
                <a:ln>
                  <a:noFill/>
                </a:ln>
                <a:solidFill>
                  <a:srgbClr val="C4652D">
                    <a:lumMod val="75000"/>
                  </a:srgbClr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Разработки программно-методического сопровождения образовательного процесса</a:t>
            </a:r>
            <a: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/>
            </a:r>
            <a:b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981065"/>
              </p:ext>
            </p:extLst>
          </p:nvPr>
        </p:nvGraphicFramePr>
        <p:xfrm>
          <a:off x="755576" y="1052735"/>
          <a:ext cx="7632848" cy="16561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3008"/>
                <a:gridCol w="6269840"/>
              </a:tblGrid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2018-2019г.г.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Дидактическое пособие «Кто живёт в лесу». (пособие)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«Дети и деньги».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6" y="3541407"/>
            <a:ext cx="3434369" cy="257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lexandr\Desktop\портфолио\IMG_20211129_103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473">
            <a:off x="3962043" y="2934541"/>
            <a:ext cx="3769218" cy="277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xandr\Desktop\портфолио\IMG_20211129_1034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520280" cy="355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heel spokes="1"/>
      </p:transition>
    </mc:Choice>
    <mc:Fallback xmlns=""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C:\Users\Alexandr\Desktop\портфолио\1618957478_1-phonoteka_org-p-krasivii-nezhnii-bezhevii-f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" y="-27618"/>
            <a:ext cx="9151691" cy="68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7948" y="107340"/>
            <a:ext cx="536396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n w="12700">
                  <a:solidFill>
                    <a:srgbClr val="438086">
                      <a:shade val="90000"/>
                      <a:satMod val="1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latin typeface="Trebuchet MS"/>
                <a:ea typeface="Segoe UI Symbol" panose="020B0502040204020203" pitchFamily="34" charset="0"/>
                <a:cs typeface="+mj-cs"/>
              </a:rPr>
              <a:t>Дидактическая игра «Кто живет в лесу?»</a:t>
            </a:r>
            <a:endParaRPr lang="ru-RU" sz="2000" dirty="0">
              <a:solidFill>
                <a:srgbClr val="FF0000"/>
              </a:solidFill>
              <a:ea typeface="Segoe UI Symbol" panose="020B0502040204020203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6" y="3977975"/>
            <a:ext cx="3220254" cy="24136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88" y="3887458"/>
            <a:ext cx="3456384" cy="259468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85" y="2420888"/>
            <a:ext cx="3104038" cy="2329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41268"/>
            <a:ext cx="3413750" cy="2562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21" y="658532"/>
            <a:ext cx="3314268" cy="24824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01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6" y="-15202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65" y="2892292"/>
            <a:ext cx="3006080" cy="2254560"/>
          </a:xfrm>
          <a:prstGeom prst="rect">
            <a:avLst/>
          </a:prstGeom>
          <a:ln w="381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70">
            <a:off x="5690402" y="4063234"/>
            <a:ext cx="2990645" cy="2242984"/>
          </a:xfrm>
          <a:prstGeom prst="rect">
            <a:avLst/>
          </a:prstGeom>
          <a:ln w="381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3915">
            <a:off x="455817" y="4039345"/>
            <a:ext cx="2991971" cy="2243978"/>
          </a:xfrm>
          <a:prstGeom prst="rect">
            <a:avLst/>
          </a:prstGeom>
          <a:ln w="381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8479"/>
            <a:ext cx="3150097" cy="2362573"/>
          </a:xfrm>
          <a:prstGeom prst="rect">
            <a:avLst/>
          </a:prstGeom>
          <a:ln w="381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98" y="588479"/>
            <a:ext cx="3203163" cy="2402372"/>
          </a:xfrm>
          <a:prstGeom prst="rect">
            <a:avLst/>
          </a:prstGeom>
          <a:ln w="381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47" y="747858"/>
            <a:ext cx="1419916" cy="1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5304" y="36427"/>
            <a:ext cx="306260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2700">
                  <a:solidFill>
                    <a:srgbClr val="438086">
                      <a:shade val="90000"/>
                      <a:satMod val="1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latin typeface="Trebuchet MS"/>
                <a:ea typeface="Segoe UI Symbol" panose="020B0502040204020203" pitchFamily="34" charset="0"/>
              </a:rPr>
              <a:t>Проект «Дети деньги»</a:t>
            </a:r>
            <a:endParaRPr lang="ru-RU" sz="2000" dirty="0">
              <a:solidFill>
                <a:srgbClr val="FF0000"/>
              </a:solidFill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r\Desktop\портфолио\1619693938_17-phonoteka_org-p-bezhevii-fon-dlya-sertifikata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417702" cy="36004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4652D">
                    <a:lumMod val="75000"/>
                  </a:srgbClr>
                </a:solidFill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Результаты участия воспитанников в конкурсах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815105"/>
              </p:ext>
            </p:extLst>
          </p:nvPr>
        </p:nvGraphicFramePr>
        <p:xfrm>
          <a:off x="655676" y="692696"/>
          <a:ext cx="7776864" cy="42591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61635"/>
                <a:gridCol w="2615229"/>
              </a:tblGrid>
              <a:tr h="4665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конкурса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</a:p>
                    <a:p>
                      <a:pPr algn="ctr"/>
                      <a:r>
                        <a:rPr lang="ru-RU" sz="1600" dirty="0" smtClean="0"/>
                        <a:t>№ приказа</a:t>
                      </a:r>
                      <a:endParaRPr lang="ru-RU" sz="1600" dirty="0"/>
                    </a:p>
                  </a:txBody>
                  <a:tcPr/>
                </a:tc>
              </a:tr>
              <a:tr h="789032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l-GR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ΙΙΙ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детского рисунка 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«Спасение на пожаре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2016».</a:t>
                      </a:r>
                    </a:p>
                    <a:p>
                      <a:r>
                        <a:rPr lang="ru-RU" sz="12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Григорьев Женя 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(победитель) - грамота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15.12.2016 г.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7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этап Всероссийского конкурса детско-юношеского творчества по пожарной безопасности «Неопалимая купина».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Носакова Вика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18.04.2019 г. № 108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7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творческий конкурс 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«Педагогам посвящается».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Куровский Евгений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(победитель) – номинация «рисунки» - диплом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Панченко Полина </a:t>
                      </a:r>
                      <a:r>
                        <a:rPr lang="ru-RU" sz="12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призёр) –номинация «прикладное творчество» - диплом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06.10.2020 г. № 78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7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детского творчества 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«Осенний калейдоскоп».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Берестов Максим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 – грамота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Панченко</a:t>
                      </a:r>
                      <a:r>
                        <a:rPr lang="ru-RU" sz="12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Полина 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 - грамота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01.12 2020 г.№ 148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7" name="Picture 3" descr="C:\Users\Alexandr\Desktop\портфолио\png-dzieci-panuje-w-niej-ciep-a-rodzinna-atmosfera-sprzyjaj-ca-adaptacji-dobremu-samopoczuciu-i-bezpiecze-stwu-dziecka-40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8" y="4869160"/>
            <a:ext cx="7018981" cy="18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25" y="188640"/>
            <a:ext cx="6676727" cy="4137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     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Результаты  участия  воспитанников в конкурсах</a:t>
            </a:r>
            <a:endParaRPr lang="ru-RU" sz="1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9983"/>
              </p:ext>
            </p:extLst>
          </p:nvPr>
        </p:nvGraphicFramePr>
        <p:xfrm>
          <a:off x="683568" y="764704"/>
          <a:ext cx="7776864" cy="4013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68552"/>
                <a:gridCol w="2808312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Название конкурса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 приказа</a:t>
                      </a: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Ι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конкурс рисунков по ПДД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«Новый дорожный знак глазами детей»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Лохман Максим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(победитель) - грамота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Берестов Максим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(победитель) - грамота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27.08.2020 г.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творческий конкурс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«Мой питомец».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4652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Помазан Полина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(победитель) - диплом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Приказ от 30.12.2020  г. № 110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творческий конкурс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«Мультмарафон» в декабре.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4652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Помазан Полина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(победитель) - диплом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4652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Панченко Полина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(призёр) - диплом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Приказ от 30.12.2020 г. № 111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этап краевого детского экологического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конкурса «Зелёная планета»</a:t>
                      </a:r>
                    </a:p>
                    <a:p>
                      <a:r>
                        <a:rPr lang="ru-RU" sz="12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Овчаренко Артём 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15.02.2021 г. № 24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869160"/>
            <a:ext cx="70167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8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543">
            <a:off x="5232340" y="163514"/>
            <a:ext cx="1580154" cy="222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одержимое 2"/>
          <p:cNvSpPr txBox="1">
            <a:spLocks/>
          </p:cNvSpPr>
          <p:nvPr/>
        </p:nvSpPr>
        <p:spPr>
          <a:xfrm>
            <a:off x="457200" y="3140968"/>
            <a:ext cx="1666528" cy="2736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563"/>
            <a:ext cx="2796542" cy="181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719" y="2420888"/>
            <a:ext cx="22953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tx1"/>
                </a:solidFill>
              </a:rPr>
              <a:t>Конкурс «Неопалимая купина», </a:t>
            </a:r>
            <a:r>
              <a:rPr lang="ru-RU" sz="900" b="1" dirty="0">
                <a:solidFill>
                  <a:schemeClr val="tx1"/>
                </a:solidFill>
              </a:rPr>
              <a:t>Н</a:t>
            </a:r>
            <a:r>
              <a:rPr lang="ru-RU" sz="900" b="1" dirty="0" smtClean="0">
                <a:solidFill>
                  <a:schemeClr val="tx1"/>
                </a:solidFill>
              </a:rPr>
              <a:t>осакова Вика – 2 место</a:t>
            </a:r>
            <a:endParaRPr lang="ru-RU" sz="9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lexandr\Desktop\портфолио\IMG_20211123_1427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8" y="2927034"/>
            <a:ext cx="1851268" cy="267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039852" y="5692606"/>
            <a:ext cx="22092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900" b="1" dirty="0">
                <a:solidFill>
                  <a:prstClr val="black"/>
                </a:solidFill>
              </a:rPr>
              <a:t>Конкурс </a:t>
            </a:r>
            <a:r>
              <a:rPr lang="ru-RU" sz="900" b="1" dirty="0" smtClean="0">
                <a:solidFill>
                  <a:prstClr val="black"/>
                </a:solidFill>
              </a:rPr>
              <a:t>«Спасение на пожаре», </a:t>
            </a:r>
          </a:p>
          <a:p>
            <a:pPr lvl="0"/>
            <a:r>
              <a:rPr lang="ru-RU" sz="900" b="1" dirty="0" smtClean="0">
                <a:solidFill>
                  <a:prstClr val="black"/>
                </a:solidFill>
              </a:rPr>
              <a:t>Григорьев Женя– 1 </a:t>
            </a:r>
            <a:r>
              <a:rPr lang="ru-RU" sz="900" b="1" dirty="0">
                <a:solidFill>
                  <a:prstClr val="black"/>
                </a:solidFill>
              </a:rPr>
              <a:t>место</a:t>
            </a:r>
          </a:p>
        </p:txBody>
      </p:sp>
      <p:pic>
        <p:nvPicPr>
          <p:cNvPr id="1033" name="Picture 9" descr="C:\Users\Alexandr\Desktop\портфолио\IMG_20211125_1602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683">
            <a:off x="3573245" y="243372"/>
            <a:ext cx="1602378" cy="218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lexandr\Desktop\портфолио\IMG_20211125_2007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022">
            <a:off x="1822364" y="3266296"/>
            <a:ext cx="1846000" cy="246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35896" y="2488064"/>
            <a:ext cx="30171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900" b="1" dirty="0">
                <a:solidFill>
                  <a:prstClr val="black"/>
                </a:solidFill>
              </a:rPr>
              <a:t>Конкурс </a:t>
            </a:r>
            <a:r>
              <a:rPr lang="ru-RU" sz="900" b="1" dirty="0" smtClean="0">
                <a:solidFill>
                  <a:prstClr val="black"/>
                </a:solidFill>
              </a:rPr>
              <a:t>«Педагогам посвящается» (рисунок)</a:t>
            </a:r>
          </a:p>
          <a:p>
            <a:pPr lvl="0"/>
            <a:r>
              <a:rPr lang="ru-RU" sz="900" b="1" dirty="0" smtClean="0">
                <a:solidFill>
                  <a:prstClr val="black"/>
                </a:solidFill>
              </a:rPr>
              <a:t>Куровский Женя– 1 </a:t>
            </a:r>
            <a:r>
              <a:rPr lang="ru-RU" sz="900" b="1" dirty="0">
                <a:solidFill>
                  <a:prstClr val="black"/>
                </a:solidFill>
              </a:rPr>
              <a:t>место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237312"/>
            <a:ext cx="397737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900" b="1" dirty="0">
                <a:solidFill>
                  <a:prstClr val="black"/>
                </a:solidFill>
              </a:rPr>
              <a:t>Конкурс </a:t>
            </a:r>
            <a:r>
              <a:rPr lang="ru-RU" sz="900" b="1" dirty="0" smtClean="0">
                <a:solidFill>
                  <a:prstClr val="black"/>
                </a:solidFill>
              </a:rPr>
              <a:t>«Педагогам посвящается» (прикладное творчество)</a:t>
            </a:r>
          </a:p>
          <a:p>
            <a:pPr lvl="0"/>
            <a:r>
              <a:rPr lang="ru-RU" sz="900" b="1" dirty="0" smtClean="0">
                <a:solidFill>
                  <a:prstClr val="black"/>
                </a:solidFill>
              </a:rPr>
              <a:t>Панченко Полина </a:t>
            </a:r>
            <a:r>
              <a:rPr lang="ru-RU" sz="900" b="1" dirty="0">
                <a:solidFill>
                  <a:prstClr val="black"/>
                </a:solidFill>
              </a:rPr>
              <a:t>– 2 место</a:t>
            </a:r>
          </a:p>
        </p:txBody>
      </p:sp>
      <p:pic>
        <p:nvPicPr>
          <p:cNvPr id="2052" name="Picture 4" descr="C:\Users\Alexandr\Desktop\портфолио\Screenshot_20211129_162223_com.google.android.apps.doc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880">
            <a:off x="299882" y="3630579"/>
            <a:ext cx="1721122" cy="2396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85" y="1268417"/>
            <a:ext cx="2267743" cy="289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37" y="3628216"/>
            <a:ext cx="1709315" cy="240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44208" y="6174726"/>
            <a:ext cx="24300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900" b="1" dirty="0">
                <a:solidFill>
                  <a:prstClr val="black"/>
                </a:solidFill>
              </a:rPr>
              <a:t>Конкурс </a:t>
            </a:r>
            <a:r>
              <a:rPr lang="ru-RU" sz="900" b="1" dirty="0" smtClean="0">
                <a:solidFill>
                  <a:prstClr val="black"/>
                </a:solidFill>
              </a:rPr>
              <a:t>«Мой питомец», </a:t>
            </a:r>
            <a:endParaRPr lang="ru-RU" sz="900" b="1" dirty="0">
              <a:solidFill>
                <a:prstClr val="black"/>
              </a:solidFill>
            </a:endParaRPr>
          </a:p>
          <a:p>
            <a:pPr lvl="0"/>
            <a:r>
              <a:rPr lang="ru-RU" sz="900" b="1" dirty="0" smtClean="0">
                <a:solidFill>
                  <a:prstClr val="black"/>
                </a:solidFill>
              </a:rPr>
              <a:t>Помазан Полина– </a:t>
            </a:r>
            <a:r>
              <a:rPr lang="ru-RU" sz="900" b="1" dirty="0">
                <a:solidFill>
                  <a:prstClr val="black"/>
                </a:solidFill>
              </a:rPr>
              <a:t>1 место</a:t>
            </a:r>
          </a:p>
        </p:txBody>
      </p:sp>
    </p:spTree>
    <p:extLst>
      <p:ext uri="{BB962C8B-B14F-4D97-AF65-F5344CB8AC3E}">
        <p14:creationId xmlns:p14="http://schemas.microsoft.com/office/powerpoint/2010/main" val="14801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wheel spokes="1"/>
      </p:transition>
    </mc:Choice>
    <mc:Fallback xmlns=""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02" y="-243408"/>
            <a:ext cx="9748838" cy="746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Alexandr\Desktop\фото 3\IMG-20190204-WA0004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3" y="692696"/>
            <a:ext cx="3470267" cy="2013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979712" y="116632"/>
            <a:ext cx="479169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95475" algn="l"/>
              </a:tabLst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anose="020B0502020202020204" pitchFamily="34" charset="0"/>
                <a:ea typeface="Calibri"/>
                <a:cs typeface="Times New Roman"/>
              </a:rPr>
              <a:t>Совместная деятельность с детьми.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60" y="2420888"/>
            <a:ext cx="42672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lexandr\Desktop\фото 3\IMG-20190125-WA000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5104"/>
            <a:ext cx="3522345" cy="19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96963"/>
            <a:ext cx="299402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309" y="322073"/>
            <a:ext cx="2928100" cy="37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7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wheel spokes="1"/>
      </p:transition>
    </mc:Choice>
    <mc:Fallback xmlns=""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6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lexandr\Desktop\портфолио\1613530204_158-p-foni-tem-dlya-prezentatsii-16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4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1680" y="836712"/>
            <a:ext cx="6048672" cy="3816424"/>
          </a:xfrm>
        </p:spPr>
        <p:txBody>
          <a:bodyPr>
            <a:prstTxWarp prst="textCascadeUp">
              <a:avLst/>
            </a:prstTxWarp>
            <a:normAutofit lnSpcReduction="10000"/>
          </a:bodyPr>
          <a:lstStyle/>
          <a:p>
            <a:pPr marL="45720" indent="0"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ru-RU" sz="2400" b="1" cap="all" spc="0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Console" panose="020B0609040504020204" pitchFamily="49" charset="0"/>
                <a:ea typeface="Calibri"/>
                <a:cs typeface="Times New Roman"/>
              </a:rPr>
              <a:t>На земле говорят и не ошибаются: «Воспитателем не становятся – им рождаются</a:t>
            </a:r>
            <a:r>
              <a:rPr lang="ru-RU" sz="2400" b="1" cap="all" spc="0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Console" panose="020B0609040504020204" pitchFamily="49" charset="0"/>
                <a:ea typeface="Calibri"/>
                <a:cs typeface="Times New Roman"/>
              </a:rPr>
              <a:t>!»</a:t>
            </a:r>
          </a:p>
          <a:p>
            <a:pPr marL="45720" indent="0">
              <a:buNone/>
            </a:pPr>
            <a:r>
              <a:rPr lang="ru-RU" sz="2400" b="1" cap="all" spc="0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Console" panose="020B0609040504020204" pitchFamily="49" charset="0"/>
                <a:cs typeface="Times New Roman"/>
              </a:rPr>
              <a:t>  Воспитатель – это состояние души, который дарит детям тепло своего сердца. Работа воспитателя – не просто труд. Это прежде всего, способность к отречению себя без остатка, видеть в этом свет.</a:t>
            </a:r>
            <a:endParaRPr lang="ru-RU" sz="2400" b="1" cap="all" spc="0" dirty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Lucida Console" panose="020B0609040504020204" pitchFamily="49" charset="0"/>
            </a:endParaRPr>
          </a:p>
        </p:txBody>
      </p:sp>
      <p:pic>
        <p:nvPicPr>
          <p:cNvPr id="1026" name="Picture 2" descr="C:\Users\Alexandr\Desktop\портфолио\Сердце отдаю детя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28" y="3420531"/>
            <a:ext cx="4549542" cy="30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ма\ДОКУМЕНТЫ\Оля\картинки и детские фоны\й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761"/>
            <a:ext cx="9143999" cy="6886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7904" y="548680"/>
            <a:ext cx="5256584" cy="518457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Общие сведения</a:t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Матвиенко Ольга Анатольевна</a:t>
            </a:r>
            <a:r>
              <a:rPr lang="ru-RU" sz="2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Дата рождения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: 17 января 1968года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Общий стаж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:  33 года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Педагогический стаж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r>
              <a:rPr lang="ru-RU" sz="220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24 года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Сведения об образовании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Красноводское педагогическое училище</a:t>
            </a:r>
            <a:r>
              <a:rPr lang="ru-RU" sz="22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по специальности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: воспитание в дошкольных учреждениях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квалификация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воспитатель дошкольных учреждений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Диплом ЗТ   № 954917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Выдан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26 июня 1987года г. Красноводск ТССР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2880320" cy="42884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2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lexandr\Desktop\портфолио\a0be0fd240e1702620224350d3d4009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Alexandr\Desktop\портфолио\IMG_20211125_081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7" y="2132856"/>
            <a:ext cx="875716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kotovskcrr.68edu.ru/saity/chichkanova/images/Fotolia_59992212_Subscription_Monthly_XX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17" y="812558"/>
            <a:ext cx="9287233" cy="14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xandr\Desktop\портфолио\a0be0fd240e1702620224350d3d4009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156684" cy="10081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    </a:t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0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   </a:t>
            </a: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Данные о повышении квалификации</a:t>
            </a:r>
            <a: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/>
            </a:r>
            <a:b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412295"/>
              </p:ext>
            </p:extLst>
          </p:nvPr>
        </p:nvGraphicFramePr>
        <p:xfrm>
          <a:off x="575556" y="620688"/>
          <a:ext cx="7992888" cy="60243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0300"/>
                <a:gridCol w="2556284"/>
                <a:gridCol w="2736304"/>
              </a:tblGrid>
              <a:tr h="7920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Тема курсов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Дата и место прохождения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№ документа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Копия 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17159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образовательного процесса в условиях реализации ФГОС ДО.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Психолого-педагогическое сопровождение детей с ОВЗ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25 11.2019г. по 05.12.2019г.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Краснодар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17481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образовательного процесса в условиях реализации ФГОС ДО».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«Психолого-педагогическое сопровождение детей с ОВЗ».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(72 часа)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22.07.2020г.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Краснодар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ЦСО № 008477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205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«Правила гигиены. Особенности работы детского сада в условиях сложной санитарно-эпидемиологической обстановки. Использование новейших технологий в организации дошкольного образования».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(72 часа)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25.02.2021г.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Брянск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№ 1593445411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Alexandr\Desktop\портфолио\IMG_20211123_143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15" y="1484784"/>
            <a:ext cx="1096878" cy="15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xandr\Desktop\портфолио\IMG_20211125_202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42" y="3284984"/>
            <a:ext cx="2016224" cy="14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exandr\Desktop\портфолио\IMG_20211125_2009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74" y="5013176"/>
            <a:ext cx="1952591" cy="14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push dir="u"/>
      </p:transition>
    </mc:Choice>
    <mc:Fallback xmlns="">
      <p:transition spd="slow" advClick="0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lexandr\Desktop\портфолио\a0be0fd240e1702620224350d3d40090.jpg" id="1027" name="Picture 3"/>
          <p:cNvPicPr>
            <a:picLocks noChangeArrowheads="1"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88900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156684" cy="10081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>
              <a:spcBef>
                <a:spcPts val="0"/>
              </a:spcBef>
            </a:pPr>
            <a: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>       </a:t>
            </a:r>
            <a:b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/>
            </a:r>
            <a:br>
              <a:rPr dirty="0" lang="ru-RU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/>
            </a:r>
            <a:b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/>
            </a:r>
            <a:br>
              <a:rPr dirty="0" lang="ru-RU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/>
            </a:r>
            <a:b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/>
            </a:r>
            <a:br>
              <a:rPr dirty="0" lang="ru-RU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/>
            </a:r>
            <a:br>
              <a:rPr dirty="0" lang="ru-RU" smtClean="0" sz="24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</a:br>
            <a:r>
              <a:rPr dirty="0" lang="ru-RU" smtClean="0" sz="2000">
                <a:ln>
                  <a:noFill/>
                </a:ln>
                <a:solidFill>
                  <a:srgbClr val="FF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>      </a:t>
            </a:r>
            <a:r>
              <a:rPr dirty="0" lang="ru-RU" smtClean="0" sz="2000">
                <a:ln>
                  <a:noFill/>
                </a:ln>
                <a:solidFill>
                  <a:srgbClr val="C0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>Данные </a:t>
            </a:r>
            <a:r>
              <a:rPr lang="ru-RU" smtClean="0" sz="2000">
                <a:ln>
                  <a:noFill/>
                </a:ln>
                <a:solidFill>
                  <a:srgbClr val="C0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>о повышении </a:t>
            </a:r>
            <a:r>
              <a:rPr dirty="0" lang="ru-RU" smtClean="0" sz="2000">
                <a:ln>
                  <a:noFill/>
                </a:ln>
                <a:solidFill>
                  <a:srgbClr val="C00000"/>
                </a:solidFill>
                <a:effectLst/>
                <a:latin charset="0" panose="02040502050405020303" pitchFamily="18" typeface="Georgia"/>
                <a:ea typeface="Times New Roman"/>
                <a:cs charset="0" panose="020B0604020202020204" pitchFamily="34" typeface="Arial"/>
              </a:rPr>
              <a:t>квалификации</a:t>
            </a:r>
            <a:r>
              <a:rPr b="0" dirty="0" lang="ru-RU" sz="310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charset="0" panose="02040502050405020303" pitchFamily="18" typeface="Georgia"/>
                <a:ea typeface="+mn-ea"/>
                <a:cs charset="0" panose="020B0604020202020204" pitchFamily="34" typeface="Arial"/>
              </a:rPr>
              <a:t/>
            </a:r>
            <a:br>
              <a:rPr b="0" dirty="0" lang="ru-RU" sz="310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charset="0" panose="02040502050405020303" pitchFamily="18" typeface="Georgia"/>
                <a:ea typeface="+mn-ea"/>
                <a:cs charset="0" panose="020B0604020202020204" pitchFamily="34" typeface="Arial"/>
              </a:rPr>
            </a:br>
            <a:endParaRPr dirty="0" lang="ru-RU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755106"/>
              </p:ext>
            </p:extLst>
          </p:nvPr>
        </p:nvGraphicFramePr>
        <p:xfrm>
          <a:off x="575556" y="620688"/>
          <a:ext cx="7992888" cy="6007535"/>
        </p:xfrm>
        <a:graphic>
          <a:graphicData uri="http://schemas.openxmlformats.org/drawingml/2006/table">
            <a:tbl>
              <a:tblPr bandRow="1" firstRow="1">
                <a:tableStyleId>{00A15C55-8517-42AA-B614-E9B94910E393}</a:tableStyleId>
              </a:tblPr>
              <a:tblGrid>
                <a:gridCol w="2700300"/>
                <a:gridCol w="2556284"/>
                <a:gridCol w="2736304"/>
              </a:tblGrid>
              <a:tr h="792089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aseline="0" cap="none" dirty="0" kern="1200" kumimoji="0" lang="ru-RU" noProof="0" normalizeH="0" smtClean="0" spc="0" strike="noStrike" sz="1200" u="none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aseline="0" cap="none" dirty="0" kern="1200" kumimoji="0" lang="ru-RU" noProof="0" normalizeH="0" smtClean="0" spc="0" strike="noStrike" sz="1200" u="none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Тема курсов</a:t>
                      </a:r>
                    </a:p>
                    <a:p>
                      <a:pPr algn="ctr"/>
                      <a:endParaRPr dirty="0" lang="ru-RU" sz="120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aseline="0" cap="none" dirty="0" kern="1200" kumimoji="0" lang="ru-RU" noProof="0" normalizeH="0" smtClean="0" spc="0" strike="noStrike" sz="1200" u="none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aseline="0" cap="none" dirty="0" kern="1200" kumimoji="0" lang="ru-RU" noProof="0" normalizeH="0" smtClean="0" spc="0" strike="noStrike" sz="1200" u="none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Дата и место прохождения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aseline="0" cap="none" dirty="0" kern="1200" kumimoji="0" lang="ru-RU" noProof="0" normalizeH="0" smtClean="0" spc="0" strike="noStrike" sz="1200" u="none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№ документа</a:t>
                      </a:r>
                    </a:p>
                    <a:p>
                      <a:pPr algn="ctr"/>
                      <a:endParaRPr dirty="0" lang="ru-RU" sz="120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aseline="0" cap="none" dirty="0" kern="1200" kumimoji="0" lang="ru-RU" noProof="0" normalizeH="0" smtClean="0" spc="0" strike="noStrike" sz="1200" u="none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aseline="0" cap="none" dirty="0" kern="1200" kumimoji="0" lang="ru-RU" noProof="0" normalizeH="0" smtClean="0" spc="0" strike="noStrike" sz="1200" u="none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Копия </a:t>
                      </a:r>
                    </a:p>
                    <a:p>
                      <a:pPr algn="ctr"/>
                      <a:endParaRPr dirty="0" lang="ru-RU" sz="120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1715945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Онлайн-марафон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 «Безопасность ребенка». 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(2 часа)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="1" baseline="0" cap="none" dirty="0" i="0" kern="1200" kumimoji="0" lang="ru-RU" noProof="0" normalizeH="0" smtClean="0" spc="0" strike="noStrike" sz="1200" u="none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charset="0" panose="02020603050405020304" pitchFamily="18" typeface="Times New Roman"/>
                        <a:ea typeface="+mn-ea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01.07.2020г.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г. Екатеринбург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Сертификат </a:t>
                      </a:r>
                    </a:p>
                    <a:p>
                      <a:pPr algn="ctr"/>
                      <a:endParaRPr b="1"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 lang="ru-RU" sz="1200"/>
                    </a:p>
                  </a:txBody>
                  <a:tcPr/>
                </a:tc>
              </a:tr>
              <a:tr h="1748113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dirty="0" lang="ru-RU" smtClean="0" sz="1200">
                          <a:latin charset="0" panose="02020603050405020304" pitchFamily="18" typeface="Times New Roman"/>
                          <a:cs charset="0" panose="02020603050405020304" pitchFamily="18" typeface="Times New Roman"/>
                        </a:rPr>
                        <a:t>«Профилактика коронавируса, гриппа и других острых респираторных вирусных инфекций в общеобразовательных организациях»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dirty="0" lang="ru-RU" smtClean="0" sz="1200">
                          <a:latin charset="0" panose="02020603050405020304" pitchFamily="18" typeface="Times New Roman"/>
                          <a:cs charset="0" panose="02020603050405020304" pitchFamily="18" typeface="Times New Roman"/>
                        </a:rPr>
                        <a:t>(16 часов)</a:t>
                      </a:r>
                      <a:endParaRPr b="1"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06.07.2020г.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г. Саратов 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Удостоверение </a:t>
                      </a:r>
                    </a:p>
                    <a:p>
                      <a:endParaRPr b="1"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</a:tr>
              <a:tr h="1720517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en-US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Web-</a:t>
                      </a: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семинар 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«Финансовая грамотность в дошкольном возрасте» .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(3 часа)</a:t>
                      </a:r>
                    </a:p>
                    <a:p>
                      <a:endParaRPr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26.03.2021г.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г. Москва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b="1" baseline="0" cap="none" dirty="0" i="0" kern="1200" kumimoji="0" lang="ru-RU" noProof="0" normalizeH="0" smtClean="0" spc="0" strike="noStrike" sz="1200" u="none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charset="0" panose="02020603050405020304" pitchFamily="18" typeface="Times New Roman"/>
                          <a:ea typeface="+mn-ea"/>
                          <a:cs charset="0" panose="02020603050405020304" pitchFamily="18" typeface="Times New Roman"/>
                        </a:rPr>
                        <a:t>Сертификат</a:t>
                      </a:r>
                      <a:endParaRPr b="1"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 lang="ru-RU" sz="1200"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descr="C:\Users\Alexandr\Desktop\портфолио\IMG_20211125_153535.jpg" id="9" name="Picture 2"/>
          <p:cNvPicPr>
            <a:picLocks noChangeArrowheads="1" noChangeAspect="1"/>
          </p:cNvPicPr>
          <p:nvPr/>
        </p:nvPicPr>
        <p:blipFill>
          <a:blip cstate="print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18" y="5033560"/>
            <a:ext cx="1115841" cy="15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C:\Users\Alexandr\Desktop\портфолио\IMG_20211125_160036.jpg" id="10" name="Picture 3"/>
          <p:cNvPicPr>
            <a:picLocks noChangeArrowheads="1" noChangeAspect="1"/>
          </p:cNvPicPr>
          <p:nvPr/>
        </p:nvPicPr>
        <p:blipFill rotWithShape="1">
          <a:blip cstate="print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" r="-82"/>
          <a:stretch/>
        </p:blipFill>
        <p:spPr bwMode="auto">
          <a:xfrm>
            <a:off x="6181209" y="1556792"/>
            <a:ext cx="200903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C:\Users\Alexandr\Desktop\портфолио\IMG_20211125_155906.jpg" id="2052" name="Picture 4"/>
          <p:cNvPicPr>
            <a:picLocks noChangeArrowheads="1" noChangeAspect="1"/>
          </p:cNvPicPr>
          <p:nvPr/>
        </p:nvPicPr>
        <p:blipFill>
          <a:blip cstate="print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12976"/>
            <a:ext cx="113538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000" p14:dur="2500" spd="slow">
        <p:push dir="u"/>
      </p:transition>
    </mc:Choice>
    <mc:Fallback xmlns="">
      <p:transition advClick="0" advTm="6000" spd="slow">
        <p:push dir="u"/>
      </p:transition>
    </mc:Fallback>
  </mc:AlternateContent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6156684" cy="10081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    </a:t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 </a:t>
            </a:r>
            <a:r>
              <a:rPr lang="ru-RU" sz="18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Результаты педагогической деятельности</a:t>
            </a:r>
            <a: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/>
            </a:r>
            <a:b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382975"/>
              </p:ext>
            </p:extLst>
          </p:nvPr>
        </p:nvGraphicFramePr>
        <p:xfrm>
          <a:off x="539552" y="672479"/>
          <a:ext cx="7200800" cy="551304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34462"/>
                <a:gridCol w="2866338"/>
              </a:tblGrid>
              <a:tr h="5606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 конкурса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№ приказа</a:t>
                      </a:r>
                    </a:p>
                    <a:p>
                      <a:pPr algn="ctr"/>
                      <a:r>
                        <a:rPr lang="ru-RU" sz="1400" dirty="0" smtClean="0"/>
                        <a:t>результат</a:t>
                      </a:r>
                      <a:endParaRPr lang="ru-RU" sz="1400" dirty="0"/>
                    </a:p>
                  </a:txBody>
                  <a:tcPr/>
                </a:tc>
              </a:tr>
              <a:tr h="9515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«Лучшая организация развивающей предметно-пространственной среды (группы)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дошкольной образовательной организации».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22.03.2018 г.  № 72 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профессиональный конкурс «Воспитатель года Кубани» в 2018 году.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01.10.2018 г. № 854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910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«Лучшая организация здоровьесберегающей развивающей предметно-пространственной среды дошкольной образовательной организации».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05.03.2019 г. № 70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10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«Современная модель духовно-нравственной и патриотической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развивающей предметно-пространственной среды в ДОО».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23.03.2020 г. № 61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10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этап краевого конкурса «Лучшие педагогические работники дошкольных образовательных организаций» в 2020 году.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26.08.2020 г. № 491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(призёр)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10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конкурс методических разработок для педагогов в ДОУ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«Финансовая грамотность в зеркале педагогического </a:t>
                      </a:r>
                      <a:r>
                        <a:rPr lang="ru-RU" sz="1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мастерства».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от 19.05.2021г. № 60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(победитель)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123" name="Picture 3" descr="C:\Users\Alexandr\Desktop\портфолио\pdd000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79" y="476672"/>
            <a:ext cx="1933694" cy="35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lexandr\Desktop\портфолио\1620758718_28-phonoteka_org-p-fon-dlya-svadebnoi-knigi-33.jpg" id="14" name="Picture 2"/>
          <p:cNvPicPr>
            <a:picLocks noChangeArrowheads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C:\Users\Alexandr\Desktop\портфолио\IMG_20211125_160036.jpg" id="10" name="Picture 3"/>
          <p:cNvPicPr>
            <a:picLocks noChangeArrowheads="1"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" r="-82"/>
          <a:stretch/>
        </p:blipFill>
        <p:spPr bwMode="auto">
          <a:xfrm>
            <a:off x="6181209" y="1556792"/>
            <a:ext cx="200903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C:\Users\Alexandr\Desktop\портфолио\IMG_20211125_155906.jpg" id="2052" name="Picture 4"/>
          <p:cNvPicPr>
            <a:picLocks noChangeArrowheads="1" noChangeAspect="1"/>
          </p:cNvPicPr>
          <p:nvPr/>
        </p:nvPicPr>
        <p:blipFill>
          <a:blip cstate="print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12976"/>
            <a:ext cx="113538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C:\Users\Alexandr\Desktop\портфолио\IMG_20211125_202511.jpg" id="6146" name="Picture 2"/>
          <p:cNvPicPr>
            <a:picLocks noChangeArrowheads="1" noChangeAspect="1"/>
          </p:cNvPicPr>
          <p:nvPr/>
        </p:nvPicPr>
        <p:blipFill>
          <a:blip cstate="print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584">
            <a:off x="5411923" y="454399"/>
            <a:ext cx="3262198" cy="463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C:\Users\Alexandr\Desktop\портфолио\IMG_20211125_202628.jpg" id="6147" name="Picture 3"/>
          <p:cNvPicPr>
            <a:picLocks noChangeArrowheads="1" noChangeAspect="1"/>
          </p:cNvPicPr>
          <p:nvPr/>
        </p:nvPicPr>
        <p:blipFill>
          <a:blip cstate="print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676">
            <a:off x="412521" y="393234"/>
            <a:ext cx="326065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s://i.pinimg.com/originals/53/1a/66/531a66aa73efdbb2e07dc5b96080bd5c.png" id="6149" name="Picture 5"/>
          <p:cNvPicPr>
            <a:picLocks noChangeArrowheads="1" noChangeAspect="1"/>
          </p:cNvPicPr>
          <p:nvPr/>
        </p:nvPicPr>
        <p:blipFill>
          <a:blip cstate="print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1619" y="641466"/>
            <a:ext cx="2020881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s://i.pinimg.com/originals/cf/d9/22/cfd922d32247284e41d81797d9e1d0fb.png" id="6151" name="Picture 7"/>
          <p:cNvPicPr>
            <a:picLocks noChangeArrowheads="1" noChangeAspect="1"/>
          </p:cNvPicPr>
          <p:nvPr/>
        </p:nvPicPr>
        <p:blipFill>
          <a:blip cstate="print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93" y="3986866"/>
            <a:ext cx="2089841" cy="27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s://i.pinimg.com/originals/29/ed/f0/29edf02f03acbbe0b61dbd01e7d0d9fd.png" id="6153" name="Picture 9"/>
          <p:cNvPicPr>
            <a:picLocks noChangeArrowheads="1" noChangeAspect="1"/>
          </p:cNvPicPr>
          <p:nvPr/>
        </p:nvPicPr>
        <p:blipFill>
          <a:blip cstate="print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36" y="4056212"/>
            <a:ext cx="1728821" cy="275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 p14:dur="2500" spd="slow">
        <p14:ferris dir="l"/>
      </p:transition>
    </mc:Choice>
    <mc:Fallback xmlns="">
      <p:transition advClick="0" advTm="5000" spd="slow">
        <p:fade/>
      </p:transition>
    </mc:Fallback>
  </mc:AlternateContent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andr\Desktop\портфолио\1621762969_1-phonoteka_org-p-fon-dlya-prezentatsii-bezhevii-gradie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10081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      </a:t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</a:br>
            <a:r>
              <a:rPr lang="ru-RU" sz="200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800" dirty="0">
                <a:ln>
                  <a:noFill/>
                </a:ln>
                <a:solidFill>
                  <a:srgbClr val="C4652D">
                    <a:lumMod val="75000"/>
                  </a:srgbClr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Результаты </a:t>
            </a:r>
            <a:r>
              <a:rPr lang="ru-RU" sz="1800" dirty="0" smtClean="0">
                <a:ln>
                  <a:noFill/>
                </a:ln>
                <a:solidFill>
                  <a:srgbClr val="C4652D">
                    <a:lumMod val="75000"/>
                  </a:srgbClr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транслирования профессиональной  </a:t>
            </a:r>
            <a:r>
              <a:rPr lang="ru-RU" sz="1800" dirty="0">
                <a:ln>
                  <a:noFill/>
                </a:ln>
                <a:solidFill>
                  <a:srgbClr val="C4652D">
                    <a:lumMod val="75000"/>
                  </a:srgbClr>
                </a:solidFill>
                <a:effectLst/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деятельности</a:t>
            </a:r>
            <a: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/>
            </a:r>
            <a:br>
              <a:rPr lang="ru-RU" sz="3100" b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7085"/>
              </p:ext>
            </p:extLst>
          </p:nvPr>
        </p:nvGraphicFramePr>
        <p:xfrm>
          <a:off x="539552" y="1052736"/>
          <a:ext cx="8064896" cy="51640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64896"/>
              </a:tblGrid>
              <a:tr h="1872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606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по теме: «Сенсорное развитие детей раннего возраста».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600" b="1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МКУО РИМЦ от  21.04.2017 г.</a:t>
                      </a:r>
                    </a:p>
                    <a:p>
                      <a:endParaRPr lang="ru-RU" sz="1600" b="1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Мастер-класс по теме: «Формы и методы работы с детьми дошкольного возраста».</a:t>
                      </a:r>
                    </a:p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Сертификат МКУО РИМЦ от 23.10.2018 г.</a:t>
                      </a:r>
                    </a:p>
                    <a:p>
                      <a:endParaRPr lang="ru-RU" sz="1600" u="none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Мастер-класс по теме: «Работа по созданию здоровьесберегающей среды в ДОУ».</a:t>
                      </a:r>
                    </a:p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Сертификат  МКУО РИМЦ 2019 г.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Мастер-класс по теме: «Познавательные игры детей дошкольного возраста».</a:t>
                      </a:r>
                    </a:p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Сертификат МКУО РИМЦ от 11.02.2020 г.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908720"/>
            <a:ext cx="5939351" cy="210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8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wheel spokes="1"/>
      </p:transition>
    </mc:Choice>
    <mc:Fallback xmlns=""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740</TotalTime>
  <Words>817</Words>
  <Application>Microsoft Office PowerPoint</Application>
  <PresentationFormat>Экран (4:3)</PresentationFormat>
  <Paragraphs>147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33" baseType="lpstr">
      <vt:lpstr>Arial</vt:lpstr>
      <vt:lpstr>Arial Narrow</vt:lpstr>
      <vt:lpstr>Bahnschrift SemiBold SemiConden</vt:lpstr>
      <vt:lpstr>Calibri</vt:lpstr>
      <vt:lpstr>Century Gothic</vt:lpstr>
      <vt:lpstr>Constantia</vt:lpstr>
      <vt:lpstr>Franklin Gothic Medium</vt:lpstr>
      <vt:lpstr>Georgia</vt:lpstr>
      <vt:lpstr>Lucida Console</vt:lpstr>
      <vt:lpstr>Segoe UI Symbol</vt:lpstr>
      <vt:lpstr>Times New Roman</vt:lpstr>
      <vt:lpstr>Trebuchet MS</vt:lpstr>
      <vt:lpstr>Wingdings</vt:lpstr>
      <vt:lpstr>Wingdings 2</vt:lpstr>
      <vt:lpstr>Городская</vt:lpstr>
      <vt:lpstr>Сетка</vt:lpstr>
      <vt:lpstr>Портфолио воспитателя    Матвиенко  Ольги Анатольевны</vt:lpstr>
      <vt:lpstr>Презентация PowerPoint</vt:lpstr>
      <vt:lpstr>Общие сведения  Матвиенко Ольга Анатольевна Дата рождения: 17 января 1968года Общий стаж:  33 года Педагогический стаж: 24 года Сведения об образовании:  Красноводское педагогическое училище по специальности: воспитание в дошкольных учреждениях квалификация: воспитатель дошкольных учреждений Диплом ЗТ   № 954917 Выдан: 26 июня 1987года г. Красноводск ТССР</vt:lpstr>
      <vt:lpstr>Презентация PowerPoint</vt:lpstr>
      <vt:lpstr>                    Данные о повышении квалификации </vt:lpstr>
      <vt:lpstr>                    Данные о повышении квалификации </vt:lpstr>
      <vt:lpstr>                  Результаты педагогической деятельности </vt:lpstr>
      <vt:lpstr>Презентация PowerPoint</vt:lpstr>
      <vt:lpstr>               Результаты транслирования профессиональной  деятельности </vt:lpstr>
      <vt:lpstr>               Разработки программно-методического сопровождения образовательного процесса </vt:lpstr>
      <vt:lpstr>Презентация PowerPoint</vt:lpstr>
      <vt:lpstr>Презентация PowerPoint</vt:lpstr>
      <vt:lpstr>   Результаты участия воспитанников в конкурсах</vt:lpstr>
      <vt:lpstr>      Результаты  участия  воспитанников в конкурсах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Alexandr</dc:creator>
  <cp:lastModifiedBy>Lenovo</cp:lastModifiedBy>
  <cp:revision>186</cp:revision>
  <dcterms:created xsi:type="dcterms:W3CDTF">2021-11-22T15:23:55Z</dcterms:created>
  <dcterms:modified xsi:type="dcterms:W3CDTF">2022-01-19T11:03:08Z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12062094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S9.1.2</vt:lpwstr>
  </property>
</Properties>
</file>