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jpg"/>
  <Override PartName="/ppt/media/image9.jpg" ContentType="image/jpg"/>
  <Override PartName="/ppt/media/image10.jpg" ContentType="image/jpg"/>
  <Override PartName="/ppt/media/image11.jpg" ContentType="image/jpg"/>
  <Override PartName="/ppt/media/image13.jpg" ContentType="image/jpg"/>
  <Override PartName="/ppt/media/image14.jpg" ContentType="image/jpg"/>
  <Override PartName="/ppt/media/image15.jpg" ContentType="image/jpg"/>
  <Override PartName="/ppt/notesSlides/notesSlide1.xml" ContentType="application/vnd.openxmlformats-officedocument.presentationml.notesSlide+xml"/>
  <Override PartName="/ppt/media/image16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notesSlides/notesSlide2.xml" ContentType="application/vnd.openxmlformats-officedocument.presentationml.notesSlide+xml"/>
  <Override PartName="/ppt/media/image44.jpg" ContentType="image/jpg"/>
  <Override PartName="/ppt/media/image45.jpg" ContentType="image/jpg"/>
  <Override PartName="/ppt/media/image4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</p:sldMasterIdLst>
  <p:notesMasterIdLst>
    <p:notesMasterId r:id="rId29"/>
  </p:notesMasterIdLst>
  <p:sldIdLst>
    <p:sldId id="256" r:id="rId2"/>
    <p:sldId id="275" r:id="rId3"/>
    <p:sldId id="276" r:id="rId4"/>
    <p:sldId id="278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77" r:id="rId27"/>
    <p:sldId id="279" r:id="rId28"/>
  </p:sldIdLst>
  <p:sldSz cx="12192000" cy="6858000"/>
  <p:notesSz cx="12192000" cy="6858000"/>
  <p:embeddedFontLs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73F84-E12D-4DF3-B34A-7CC92C894C57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565B6-731C-4795-8A6C-846276BCFE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231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2565B6-731C-4795-8A6C-846276BCFE1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204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83B8-8027-44FD-93C3-3549FE334A4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777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lang="ru-RU" spc="145" smtClean="0"/>
              <a:t>Время</a:t>
            </a:r>
            <a:r>
              <a:rPr lang="ru-RU" smtClean="0"/>
              <a:t>	</a:t>
            </a:r>
            <a:r>
              <a:rPr lang="ru-RU" spc="170" smtClean="0"/>
              <a:t>выбирать</a:t>
            </a:r>
            <a:r>
              <a:rPr lang="ru-RU" spc="380" smtClean="0"/>
              <a:t> </a:t>
            </a:r>
            <a:r>
              <a:rPr lang="ru-RU" spc="155" smtClean="0"/>
              <a:t>будущее!</a:t>
            </a:r>
            <a:endParaRPr lang="ru-RU" spc="15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131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lang="ru-RU" spc="145" smtClean="0"/>
              <a:t>Время</a:t>
            </a:r>
            <a:r>
              <a:rPr lang="ru-RU" smtClean="0"/>
              <a:t>	</a:t>
            </a:r>
            <a:r>
              <a:rPr lang="ru-RU" spc="170" smtClean="0"/>
              <a:t>выбирать</a:t>
            </a:r>
            <a:r>
              <a:rPr lang="ru-RU" spc="380" smtClean="0"/>
              <a:t> </a:t>
            </a:r>
            <a:r>
              <a:rPr lang="ru-RU" spc="155" smtClean="0"/>
              <a:t>будущее!</a:t>
            </a:r>
            <a:endParaRPr lang="ru-RU" spc="15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09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lang="ru-RU" spc="145" smtClean="0"/>
              <a:t>Время</a:t>
            </a:r>
            <a:r>
              <a:rPr lang="ru-RU" smtClean="0"/>
              <a:t>	</a:t>
            </a:r>
            <a:r>
              <a:rPr lang="ru-RU" spc="170" smtClean="0"/>
              <a:t>выбирать</a:t>
            </a:r>
            <a:r>
              <a:rPr lang="ru-RU" spc="380" smtClean="0"/>
              <a:t> </a:t>
            </a:r>
            <a:r>
              <a:rPr lang="ru-RU" spc="155" smtClean="0"/>
              <a:t>будущее!</a:t>
            </a:r>
            <a:endParaRPr lang="ru-RU" spc="15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798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0" i="0">
                <a:solidFill>
                  <a:srgbClr val="69070F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3200" b="1" i="1">
                <a:solidFill>
                  <a:srgbClr val="F5DDD2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spc="145" dirty="0"/>
              <a:t>Время</a:t>
            </a:r>
            <a:r>
              <a:rPr dirty="0"/>
              <a:t>	</a:t>
            </a:r>
            <a:r>
              <a:rPr spc="170" dirty="0"/>
              <a:t>выбирать</a:t>
            </a:r>
            <a:r>
              <a:rPr spc="380" dirty="0"/>
              <a:t> </a:t>
            </a:r>
            <a:r>
              <a:rPr spc="155" dirty="0"/>
              <a:t>будущее!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5805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3200" b="1" i="1">
                <a:solidFill>
                  <a:srgbClr val="F5DDD2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spc="145" dirty="0"/>
              <a:t>Время</a:t>
            </a:r>
            <a:r>
              <a:rPr dirty="0"/>
              <a:t>	</a:t>
            </a:r>
            <a:r>
              <a:rPr spc="170" dirty="0"/>
              <a:t>выбирать</a:t>
            </a:r>
            <a:r>
              <a:rPr spc="380" dirty="0"/>
              <a:t> </a:t>
            </a:r>
            <a:r>
              <a:rPr spc="155" dirty="0"/>
              <a:t>будущее!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2625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lang="ru-RU" spc="145" smtClean="0"/>
              <a:t>Время</a:t>
            </a:r>
            <a:r>
              <a:rPr lang="ru-RU" smtClean="0"/>
              <a:t>	</a:t>
            </a:r>
            <a:r>
              <a:rPr lang="ru-RU" spc="170" smtClean="0"/>
              <a:t>выбирать</a:t>
            </a:r>
            <a:r>
              <a:rPr lang="ru-RU" spc="380" smtClean="0"/>
              <a:t> </a:t>
            </a:r>
            <a:r>
              <a:rPr lang="ru-RU" spc="155" smtClean="0"/>
              <a:t>будущее!</a:t>
            </a:r>
            <a:endParaRPr lang="ru-RU" spc="15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26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lang="ru-RU" spc="145" smtClean="0"/>
              <a:t>Время</a:t>
            </a:r>
            <a:r>
              <a:rPr lang="ru-RU" smtClean="0"/>
              <a:t>	</a:t>
            </a:r>
            <a:r>
              <a:rPr lang="ru-RU" spc="170" smtClean="0"/>
              <a:t>выбирать</a:t>
            </a:r>
            <a:r>
              <a:rPr lang="ru-RU" spc="380" smtClean="0"/>
              <a:t> </a:t>
            </a:r>
            <a:r>
              <a:rPr lang="ru-RU" spc="155" smtClean="0"/>
              <a:t>будущее!</a:t>
            </a:r>
            <a:endParaRPr lang="ru-RU" spc="15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545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lang="ru-RU" spc="145" smtClean="0"/>
              <a:t>Время</a:t>
            </a:r>
            <a:r>
              <a:rPr lang="ru-RU" smtClean="0"/>
              <a:t>	</a:t>
            </a:r>
            <a:r>
              <a:rPr lang="ru-RU" spc="170" smtClean="0"/>
              <a:t>выбирать</a:t>
            </a:r>
            <a:r>
              <a:rPr lang="ru-RU" spc="380" smtClean="0"/>
              <a:t> </a:t>
            </a:r>
            <a:r>
              <a:rPr lang="ru-RU" spc="155" smtClean="0"/>
              <a:t>будущее!</a:t>
            </a:r>
            <a:endParaRPr lang="ru-RU" spc="155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583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lang="ru-RU" spc="145" smtClean="0"/>
              <a:t>Время</a:t>
            </a:r>
            <a:r>
              <a:rPr lang="ru-RU" smtClean="0"/>
              <a:t>	</a:t>
            </a:r>
            <a:r>
              <a:rPr lang="ru-RU" spc="170" smtClean="0"/>
              <a:t>выбирать</a:t>
            </a:r>
            <a:r>
              <a:rPr lang="ru-RU" spc="380" smtClean="0"/>
              <a:t> </a:t>
            </a:r>
            <a:r>
              <a:rPr lang="ru-RU" spc="155" smtClean="0"/>
              <a:t>будущее!</a:t>
            </a:r>
            <a:endParaRPr lang="ru-RU" spc="155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26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lang="ru-RU" spc="145" smtClean="0"/>
              <a:t>Время</a:t>
            </a:r>
            <a:r>
              <a:rPr lang="ru-RU" smtClean="0"/>
              <a:t>	</a:t>
            </a:r>
            <a:r>
              <a:rPr lang="ru-RU" spc="170" smtClean="0"/>
              <a:t>выбирать</a:t>
            </a:r>
            <a:r>
              <a:rPr lang="ru-RU" spc="380" smtClean="0"/>
              <a:t> </a:t>
            </a:r>
            <a:r>
              <a:rPr lang="ru-RU" spc="155" smtClean="0"/>
              <a:t>будущее!</a:t>
            </a:r>
            <a:endParaRPr lang="ru-RU" spc="15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534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lang="ru-RU" spc="145" smtClean="0"/>
              <a:t>Время</a:t>
            </a:r>
            <a:r>
              <a:rPr lang="ru-RU" smtClean="0"/>
              <a:t>	</a:t>
            </a:r>
            <a:r>
              <a:rPr lang="ru-RU" spc="170" smtClean="0"/>
              <a:t>выбирать</a:t>
            </a:r>
            <a:r>
              <a:rPr lang="ru-RU" spc="380" smtClean="0"/>
              <a:t> </a:t>
            </a:r>
            <a:r>
              <a:rPr lang="ru-RU" spc="155" smtClean="0"/>
              <a:t>будущее!</a:t>
            </a:r>
            <a:endParaRPr lang="ru-RU" spc="155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22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lang="ru-RU" spc="145" smtClean="0"/>
              <a:t>Время</a:t>
            </a:r>
            <a:r>
              <a:rPr lang="ru-RU" smtClean="0"/>
              <a:t>	</a:t>
            </a:r>
            <a:r>
              <a:rPr lang="ru-RU" spc="170" smtClean="0"/>
              <a:t>выбирать</a:t>
            </a:r>
            <a:r>
              <a:rPr lang="ru-RU" spc="380" smtClean="0"/>
              <a:t> </a:t>
            </a:r>
            <a:r>
              <a:rPr lang="ru-RU" spc="155" smtClean="0"/>
              <a:t>будущее!</a:t>
            </a:r>
            <a:endParaRPr lang="ru-RU" spc="155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92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lang="ru-RU" spc="145" smtClean="0"/>
              <a:t>Время</a:t>
            </a:r>
            <a:r>
              <a:rPr lang="ru-RU" smtClean="0"/>
              <a:t>	</a:t>
            </a:r>
            <a:r>
              <a:rPr lang="ru-RU" spc="170" smtClean="0"/>
              <a:t>выбирать</a:t>
            </a:r>
            <a:r>
              <a:rPr lang="ru-RU" spc="380" smtClean="0"/>
              <a:t> </a:t>
            </a:r>
            <a:r>
              <a:rPr lang="ru-RU" spc="155" smtClean="0"/>
              <a:t>будущее!</a:t>
            </a:r>
            <a:endParaRPr lang="ru-RU" spc="155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3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lang="ru-RU" spc="145" smtClean="0"/>
              <a:t>Время</a:t>
            </a:r>
            <a:r>
              <a:rPr lang="ru-RU" smtClean="0"/>
              <a:t>	</a:t>
            </a:r>
            <a:r>
              <a:rPr lang="ru-RU" spc="170" smtClean="0"/>
              <a:t>выбирать</a:t>
            </a:r>
            <a:r>
              <a:rPr lang="ru-RU" spc="380" smtClean="0"/>
              <a:t> </a:t>
            </a:r>
            <a:r>
              <a:rPr lang="ru-RU" spc="155" smtClean="0"/>
              <a:t>будущее!</a:t>
            </a:r>
            <a:endParaRPr lang="ru-RU" spc="155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09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047" y="6400799"/>
              <a:ext cx="12189460" cy="457200"/>
            </a:xfrm>
            <a:custGeom>
              <a:avLst/>
              <a:gdLst/>
              <a:ahLst/>
              <a:cxnLst/>
              <a:rect l="l" t="t" r="r" b="b"/>
              <a:pathLst>
                <a:path w="12189460" h="457200">
                  <a:moveTo>
                    <a:pt x="12188952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88952" y="457199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333744"/>
              <a:ext cx="12189460" cy="64135"/>
            </a:xfrm>
            <a:custGeom>
              <a:avLst/>
              <a:gdLst/>
              <a:ahLst/>
              <a:cxnLst/>
              <a:rect l="l" t="t" r="r" b="b"/>
              <a:pathLst>
                <a:path w="12189460" h="64135">
                  <a:moveTo>
                    <a:pt x="12188952" y="0"/>
                  </a:moveTo>
                  <a:lnTo>
                    <a:pt x="0" y="0"/>
                  </a:lnTo>
                  <a:lnTo>
                    <a:pt x="0" y="64007"/>
                  </a:lnTo>
                  <a:lnTo>
                    <a:pt x="12188952" y="64007"/>
                  </a:lnTo>
                  <a:lnTo>
                    <a:pt x="12188952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914269" y="2830525"/>
            <a:ext cx="6489700" cy="2282190"/>
          </a:xfrm>
          <a:prstGeom prst="rect">
            <a:avLst/>
          </a:prstGeom>
        </p:spPr>
        <p:txBody>
          <a:bodyPr vert="horz" wrap="square" lIns="0" tIns="200025" rIns="0" bIns="0" rtlCol="0">
            <a:spAutoFit/>
          </a:bodyPr>
          <a:lstStyle/>
          <a:p>
            <a:pPr marL="12700" marR="5080" indent="132080">
              <a:lnSpc>
                <a:spcPts val="8159"/>
              </a:lnSpc>
              <a:spcBef>
                <a:spcPts val="1575"/>
              </a:spcBef>
            </a:pPr>
            <a:r>
              <a:rPr sz="8000" b="1" spc="-10" dirty="0">
                <a:solidFill>
                  <a:srgbClr val="69070F"/>
                </a:solidFill>
                <a:latin typeface="Arial"/>
                <a:cs typeface="Arial"/>
              </a:rPr>
              <a:t>Бережливое </a:t>
            </a:r>
            <a:r>
              <a:rPr sz="8000" b="1" spc="-75" dirty="0">
                <a:solidFill>
                  <a:srgbClr val="69070F"/>
                </a:solidFill>
                <a:latin typeface="Arial"/>
                <a:cs typeface="Arial"/>
              </a:rPr>
              <a:t>образование</a:t>
            </a:r>
            <a:endParaRPr sz="8000">
              <a:latin typeface="Arial"/>
              <a:cs typeface="Arial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5800" y="390469"/>
            <a:ext cx="11095736" cy="1892826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6600"/>
                </a:solidFill>
              </a:rPr>
              <a:t>                          МОБУГ №2 ИМ. И.С. КОЛЕСНИКОВА</a:t>
            </a:r>
            <a:br>
              <a:rPr lang="ru-RU" sz="4000" b="1" dirty="0" smtClean="0">
                <a:solidFill>
                  <a:srgbClr val="FF6600"/>
                </a:solidFill>
              </a:rPr>
            </a:br>
            <a:r>
              <a:rPr lang="ru-RU" sz="4000" b="1" dirty="0">
                <a:solidFill>
                  <a:srgbClr val="FF6600"/>
                </a:solidFill>
              </a:rPr>
              <a:t/>
            </a:r>
            <a:br>
              <a:rPr lang="ru-RU" sz="4000" b="1" dirty="0">
                <a:solidFill>
                  <a:srgbClr val="FF66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ВРЕМЯ ВЫБИРАТЬ БУДУЩЕЕ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8399" y="377367"/>
            <a:ext cx="8436153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b="1" spc="-90" dirty="0">
                <a:solidFill>
                  <a:srgbClr val="FF6600"/>
                </a:solidFill>
              </a:rPr>
              <a:t>Визуальный</a:t>
            </a:r>
            <a:r>
              <a:rPr sz="4800" b="1" spc="-185" dirty="0">
                <a:solidFill>
                  <a:srgbClr val="FF6600"/>
                </a:solidFill>
              </a:rPr>
              <a:t> </a:t>
            </a:r>
            <a:r>
              <a:rPr sz="4800" b="1" spc="-85" dirty="0">
                <a:solidFill>
                  <a:srgbClr val="FF6600"/>
                </a:solidFill>
              </a:rPr>
              <a:t>менеджмент</a:t>
            </a:r>
            <a:endParaRPr sz="4800" b="1" dirty="0">
              <a:solidFill>
                <a:srgbClr val="FF6600"/>
              </a:solidFill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spc="145" dirty="0"/>
              <a:t>Время</a:t>
            </a:r>
            <a:r>
              <a:rPr dirty="0"/>
              <a:t>	</a:t>
            </a:r>
            <a:r>
              <a:rPr spc="170" dirty="0"/>
              <a:t>выбирать</a:t>
            </a:r>
            <a:r>
              <a:rPr spc="380" dirty="0"/>
              <a:t> </a:t>
            </a:r>
            <a:r>
              <a:rPr spc="155" dirty="0"/>
              <a:t>будущее!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8124" y="1373199"/>
            <a:ext cx="115938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28345" algn="l"/>
                <a:tab pos="2958465" algn="l"/>
                <a:tab pos="4605020" algn="l"/>
                <a:tab pos="6772275" algn="l"/>
                <a:tab pos="7808595" algn="l"/>
                <a:tab pos="8201659" algn="l"/>
                <a:tab pos="9410700" algn="l"/>
                <a:tab pos="10158730" algn="l"/>
              </a:tabLst>
            </a:pPr>
            <a:r>
              <a:rPr sz="2800" spc="-25" dirty="0">
                <a:latin typeface="Calibri"/>
                <a:cs typeface="Calibri"/>
              </a:rPr>
              <a:t>Это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отображение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полезной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информации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здесь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0" dirty="0">
                <a:latin typeface="Calibri"/>
                <a:cs typeface="Calibri"/>
              </a:rPr>
              <a:t>и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сейчас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для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принятия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8124" y="1757933"/>
            <a:ext cx="186055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spc="-10" dirty="0">
                <a:latin typeface="Calibri"/>
                <a:cs typeface="Calibri"/>
              </a:rPr>
              <a:t>правильных указателей,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05582" y="1757933"/>
            <a:ext cx="4963795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56515" marR="5080" indent="-44450">
              <a:lnSpc>
                <a:spcPts val="3020"/>
              </a:lnSpc>
              <a:spcBef>
                <a:spcPts val="480"/>
              </a:spcBef>
              <a:tabLst>
                <a:tab pos="1807845" algn="l"/>
                <a:tab pos="2018030" algn="l"/>
                <a:tab pos="3354704" algn="l"/>
                <a:tab pos="4441825" algn="l"/>
              </a:tabLst>
            </a:pPr>
            <a:r>
              <a:rPr sz="2800" spc="-10" dirty="0">
                <a:latin typeface="Calibri"/>
                <a:cs typeface="Calibri"/>
              </a:rPr>
              <a:t>решений,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система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наглядных </a:t>
            </a:r>
            <a:r>
              <a:rPr sz="2800" spc="-10" dirty="0">
                <a:latin typeface="Calibri"/>
                <a:cs typeface="Calibri"/>
              </a:rPr>
              <a:t>разметки,</a:t>
            </a:r>
            <a:r>
              <a:rPr sz="2800" dirty="0">
                <a:latin typeface="Calibri"/>
                <a:cs typeface="Calibri"/>
              </a:rPr>
              <a:t>		</a:t>
            </a:r>
            <a:r>
              <a:rPr sz="2800" spc="-10" dirty="0">
                <a:latin typeface="Calibri"/>
                <a:cs typeface="Calibri"/>
              </a:rPr>
              <a:t>информации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на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53350" y="1757933"/>
            <a:ext cx="4180204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24130">
              <a:lnSpc>
                <a:spcPts val="3020"/>
              </a:lnSpc>
              <a:spcBef>
                <a:spcPts val="480"/>
              </a:spcBef>
              <a:tabLst>
                <a:tab pos="1975485" algn="l"/>
                <a:tab pos="2073275" algn="l"/>
                <a:tab pos="3363595" algn="l"/>
              </a:tabLst>
            </a:pPr>
            <a:r>
              <a:rPr sz="2800" spc="-10" dirty="0">
                <a:latin typeface="Calibri"/>
                <a:cs typeface="Calibri"/>
              </a:rPr>
              <a:t>элементов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(табло,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схем, </a:t>
            </a:r>
            <a:r>
              <a:rPr sz="2800" spc="-10" dirty="0">
                <a:latin typeface="Calibri"/>
                <a:cs typeface="Calibri"/>
              </a:rPr>
              <a:t>дисплеях),</a:t>
            </a:r>
            <a:r>
              <a:rPr sz="2800" dirty="0">
                <a:latin typeface="Calibri"/>
                <a:cs typeface="Calibri"/>
              </a:rPr>
              <a:t>		</a:t>
            </a:r>
            <a:r>
              <a:rPr sz="2800" spc="-10" dirty="0">
                <a:latin typeface="Calibri"/>
                <a:cs typeface="Calibri"/>
              </a:rPr>
              <a:t>управляющих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8124" y="2526029"/>
            <a:ext cx="30035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действиями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людей.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6492" y="2686811"/>
            <a:ext cx="11795760" cy="3606165"/>
            <a:chOff x="126492" y="2686811"/>
            <a:chExt cx="11795760" cy="360616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492" y="3002279"/>
              <a:ext cx="3732276" cy="32278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0499" y="3390899"/>
              <a:ext cx="4111752" cy="18105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20668" y="2686811"/>
              <a:ext cx="3989832" cy="36057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447" y="479566"/>
            <a:ext cx="11407953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b="1" spc="-105" dirty="0" err="1">
                <a:solidFill>
                  <a:srgbClr val="FF6600"/>
                </a:solidFill>
              </a:rPr>
              <a:t>Стандартные</a:t>
            </a:r>
            <a:r>
              <a:rPr sz="4400" b="1" spc="-125" dirty="0">
                <a:solidFill>
                  <a:srgbClr val="FF6600"/>
                </a:solidFill>
              </a:rPr>
              <a:t> </a:t>
            </a:r>
            <a:r>
              <a:rPr sz="4400" b="1" spc="-110" dirty="0" err="1" smtClean="0">
                <a:solidFill>
                  <a:srgbClr val="FF6600"/>
                </a:solidFill>
              </a:rPr>
              <a:t>операции</a:t>
            </a:r>
            <a:r>
              <a:rPr lang="ru-RU" sz="4400" b="1" spc="-110" dirty="0">
                <a:solidFill>
                  <a:srgbClr val="FF6600"/>
                </a:solidFill>
              </a:rPr>
              <a:t>  </a:t>
            </a:r>
            <a:r>
              <a:rPr sz="4400" b="1" spc="-55" dirty="0" smtClean="0">
                <a:solidFill>
                  <a:srgbClr val="FF6600"/>
                </a:solidFill>
              </a:rPr>
              <a:t>(</a:t>
            </a:r>
            <a:r>
              <a:rPr lang="ru-RU" sz="4400" b="1" spc="-55" dirty="0" err="1">
                <a:solidFill>
                  <a:srgbClr val="FF6600"/>
                </a:solidFill>
              </a:rPr>
              <a:t>с</a:t>
            </a:r>
            <a:r>
              <a:rPr sz="4400" b="1" spc="-55" dirty="0" err="1" smtClean="0">
                <a:solidFill>
                  <a:srgbClr val="FF6600"/>
                </a:solidFill>
              </a:rPr>
              <a:t>тандартизация</a:t>
            </a:r>
            <a:r>
              <a:rPr sz="4400" b="1" spc="-55" dirty="0">
                <a:solidFill>
                  <a:srgbClr val="FF6600"/>
                </a:solidFill>
              </a:rPr>
              <a:t>)</a:t>
            </a: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spc="145" dirty="0"/>
              <a:t>Время</a:t>
            </a:r>
            <a:r>
              <a:rPr dirty="0"/>
              <a:t>	</a:t>
            </a:r>
            <a:r>
              <a:rPr spc="170" dirty="0"/>
              <a:t>выбирать</a:t>
            </a:r>
            <a:r>
              <a:rPr spc="380" dirty="0"/>
              <a:t> </a:t>
            </a:r>
            <a:r>
              <a:rPr spc="155" dirty="0"/>
              <a:t>будущее!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4447" y="1618945"/>
            <a:ext cx="44399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85670" algn="l"/>
              </a:tabLst>
            </a:pPr>
            <a:r>
              <a:rPr sz="2800" spc="-10" dirty="0">
                <a:latin typeface="Calibri"/>
                <a:cs typeface="Calibri"/>
              </a:rPr>
              <a:t>Инструмент,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направленный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4447" y="2003551"/>
            <a:ext cx="44392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26135" algn="l"/>
                <a:tab pos="3775075" algn="l"/>
              </a:tabLst>
            </a:pPr>
            <a:r>
              <a:rPr sz="2800" spc="-25" dirty="0">
                <a:latin typeface="Calibri"/>
                <a:cs typeface="Calibri"/>
              </a:rPr>
              <a:t>на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стандартизацию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0" dirty="0">
                <a:latin typeface="Calibri"/>
                <a:cs typeface="Calibri"/>
              </a:rPr>
              <a:t>всех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4447" y="2387599"/>
            <a:ext cx="44373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0864" algn="l"/>
                <a:tab pos="2931160" algn="l"/>
              </a:tabLst>
            </a:pPr>
            <a:r>
              <a:rPr sz="2800" spc="-10" dirty="0">
                <a:latin typeface="Calibri"/>
                <a:cs typeface="Calibri"/>
              </a:rPr>
              <a:t>процессов.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Очень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полезный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4447" y="2771343"/>
            <a:ext cx="4438650" cy="836294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5"/>
              </a:spcBef>
              <a:tabLst>
                <a:tab pos="2226945" algn="l"/>
                <a:tab pos="2292350" algn="l"/>
                <a:tab pos="4255135" algn="l"/>
              </a:tabLst>
            </a:pPr>
            <a:r>
              <a:rPr sz="2800" spc="-10" dirty="0">
                <a:latin typeface="Calibri"/>
                <a:cs typeface="Calibri"/>
              </a:rPr>
              <a:t>инструмент,</a:t>
            </a:r>
            <a:r>
              <a:rPr sz="2800" dirty="0">
                <a:latin typeface="Calibri"/>
                <a:cs typeface="Calibri"/>
              </a:rPr>
              <a:t>		</a:t>
            </a:r>
            <a:r>
              <a:rPr sz="2800" spc="-10" dirty="0">
                <a:latin typeface="Calibri"/>
                <a:cs typeface="Calibri"/>
              </a:rPr>
              <a:t>позволяющий снижать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потери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0" dirty="0">
                <a:latin typeface="Calibri"/>
                <a:cs typeface="Calibri"/>
              </a:rPr>
              <a:t>в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4447" y="3539997"/>
            <a:ext cx="44386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62835" algn="l"/>
              </a:tabLst>
            </a:pPr>
            <a:r>
              <a:rPr sz="2800" spc="-10" dirty="0">
                <a:latin typeface="Calibri"/>
                <a:cs typeface="Calibri"/>
              </a:rPr>
              <a:t>производстве.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Представляет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4447" y="3923741"/>
            <a:ext cx="44373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74165" algn="l"/>
                <a:tab pos="4052570" algn="l"/>
              </a:tabLst>
            </a:pPr>
            <a:r>
              <a:rPr sz="2800" spc="-10" dirty="0">
                <a:latin typeface="Calibri"/>
                <a:cs typeface="Calibri"/>
              </a:rPr>
              <a:t>собой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инструкцию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по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4447" y="4308475"/>
            <a:ext cx="2792095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  <a:tabLst>
                <a:tab pos="2417445" algn="l"/>
              </a:tabLst>
            </a:pPr>
            <a:r>
              <a:rPr sz="2800" spc="-10" dirty="0">
                <a:latin typeface="Calibri"/>
                <a:cs typeface="Calibri"/>
              </a:rPr>
              <a:t>идеальному,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на </a:t>
            </a:r>
            <a:r>
              <a:rPr sz="2800" spc="-10" dirty="0">
                <a:latin typeface="Calibri"/>
                <a:cs typeface="Calibri"/>
              </a:rPr>
              <a:t>момент,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34003" y="4308475"/>
            <a:ext cx="127762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73025">
              <a:lnSpc>
                <a:spcPts val="3020"/>
              </a:lnSpc>
              <a:spcBef>
                <a:spcPts val="480"/>
              </a:spcBef>
            </a:pPr>
            <a:r>
              <a:rPr sz="2800" spc="-10" dirty="0">
                <a:latin typeface="Calibri"/>
                <a:cs typeface="Calibri"/>
              </a:rPr>
              <a:t>данный порядку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4447" y="5076571"/>
            <a:ext cx="31711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выполнения</a:t>
            </a:r>
            <a:r>
              <a:rPr sz="2800" spc="-1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работы.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545835" y="1478280"/>
            <a:ext cx="2161540" cy="2178050"/>
            <a:chOff x="5545835" y="1478280"/>
            <a:chExt cx="2161540" cy="2178050"/>
          </a:xfrm>
        </p:grpSpPr>
        <p:sp>
          <p:nvSpPr>
            <p:cNvPr id="13" name="object 13"/>
            <p:cNvSpPr/>
            <p:nvPr/>
          </p:nvSpPr>
          <p:spPr>
            <a:xfrm>
              <a:off x="5558027" y="2590800"/>
              <a:ext cx="937260" cy="1057910"/>
            </a:xfrm>
            <a:custGeom>
              <a:avLst/>
              <a:gdLst/>
              <a:ahLst/>
              <a:cxnLst/>
              <a:rect l="l" t="t" r="r" b="b"/>
              <a:pathLst>
                <a:path w="937260" h="1057910">
                  <a:moveTo>
                    <a:pt x="307848" y="0"/>
                  </a:moveTo>
                  <a:lnTo>
                    <a:pt x="0" y="0"/>
                  </a:lnTo>
                  <a:lnTo>
                    <a:pt x="0" y="977264"/>
                  </a:lnTo>
                  <a:lnTo>
                    <a:pt x="601852" y="977264"/>
                  </a:lnTo>
                  <a:lnTo>
                    <a:pt x="601852" y="1057656"/>
                  </a:lnTo>
                  <a:lnTo>
                    <a:pt x="937260" y="823340"/>
                  </a:lnTo>
                  <a:lnTo>
                    <a:pt x="601852" y="589026"/>
                  </a:lnTo>
                  <a:lnTo>
                    <a:pt x="601852" y="669416"/>
                  </a:lnTo>
                  <a:lnTo>
                    <a:pt x="307848" y="669416"/>
                  </a:lnTo>
                  <a:lnTo>
                    <a:pt x="307848" y="0"/>
                  </a:lnTo>
                  <a:close/>
                </a:path>
              </a:pathLst>
            </a:custGeom>
            <a:solidFill>
              <a:srgbClr val="E8D1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58027" y="2590800"/>
              <a:ext cx="937260" cy="1057910"/>
            </a:xfrm>
            <a:custGeom>
              <a:avLst/>
              <a:gdLst/>
              <a:ahLst/>
              <a:cxnLst/>
              <a:rect l="l" t="t" r="r" b="b"/>
              <a:pathLst>
                <a:path w="937260" h="1057910">
                  <a:moveTo>
                    <a:pt x="307848" y="0"/>
                  </a:moveTo>
                  <a:lnTo>
                    <a:pt x="307848" y="669416"/>
                  </a:lnTo>
                  <a:lnTo>
                    <a:pt x="601852" y="669416"/>
                  </a:lnTo>
                  <a:lnTo>
                    <a:pt x="601852" y="589026"/>
                  </a:lnTo>
                  <a:lnTo>
                    <a:pt x="937260" y="823340"/>
                  </a:lnTo>
                  <a:lnTo>
                    <a:pt x="601852" y="1057656"/>
                  </a:lnTo>
                  <a:lnTo>
                    <a:pt x="601852" y="977264"/>
                  </a:lnTo>
                  <a:lnTo>
                    <a:pt x="0" y="977264"/>
                  </a:lnTo>
                  <a:lnTo>
                    <a:pt x="0" y="0"/>
                  </a:lnTo>
                  <a:lnTo>
                    <a:pt x="307848" y="0"/>
                  </a:lnTo>
                  <a:close/>
                </a:path>
              </a:pathLst>
            </a:custGeom>
            <a:ln w="15240">
              <a:solidFill>
                <a:srgbClr val="AB4F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53455" y="1485900"/>
              <a:ext cx="2146300" cy="1245235"/>
            </a:xfrm>
            <a:custGeom>
              <a:avLst/>
              <a:gdLst/>
              <a:ahLst/>
              <a:cxnLst/>
              <a:rect l="l" t="t" r="r" b="b"/>
              <a:pathLst>
                <a:path w="2146300" h="1245235">
                  <a:moveTo>
                    <a:pt x="1938274" y="0"/>
                  </a:moveTo>
                  <a:lnTo>
                    <a:pt x="207518" y="0"/>
                  </a:lnTo>
                  <a:lnTo>
                    <a:pt x="159953" y="5483"/>
                  </a:lnTo>
                  <a:lnTo>
                    <a:pt x="116280" y="21101"/>
                  </a:lnTo>
                  <a:lnTo>
                    <a:pt x="77749" y="45606"/>
                  </a:lnTo>
                  <a:lnTo>
                    <a:pt x="45606" y="77749"/>
                  </a:lnTo>
                  <a:lnTo>
                    <a:pt x="21101" y="116280"/>
                  </a:lnTo>
                  <a:lnTo>
                    <a:pt x="5483" y="159953"/>
                  </a:lnTo>
                  <a:lnTo>
                    <a:pt x="0" y="207517"/>
                  </a:lnTo>
                  <a:lnTo>
                    <a:pt x="0" y="1037589"/>
                  </a:lnTo>
                  <a:lnTo>
                    <a:pt x="5483" y="1085154"/>
                  </a:lnTo>
                  <a:lnTo>
                    <a:pt x="21101" y="1128827"/>
                  </a:lnTo>
                  <a:lnTo>
                    <a:pt x="45606" y="1167358"/>
                  </a:lnTo>
                  <a:lnTo>
                    <a:pt x="77749" y="1199501"/>
                  </a:lnTo>
                  <a:lnTo>
                    <a:pt x="116280" y="1224006"/>
                  </a:lnTo>
                  <a:lnTo>
                    <a:pt x="159953" y="1239624"/>
                  </a:lnTo>
                  <a:lnTo>
                    <a:pt x="207518" y="1245108"/>
                  </a:lnTo>
                  <a:lnTo>
                    <a:pt x="1938274" y="1245108"/>
                  </a:lnTo>
                  <a:lnTo>
                    <a:pt x="1985838" y="1239624"/>
                  </a:lnTo>
                  <a:lnTo>
                    <a:pt x="2029511" y="1224006"/>
                  </a:lnTo>
                  <a:lnTo>
                    <a:pt x="2068042" y="1199501"/>
                  </a:lnTo>
                  <a:lnTo>
                    <a:pt x="2100185" y="1167358"/>
                  </a:lnTo>
                  <a:lnTo>
                    <a:pt x="2124690" y="1128827"/>
                  </a:lnTo>
                  <a:lnTo>
                    <a:pt x="2140308" y="1085154"/>
                  </a:lnTo>
                  <a:lnTo>
                    <a:pt x="2145792" y="1037589"/>
                  </a:lnTo>
                  <a:lnTo>
                    <a:pt x="2145792" y="207517"/>
                  </a:lnTo>
                  <a:lnTo>
                    <a:pt x="2140308" y="159953"/>
                  </a:lnTo>
                  <a:lnTo>
                    <a:pt x="2124690" y="116280"/>
                  </a:lnTo>
                  <a:lnTo>
                    <a:pt x="2100185" y="77749"/>
                  </a:lnTo>
                  <a:lnTo>
                    <a:pt x="2068042" y="45606"/>
                  </a:lnTo>
                  <a:lnTo>
                    <a:pt x="2029511" y="21101"/>
                  </a:lnTo>
                  <a:lnTo>
                    <a:pt x="1985838" y="5483"/>
                  </a:lnTo>
                  <a:lnTo>
                    <a:pt x="1938274" y="0"/>
                  </a:lnTo>
                  <a:close/>
                </a:path>
              </a:pathLst>
            </a:custGeom>
            <a:solidFill>
              <a:srgbClr val="FAE6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53455" y="1485900"/>
              <a:ext cx="2146300" cy="1245235"/>
            </a:xfrm>
            <a:custGeom>
              <a:avLst/>
              <a:gdLst/>
              <a:ahLst/>
              <a:cxnLst/>
              <a:rect l="l" t="t" r="r" b="b"/>
              <a:pathLst>
                <a:path w="2146300" h="1245235">
                  <a:moveTo>
                    <a:pt x="0" y="207517"/>
                  </a:moveTo>
                  <a:lnTo>
                    <a:pt x="5483" y="159953"/>
                  </a:lnTo>
                  <a:lnTo>
                    <a:pt x="21101" y="116280"/>
                  </a:lnTo>
                  <a:lnTo>
                    <a:pt x="45606" y="77749"/>
                  </a:lnTo>
                  <a:lnTo>
                    <a:pt x="77749" y="45606"/>
                  </a:lnTo>
                  <a:lnTo>
                    <a:pt x="116280" y="21101"/>
                  </a:lnTo>
                  <a:lnTo>
                    <a:pt x="159953" y="5483"/>
                  </a:lnTo>
                  <a:lnTo>
                    <a:pt x="207518" y="0"/>
                  </a:lnTo>
                  <a:lnTo>
                    <a:pt x="1938274" y="0"/>
                  </a:lnTo>
                  <a:lnTo>
                    <a:pt x="1985838" y="5483"/>
                  </a:lnTo>
                  <a:lnTo>
                    <a:pt x="2029511" y="21101"/>
                  </a:lnTo>
                  <a:lnTo>
                    <a:pt x="2068042" y="45606"/>
                  </a:lnTo>
                  <a:lnTo>
                    <a:pt x="2100185" y="77749"/>
                  </a:lnTo>
                  <a:lnTo>
                    <a:pt x="2124690" y="116280"/>
                  </a:lnTo>
                  <a:lnTo>
                    <a:pt x="2140308" y="159953"/>
                  </a:lnTo>
                  <a:lnTo>
                    <a:pt x="2145792" y="207517"/>
                  </a:lnTo>
                  <a:lnTo>
                    <a:pt x="2145792" y="1037589"/>
                  </a:lnTo>
                  <a:lnTo>
                    <a:pt x="2140308" y="1085154"/>
                  </a:lnTo>
                  <a:lnTo>
                    <a:pt x="2124690" y="1128827"/>
                  </a:lnTo>
                  <a:lnTo>
                    <a:pt x="2100185" y="1167358"/>
                  </a:lnTo>
                  <a:lnTo>
                    <a:pt x="2068042" y="1199501"/>
                  </a:lnTo>
                  <a:lnTo>
                    <a:pt x="2029511" y="1224006"/>
                  </a:lnTo>
                  <a:lnTo>
                    <a:pt x="1985838" y="1239624"/>
                  </a:lnTo>
                  <a:lnTo>
                    <a:pt x="1938274" y="1245108"/>
                  </a:lnTo>
                  <a:lnTo>
                    <a:pt x="207518" y="1245108"/>
                  </a:lnTo>
                  <a:lnTo>
                    <a:pt x="159953" y="1239624"/>
                  </a:lnTo>
                  <a:lnTo>
                    <a:pt x="116280" y="1224006"/>
                  </a:lnTo>
                  <a:lnTo>
                    <a:pt x="77749" y="1199501"/>
                  </a:lnTo>
                  <a:lnTo>
                    <a:pt x="45606" y="1167358"/>
                  </a:lnTo>
                  <a:lnTo>
                    <a:pt x="21101" y="1128827"/>
                  </a:lnTo>
                  <a:lnTo>
                    <a:pt x="5483" y="1085154"/>
                  </a:lnTo>
                  <a:lnTo>
                    <a:pt x="0" y="1037589"/>
                  </a:lnTo>
                  <a:lnTo>
                    <a:pt x="0" y="207517"/>
                  </a:lnTo>
                  <a:close/>
                </a:path>
              </a:pathLst>
            </a:custGeom>
            <a:ln w="15240">
              <a:solidFill>
                <a:srgbClr val="AB4F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842253" y="1709420"/>
            <a:ext cx="1570355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6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ПОТЕРИ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760"/>
              </a:lnSpc>
            </a:pPr>
            <a:r>
              <a:rPr sz="2400" spc="-10" dirty="0">
                <a:latin typeface="Calibri"/>
                <a:cs typeface="Calibri"/>
              </a:rPr>
              <a:t>(исключать)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481571" y="2860548"/>
            <a:ext cx="2662555" cy="2171700"/>
            <a:chOff x="6481571" y="2860548"/>
            <a:chExt cx="2662555" cy="2171700"/>
          </a:xfrm>
        </p:grpSpPr>
        <p:sp>
          <p:nvSpPr>
            <p:cNvPr id="19" name="object 19"/>
            <p:cNvSpPr/>
            <p:nvPr/>
          </p:nvSpPr>
          <p:spPr>
            <a:xfrm>
              <a:off x="6495287" y="3966972"/>
              <a:ext cx="944880" cy="1057910"/>
            </a:xfrm>
            <a:custGeom>
              <a:avLst/>
              <a:gdLst/>
              <a:ahLst/>
              <a:cxnLst/>
              <a:rect l="l" t="t" r="r" b="b"/>
              <a:pathLst>
                <a:path w="944879" h="1057910">
                  <a:moveTo>
                    <a:pt x="310261" y="0"/>
                  </a:moveTo>
                  <a:lnTo>
                    <a:pt x="0" y="0"/>
                  </a:lnTo>
                  <a:lnTo>
                    <a:pt x="0" y="976629"/>
                  </a:lnTo>
                  <a:lnTo>
                    <a:pt x="606806" y="976629"/>
                  </a:lnTo>
                  <a:lnTo>
                    <a:pt x="606806" y="1057655"/>
                  </a:lnTo>
                  <a:lnTo>
                    <a:pt x="944880" y="821435"/>
                  </a:lnTo>
                  <a:lnTo>
                    <a:pt x="606806" y="585215"/>
                  </a:lnTo>
                  <a:lnTo>
                    <a:pt x="606806" y="666241"/>
                  </a:lnTo>
                  <a:lnTo>
                    <a:pt x="310261" y="666241"/>
                  </a:lnTo>
                  <a:lnTo>
                    <a:pt x="310261" y="0"/>
                  </a:lnTo>
                  <a:close/>
                </a:path>
              </a:pathLst>
            </a:custGeom>
            <a:solidFill>
              <a:srgbClr val="E8D1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495287" y="3966972"/>
              <a:ext cx="944880" cy="1057910"/>
            </a:xfrm>
            <a:custGeom>
              <a:avLst/>
              <a:gdLst/>
              <a:ahLst/>
              <a:cxnLst/>
              <a:rect l="l" t="t" r="r" b="b"/>
              <a:pathLst>
                <a:path w="944879" h="1057910">
                  <a:moveTo>
                    <a:pt x="310261" y="0"/>
                  </a:moveTo>
                  <a:lnTo>
                    <a:pt x="310261" y="666241"/>
                  </a:lnTo>
                  <a:lnTo>
                    <a:pt x="606806" y="666241"/>
                  </a:lnTo>
                  <a:lnTo>
                    <a:pt x="606806" y="585215"/>
                  </a:lnTo>
                  <a:lnTo>
                    <a:pt x="944880" y="821435"/>
                  </a:lnTo>
                  <a:lnTo>
                    <a:pt x="606806" y="1057655"/>
                  </a:lnTo>
                  <a:lnTo>
                    <a:pt x="606806" y="976629"/>
                  </a:lnTo>
                  <a:lnTo>
                    <a:pt x="0" y="976629"/>
                  </a:lnTo>
                  <a:lnTo>
                    <a:pt x="0" y="0"/>
                  </a:lnTo>
                  <a:lnTo>
                    <a:pt x="310261" y="0"/>
                  </a:lnTo>
                  <a:close/>
                </a:path>
              </a:pathLst>
            </a:custGeom>
            <a:ln w="15240">
              <a:solidFill>
                <a:srgbClr val="AB4F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489191" y="2868168"/>
              <a:ext cx="2647315" cy="1245235"/>
            </a:xfrm>
            <a:custGeom>
              <a:avLst/>
              <a:gdLst/>
              <a:ahLst/>
              <a:cxnLst/>
              <a:rect l="l" t="t" r="r" b="b"/>
              <a:pathLst>
                <a:path w="2647315" h="1245235">
                  <a:moveTo>
                    <a:pt x="2439669" y="0"/>
                  </a:moveTo>
                  <a:lnTo>
                    <a:pt x="207517" y="0"/>
                  </a:lnTo>
                  <a:lnTo>
                    <a:pt x="159953" y="5483"/>
                  </a:lnTo>
                  <a:lnTo>
                    <a:pt x="116280" y="21101"/>
                  </a:lnTo>
                  <a:lnTo>
                    <a:pt x="77749" y="45606"/>
                  </a:lnTo>
                  <a:lnTo>
                    <a:pt x="45606" y="77749"/>
                  </a:lnTo>
                  <a:lnTo>
                    <a:pt x="21101" y="116280"/>
                  </a:lnTo>
                  <a:lnTo>
                    <a:pt x="5483" y="159953"/>
                  </a:lnTo>
                  <a:lnTo>
                    <a:pt x="0" y="207518"/>
                  </a:lnTo>
                  <a:lnTo>
                    <a:pt x="0" y="1037590"/>
                  </a:lnTo>
                  <a:lnTo>
                    <a:pt x="5483" y="1085154"/>
                  </a:lnTo>
                  <a:lnTo>
                    <a:pt x="21101" y="1128827"/>
                  </a:lnTo>
                  <a:lnTo>
                    <a:pt x="45606" y="1167358"/>
                  </a:lnTo>
                  <a:lnTo>
                    <a:pt x="77749" y="1199501"/>
                  </a:lnTo>
                  <a:lnTo>
                    <a:pt x="116280" y="1224006"/>
                  </a:lnTo>
                  <a:lnTo>
                    <a:pt x="159953" y="1239624"/>
                  </a:lnTo>
                  <a:lnTo>
                    <a:pt x="207517" y="1245108"/>
                  </a:lnTo>
                  <a:lnTo>
                    <a:pt x="2439669" y="1245108"/>
                  </a:lnTo>
                  <a:lnTo>
                    <a:pt x="2487234" y="1239624"/>
                  </a:lnTo>
                  <a:lnTo>
                    <a:pt x="2530907" y="1224006"/>
                  </a:lnTo>
                  <a:lnTo>
                    <a:pt x="2569438" y="1199501"/>
                  </a:lnTo>
                  <a:lnTo>
                    <a:pt x="2601581" y="1167358"/>
                  </a:lnTo>
                  <a:lnTo>
                    <a:pt x="2626086" y="1128827"/>
                  </a:lnTo>
                  <a:lnTo>
                    <a:pt x="2641704" y="1085154"/>
                  </a:lnTo>
                  <a:lnTo>
                    <a:pt x="2647188" y="1037590"/>
                  </a:lnTo>
                  <a:lnTo>
                    <a:pt x="2647188" y="207518"/>
                  </a:lnTo>
                  <a:lnTo>
                    <a:pt x="2641704" y="159953"/>
                  </a:lnTo>
                  <a:lnTo>
                    <a:pt x="2626086" y="116280"/>
                  </a:lnTo>
                  <a:lnTo>
                    <a:pt x="2601581" y="77749"/>
                  </a:lnTo>
                  <a:lnTo>
                    <a:pt x="2569438" y="45606"/>
                  </a:lnTo>
                  <a:lnTo>
                    <a:pt x="2530907" y="21101"/>
                  </a:lnTo>
                  <a:lnTo>
                    <a:pt x="2487234" y="5483"/>
                  </a:lnTo>
                  <a:lnTo>
                    <a:pt x="2439669" y="0"/>
                  </a:lnTo>
                  <a:close/>
                </a:path>
              </a:pathLst>
            </a:custGeom>
            <a:solidFill>
              <a:srgbClr val="FAE6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489191" y="2868168"/>
              <a:ext cx="2647315" cy="1245235"/>
            </a:xfrm>
            <a:custGeom>
              <a:avLst/>
              <a:gdLst/>
              <a:ahLst/>
              <a:cxnLst/>
              <a:rect l="l" t="t" r="r" b="b"/>
              <a:pathLst>
                <a:path w="2647315" h="1245235">
                  <a:moveTo>
                    <a:pt x="0" y="207518"/>
                  </a:moveTo>
                  <a:lnTo>
                    <a:pt x="5483" y="159953"/>
                  </a:lnTo>
                  <a:lnTo>
                    <a:pt x="21101" y="116280"/>
                  </a:lnTo>
                  <a:lnTo>
                    <a:pt x="45606" y="77749"/>
                  </a:lnTo>
                  <a:lnTo>
                    <a:pt x="77749" y="45606"/>
                  </a:lnTo>
                  <a:lnTo>
                    <a:pt x="116280" y="21101"/>
                  </a:lnTo>
                  <a:lnTo>
                    <a:pt x="159953" y="5483"/>
                  </a:lnTo>
                  <a:lnTo>
                    <a:pt x="207517" y="0"/>
                  </a:lnTo>
                  <a:lnTo>
                    <a:pt x="2439669" y="0"/>
                  </a:lnTo>
                  <a:lnTo>
                    <a:pt x="2487234" y="5483"/>
                  </a:lnTo>
                  <a:lnTo>
                    <a:pt x="2530907" y="21101"/>
                  </a:lnTo>
                  <a:lnTo>
                    <a:pt x="2569438" y="45606"/>
                  </a:lnTo>
                  <a:lnTo>
                    <a:pt x="2601581" y="77749"/>
                  </a:lnTo>
                  <a:lnTo>
                    <a:pt x="2626086" y="116280"/>
                  </a:lnTo>
                  <a:lnTo>
                    <a:pt x="2641704" y="159953"/>
                  </a:lnTo>
                  <a:lnTo>
                    <a:pt x="2647188" y="207518"/>
                  </a:lnTo>
                  <a:lnTo>
                    <a:pt x="2647188" y="1037590"/>
                  </a:lnTo>
                  <a:lnTo>
                    <a:pt x="2641704" y="1085154"/>
                  </a:lnTo>
                  <a:lnTo>
                    <a:pt x="2626086" y="1128827"/>
                  </a:lnTo>
                  <a:lnTo>
                    <a:pt x="2601581" y="1167358"/>
                  </a:lnTo>
                  <a:lnTo>
                    <a:pt x="2569438" y="1199501"/>
                  </a:lnTo>
                  <a:lnTo>
                    <a:pt x="2530907" y="1224006"/>
                  </a:lnTo>
                  <a:lnTo>
                    <a:pt x="2487234" y="1239624"/>
                  </a:lnTo>
                  <a:lnTo>
                    <a:pt x="2439669" y="1245108"/>
                  </a:lnTo>
                  <a:lnTo>
                    <a:pt x="207517" y="1245108"/>
                  </a:lnTo>
                  <a:lnTo>
                    <a:pt x="159953" y="1239624"/>
                  </a:lnTo>
                  <a:lnTo>
                    <a:pt x="116280" y="1224006"/>
                  </a:lnTo>
                  <a:lnTo>
                    <a:pt x="77749" y="1199501"/>
                  </a:lnTo>
                  <a:lnTo>
                    <a:pt x="45606" y="1167358"/>
                  </a:lnTo>
                  <a:lnTo>
                    <a:pt x="21101" y="1128827"/>
                  </a:lnTo>
                  <a:lnTo>
                    <a:pt x="5483" y="1085154"/>
                  </a:lnTo>
                  <a:lnTo>
                    <a:pt x="0" y="1037590"/>
                  </a:lnTo>
                  <a:lnTo>
                    <a:pt x="0" y="207518"/>
                  </a:lnTo>
                  <a:close/>
                </a:path>
              </a:pathLst>
            </a:custGeom>
            <a:ln w="15239">
              <a:solidFill>
                <a:srgbClr val="AB4F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899275" y="2924936"/>
            <a:ext cx="1829435" cy="106108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ctr">
              <a:lnSpc>
                <a:spcPts val="2640"/>
              </a:lnSpc>
              <a:spcBef>
                <a:spcPts val="385"/>
              </a:spcBef>
            </a:pPr>
            <a:r>
              <a:rPr sz="2400" spc="-25" dirty="0">
                <a:latin typeface="Calibri"/>
                <a:cs typeface="Calibri"/>
              </a:rPr>
              <a:t>НЕЗНАЧИМАЯ </a:t>
            </a:r>
            <a:r>
              <a:rPr sz="2400" spc="-10" dirty="0">
                <a:latin typeface="Calibri"/>
                <a:cs typeface="Calibri"/>
              </a:rPr>
              <a:t>РАБОТА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ts val="2585"/>
              </a:lnSpc>
            </a:pPr>
            <a:r>
              <a:rPr sz="2400" spc="-10" dirty="0">
                <a:latin typeface="Calibri"/>
                <a:cs typeface="Calibri"/>
              </a:rPr>
              <a:t>(сокращать)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423404" y="4256532"/>
            <a:ext cx="3990340" cy="1965960"/>
            <a:chOff x="7423404" y="4256532"/>
            <a:chExt cx="3990340" cy="1965960"/>
          </a:xfrm>
        </p:grpSpPr>
        <p:sp>
          <p:nvSpPr>
            <p:cNvPr id="25" name="object 25"/>
            <p:cNvSpPr/>
            <p:nvPr/>
          </p:nvSpPr>
          <p:spPr>
            <a:xfrm>
              <a:off x="7437882" y="4271010"/>
              <a:ext cx="3961129" cy="1937385"/>
            </a:xfrm>
            <a:custGeom>
              <a:avLst/>
              <a:gdLst/>
              <a:ahLst/>
              <a:cxnLst/>
              <a:rect l="l" t="t" r="r" b="b"/>
              <a:pathLst>
                <a:path w="3961129" h="1937385">
                  <a:moveTo>
                    <a:pt x="3637915" y="0"/>
                  </a:moveTo>
                  <a:lnTo>
                    <a:pt x="322961" y="0"/>
                  </a:lnTo>
                  <a:lnTo>
                    <a:pt x="275220" y="3500"/>
                  </a:lnTo>
                  <a:lnTo>
                    <a:pt x="229660" y="13668"/>
                  </a:lnTo>
                  <a:lnTo>
                    <a:pt x="186779" y="30005"/>
                  </a:lnTo>
                  <a:lnTo>
                    <a:pt x="147075" y="52013"/>
                  </a:lnTo>
                  <a:lnTo>
                    <a:pt x="111047" y="79193"/>
                  </a:lnTo>
                  <a:lnTo>
                    <a:pt x="79193" y="111047"/>
                  </a:lnTo>
                  <a:lnTo>
                    <a:pt x="52013" y="147075"/>
                  </a:lnTo>
                  <a:lnTo>
                    <a:pt x="30005" y="186779"/>
                  </a:lnTo>
                  <a:lnTo>
                    <a:pt x="13668" y="229660"/>
                  </a:lnTo>
                  <a:lnTo>
                    <a:pt x="3500" y="275220"/>
                  </a:lnTo>
                  <a:lnTo>
                    <a:pt x="0" y="322960"/>
                  </a:lnTo>
                  <a:lnTo>
                    <a:pt x="0" y="1614106"/>
                  </a:lnTo>
                  <a:lnTo>
                    <a:pt x="3500" y="1661822"/>
                  </a:lnTo>
                  <a:lnTo>
                    <a:pt x="13668" y="1707364"/>
                  </a:lnTo>
                  <a:lnTo>
                    <a:pt x="30005" y="1750232"/>
                  </a:lnTo>
                  <a:lnTo>
                    <a:pt x="52013" y="1789928"/>
                  </a:lnTo>
                  <a:lnTo>
                    <a:pt x="79193" y="1825951"/>
                  </a:lnTo>
                  <a:lnTo>
                    <a:pt x="111047" y="1857803"/>
                  </a:lnTo>
                  <a:lnTo>
                    <a:pt x="147075" y="1884983"/>
                  </a:lnTo>
                  <a:lnTo>
                    <a:pt x="186779" y="1906993"/>
                  </a:lnTo>
                  <a:lnTo>
                    <a:pt x="229660" y="1923332"/>
                  </a:lnTo>
                  <a:lnTo>
                    <a:pt x="275220" y="1933503"/>
                  </a:lnTo>
                  <a:lnTo>
                    <a:pt x="322961" y="1937003"/>
                  </a:lnTo>
                  <a:lnTo>
                    <a:pt x="3637915" y="1937003"/>
                  </a:lnTo>
                  <a:lnTo>
                    <a:pt x="3685655" y="1933503"/>
                  </a:lnTo>
                  <a:lnTo>
                    <a:pt x="3731215" y="1923332"/>
                  </a:lnTo>
                  <a:lnTo>
                    <a:pt x="3774096" y="1906993"/>
                  </a:lnTo>
                  <a:lnTo>
                    <a:pt x="3813800" y="1884983"/>
                  </a:lnTo>
                  <a:lnTo>
                    <a:pt x="3849828" y="1857803"/>
                  </a:lnTo>
                  <a:lnTo>
                    <a:pt x="3881682" y="1825951"/>
                  </a:lnTo>
                  <a:lnTo>
                    <a:pt x="3908862" y="1789928"/>
                  </a:lnTo>
                  <a:lnTo>
                    <a:pt x="3930870" y="1750232"/>
                  </a:lnTo>
                  <a:lnTo>
                    <a:pt x="3947207" y="1707364"/>
                  </a:lnTo>
                  <a:lnTo>
                    <a:pt x="3957375" y="1661822"/>
                  </a:lnTo>
                  <a:lnTo>
                    <a:pt x="3960876" y="1614106"/>
                  </a:lnTo>
                  <a:lnTo>
                    <a:pt x="3960876" y="322960"/>
                  </a:lnTo>
                  <a:lnTo>
                    <a:pt x="3957375" y="275220"/>
                  </a:lnTo>
                  <a:lnTo>
                    <a:pt x="3947207" y="229660"/>
                  </a:lnTo>
                  <a:lnTo>
                    <a:pt x="3930870" y="186779"/>
                  </a:lnTo>
                  <a:lnTo>
                    <a:pt x="3908862" y="147075"/>
                  </a:lnTo>
                  <a:lnTo>
                    <a:pt x="3881682" y="111047"/>
                  </a:lnTo>
                  <a:lnTo>
                    <a:pt x="3849828" y="79193"/>
                  </a:lnTo>
                  <a:lnTo>
                    <a:pt x="3813800" y="52013"/>
                  </a:lnTo>
                  <a:lnTo>
                    <a:pt x="3774096" y="30005"/>
                  </a:lnTo>
                  <a:lnTo>
                    <a:pt x="3731215" y="13668"/>
                  </a:lnTo>
                  <a:lnTo>
                    <a:pt x="3685655" y="3500"/>
                  </a:lnTo>
                  <a:lnTo>
                    <a:pt x="3637915" y="0"/>
                  </a:lnTo>
                  <a:close/>
                </a:path>
              </a:pathLst>
            </a:custGeom>
            <a:solidFill>
              <a:srgbClr val="F7CE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437882" y="4271010"/>
              <a:ext cx="3961129" cy="1937385"/>
            </a:xfrm>
            <a:custGeom>
              <a:avLst/>
              <a:gdLst/>
              <a:ahLst/>
              <a:cxnLst/>
              <a:rect l="l" t="t" r="r" b="b"/>
              <a:pathLst>
                <a:path w="3961129" h="1937385">
                  <a:moveTo>
                    <a:pt x="0" y="322960"/>
                  </a:moveTo>
                  <a:lnTo>
                    <a:pt x="3500" y="275220"/>
                  </a:lnTo>
                  <a:lnTo>
                    <a:pt x="13668" y="229660"/>
                  </a:lnTo>
                  <a:lnTo>
                    <a:pt x="30005" y="186779"/>
                  </a:lnTo>
                  <a:lnTo>
                    <a:pt x="52013" y="147075"/>
                  </a:lnTo>
                  <a:lnTo>
                    <a:pt x="79193" y="111047"/>
                  </a:lnTo>
                  <a:lnTo>
                    <a:pt x="111047" y="79193"/>
                  </a:lnTo>
                  <a:lnTo>
                    <a:pt x="147075" y="52013"/>
                  </a:lnTo>
                  <a:lnTo>
                    <a:pt x="186779" y="30005"/>
                  </a:lnTo>
                  <a:lnTo>
                    <a:pt x="229660" y="13668"/>
                  </a:lnTo>
                  <a:lnTo>
                    <a:pt x="275220" y="3500"/>
                  </a:lnTo>
                  <a:lnTo>
                    <a:pt x="322961" y="0"/>
                  </a:lnTo>
                  <a:lnTo>
                    <a:pt x="3637915" y="0"/>
                  </a:lnTo>
                  <a:lnTo>
                    <a:pt x="3685655" y="3500"/>
                  </a:lnTo>
                  <a:lnTo>
                    <a:pt x="3731215" y="13668"/>
                  </a:lnTo>
                  <a:lnTo>
                    <a:pt x="3774096" y="30005"/>
                  </a:lnTo>
                  <a:lnTo>
                    <a:pt x="3813800" y="52013"/>
                  </a:lnTo>
                  <a:lnTo>
                    <a:pt x="3849828" y="79193"/>
                  </a:lnTo>
                  <a:lnTo>
                    <a:pt x="3881682" y="111047"/>
                  </a:lnTo>
                  <a:lnTo>
                    <a:pt x="3908862" y="147075"/>
                  </a:lnTo>
                  <a:lnTo>
                    <a:pt x="3930870" y="186779"/>
                  </a:lnTo>
                  <a:lnTo>
                    <a:pt x="3947207" y="229660"/>
                  </a:lnTo>
                  <a:lnTo>
                    <a:pt x="3957375" y="275220"/>
                  </a:lnTo>
                  <a:lnTo>
                    <a:pt x="3960876" y="322960"/>
                  </a:lnTo>
                  <a:lnTo>
                    <a:pt x="3960876" y="1614106"/>
                  </a:lnTo>
                  <a:lnTo>
                    <a:pt x="3957375" y="1661822"/>
                  </a:lnTo>
                  <a:lnTo>
                    <a:pt x="3947207" y="1707364"/>
                  </a:lnTo>
                  <a:lnTo>
                    <a:pt x="3930870" y="1750232"/>
                  </a:lnTo>
                  <a:lnTo>
                    <a:pt x="3908862" y="1789928"/>
                  </a:lnTo>
                  <a:lnTo>
                    <a:pt x="3881682" y="1825951"/>
                  </a:lnTo>
                  <a:lnTo>
                    <a:pt x="3849828" y="1857803"/>
                  </a:lnTo>
                  <a:lnTo>
                    <a:pt x="3813800" y="1884983"/>
                  </a:lnTo>
                  <a:lnTo>
                    <a:pt x="3774096" y="1906993"/>
                  </a:lnTo>
                  <a:lnTo>
                    <a:pt x="3731215" y="1923332"/>
                  </a:lnTo>
                  <a:lnTo>
                    <a:pt x="3685655" y="1933503"/>
                  </a:lnTo>
                  <a:lnTo>
                    <a:pt x="3637915" y="1937003"/>
                  </a:lnTo>
                  <a:lnTo>
                    <a:pt x="322961" y="1937003"/>
                  </a:lnTo>
                  <a:lnTo>
                    <a:pt x="275220" y="1933503"/>
                  </a:lnTo>
                  <a:lnTo>
                    <a:pt x="229660" y="1923332"/>
                  </a:lnTo>
                  <a:lnTo>
                    <a:pt x="186779" y="1906993"/>
                  </a:lnTo>
                  <a:lnTo>
                    <a:pt x="147075" y="1884983"/>
                  </a:lnTo>
                  <a:lnTo>
                    <a:pt x="111047" y="1857803"/>
                  </a:lnTo>
                  <a:lnTo>
                    <a:pt x="79193" y="1825951"/>
                  </a:lnTo>
                  <a:lnTo>
                    <a:pt x="52013" y="1789928"/>
                  </a:lnTo>
                  <a:lnTo>
                    <a:pt x="30005" y="1750232"/>
                  </a:lnTo>
                  <a:lnTo>
                    <a:pt x="13668" y="1707364"/>
                  </a:lnTo>
                  <a:lnTo>
                    <a:pt x="3500" y="1661822"/>
                  </a:lnTo>
                  <a:lnTo>
                    <a:pt x="0" y="1614106"/>
                  </a:lnTo>
                  <a:lnTo>
                    <a:pt x="0" y="322960"/>
                  </a:lnTo>
                  <a:close/>
                </a:path>
              </a:pathLst>
            </a:custGeom>
            <a:ln w="28956">
              <a:solidFill>
                <a:srgbClr val="69070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741666" y="4190822"/>
            <a:ext cx="3351529" cy="2014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2090">
              <a:lnSpc>
                <a:spcPts val="3215"/>
              </a:lnSpc>
              <a:spcBef>
                <a:spcPts val="95"/>
              </a:spcBef>
            </a:pPr>
            <a:r>
              <a:rPr sz="2800" spc="-30" dirty="0">
                <a:solidFill>
                  <a:srgbClr val="C00000"/>
                </a:solidFill>
                <a:latin typeface="Calibri"/>
                <a:cs typeface="Calibri"/>
              </a:rPr>
              <a:t>ЗНАЧИМАЯ</a:t>
            </a:r>
            <a:r>
              <a:rPr sz="2800" spc="-8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C00000"/>
                </a:solidFill>
                <a:latin typeface="Calibri"/>
                <a:cs typeface="Calibri"/>
              </a:rPr>
              <a:t>РАБОТА</a:t>
            </a:r>
            <a:endParaRPr sz="2800">
              <a:latin typeface="Calibri"/>
              <a:cs typeface="Calibri"/>
            </a:endParaRPr>
          </a:p>
          <a:p>
            <a:pPr marL="170815" marR="160655" indent="146050">
              <a:lnSpc>
                <a:spcPts val="3070"/>
              </a:lnSpc>
              <a:spcBef>
                <a:spcPts val="204"/>
              </a:spcBef>
            </a:pPr>
            <a:r>
              <a:rPr sz="2800" dirty="0">
                <a:solidFill>
                  <a:srgbClr val="C00000"/>
                </a:solidFill>
                <a:latin typeface="Calibri"/>
                <a:cs typeface="Calibri"/>
              </a:rPr>
              <a:t>(В</a:t>
            </a:r>
            <a:r>
              <a:rPr sz="2800" spc="-8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C00000"/>
                </a:solidFill>
                <a:latin typeface="Calibri"/>
                <a:cs typeface="Calibri"/>
              </a:rPr>
              <a:t>идеале</a:t>
            </a:r>
            <a:r>
              <a:rPr sz="2800" spc="-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C00000"/>
                </a:solidFill>
                <a:latin typeface="Calibri"/>
                <a:cs typeface="Calibri"/>
              </a:rPr>
              <a:t>должна </a:t>
            </a:r>
            <a:r>
              <a:rPr sz="2800" spc="-20" dirty="0">
                <a:solidFill>
                  <a:srgbClr val="C00000"/>
                </a:solidFill>
                <a:latin typeface="Calibri"/>
                <a:cs typeface="Calibri"/>
              </a:rPr>
              <a:t>происходить</a:t>
            </a:r>
            <a:r>
              <a:rPr sz="2800" spc="-8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C00000"/>
                </a:solidFill>
                <a:latin typeface="Calibri"/>
                <a:cs typeface="Calibri"/>
              </a:rPr>
              <a:t>только</a:t>
            </a:r>
            <a:endParaRPr sz="2800">
              <a:latin typeface="Calibri"/>
              <a:cs typeface="Calibri"/>
            </a:endParaRPr>
          </a:p>
          <a:p>
            <a:pPr marL="916305" marR="5080" indent="-904240">
              <a:lnSpc>
                <a:spcPts val="3070"/>
              </a:lnSpc>
              <a:spcBef>
                <a:spcPts val="15"/>
              </a:spcBef>
            </a:pPr>
            <a:r>
              <a:rPr sz="2800" dirty="0">
                <a:solidFill>
                  <a:srgbClr val="C00000"/>
                </a:solidFill>
                <a:latin typeface="Calibri"/>
                <a:cs typeface="Calibri"/>
              </a:rPr>
              <a:t>работа,</a:t>
            </a:r>
            <a:r>
              <a:rPr sz="2800" spc="-1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C00000"/>
                </a:solidFill>
                <a:latin typeface="Calibri"/>
                <a:cs typeface="Calibri"/>
              </a:rPr>
              <a:t>добавляющая ценности)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447" y="157159"/>
            <a:ext cx="11817146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000" b="1" spc="-65" dirty="0">
                <a:solidFill>
                  <a:srgbClr val="FF6600"/>
                </a:solidFill>
              </a:rPr>
              <a:t>TPM</a:t>
            </a:r>
            <a:r>
              <a:rPr sz="4000" b="1" spc="-220" dirty="0">
                <a:solidFill>
                  <a:srgbClr val="FF6600"/>
                </a:solidFill>
              </a:rPr>
              <a:t> </a:t>
            </a:r>
            <a:r>
              <a:rPr sz="4000" b="1" spc="-70" dirty="0">
                <a:solidFill>
                  <a:srgbClr val="FF6600"/>
                </a:solidFill>
              </a:rPr>
              <a:t>(</a:t>
            </a:r>
            <a:r>
              <a:rPr sz="4000" b="1" spc="-515" dirty="0">
                <a:solidFill>
                  <a:srgbClr val="FF6600"/>
                </a:solidFill>
              </a:rPr>
              <a:t>T</a:t>
            </a:r>
            <a:r>
              <a:rPr sz="4000" b="1" spc="-80" dirty="0">
                <a:solidFill>
                  <a:srgbClr val="FF6600"/>
                </a:solidFill>
              </a:rPr>
              <a:t>o</a:t>
            </a:r>
            <a:r>
              <a:rPr sz="4000" b="1" spc="-155" dirty="0">
                <a:solidFill>
                  <a:srgbClr val="FF6600"/>
                </a:solidFill>
              </a:rPr>
              <a:t>t</a:t>
            </a:r>
            <a:r>
              <a:rPr sz="4000" b="1" spc="-100" dirty="0">
                <a:solidFill>
                  <a:srgbClr val="FF6600"/>
                </a:solidFill>
              </a:rPr>
              <a:t>a</a:t>
            </a:r>
            <a:r>
              <a:rPr sz="4000" b="1" dirty="0">
                <a:solidFill>
                  <a:srgbClr val="FF6600"/>
                </a:solidFill>
              </a:rPr>
              <a:t>l</a:t>
            </a:r>
            <a:r>
              <a:rPr sz="4000" b="1" spc="-150" dirty="0">
                <a:solidFill>
                  <a:srgbClr val="FF6600"/>
                </a:solidFill>
              </a:rPr>
              <a:t> </a:t>
            </a:r>
            <a:r>
              <a:rPr sz="4000" b="1" spc="-100" dirty="0">
                <a:solidFill>
                  <a:srgbClr val="FF6600"/>
                </a:solidFill>
              </a:rPr>
              <a:t>Productive</a:t>
            </a:r>
            <a:r>
              <a:rPr sz="4000" b="1" spc="-195" dirty="0">
                <a:solidFill>
                  <a:srgbClr val="FF6600"/>
                </a:solidFill>
              </a:rPr>
              <a:t> </a:t>
            </a:r>
            <a:r>
              <a:rPr sz="4000" b="1" spc="-90" dirty="0">
                <a:solidFill>
                  <a:srgbClr val="FF6600"/>
                </a:solidFill>
              </a:rPr>
              <a:t>Maintenance</a:t>
            </a:r>
            <a:r>
              <a:rPr sz="4000" b="1" spc="-90" dirty="0" smtClean="0">
                <a:solidFill>
                  <a:srgbClr val="FF6600"/>
                </a:solidFill>
              </a:rPr>
              <a:t>)</a:t>
            </a:r>
            <a:r>
              <a:rPr lang="ru-RU" sz="4000" b="1" spc="-90" dirty="0" smtClean="0">
                <a:solidFill>
                  <a:srgbClr val="FF6600"/>
                </a:solidFill>
              </a:rPr>
              <a:t/>
            </a:r>
            <a:br>
              <a:rPr lang="ru-RU" sz="4000" b="1" spc="-90" dirty="0" smtClean="0">
                <a:solidFill>
                  <a:srgbClr val="FF6600"/>
                </a:solidFill>
              </a:rPr>
            </a:br>
            <a:r>
              <a:rPr lang="ru-RU" sz="4000" b="1" spc="-90" dirty="0" smtClean="0">
                <a:solidFill>
                  <a:srgbClr val="FF6600"/>
                </a:solidFill>
              </a:rPr>
              <a:t>ПОЛНОЕ ТЕХНИЧЕСКОЕ ОБСЛУЖИВАНИЕ</a:t>
            </a:r>
            <a:endParaRPr sz="4000" b="1" dirty="0">
              <a:solidFill>
                <a:srgbClr val="FF6600"/>
              </a:solidFill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spc="145" dirty="0"/>
              <a:t>Время</a:t>
            </a:r>
            <a:r>
              <a:rPr dirty="0"/>
              <a:t>	</a:t>
            </a:r>
            <a:r>
              <a:rPr spc="170" dirty="0"/>
              <a:t>выбирать</a:t>
            </a:r>
            <a:r>
              <a:rPr spc="380" dirty="0"/>
              <a:t> </a:t>
            </a:r>
            <a:r>
              <a:rPr spc="155" dirty="0"/>
              <a:t>будущее!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5381" y="1717624"/>
            <a:ext cx="2529840" cy="836294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5"/>
              </a:spcBef>
            </a:pPr>
            <a:r>
              <a:rPr sz="2800" spc="-10" dirty="0">
                <a:latin typeface="Calibri"/>
                <a:cs typeface="Calibri"/>
              </a:rPr>
              <a:t>Всеобщий </a:t>
            </a:r>
            <a:r>
              <a:rPr sz="2800" spc="-25" dirty="0">
                <a:latin typeface="Calibri"/>
                <a:cs typeface="Calibri"/>
              </a:rPr>
              <a:t>оборудованием.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06292" y="1717624"/>
            <a:ext cx="768350" cy="836294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 indent="12065">
              <a:lnSpc>
                <a:spcPts val="3030"/>
              </a:lnSpc>
              <a:spcBef>
                <a:spcPts val="475"/>
              </a:spcBef>
            </a:pPr>
            <a:r>
              <a:rPr sz="2800" spc="-20" dirty="0">
                <a:latin typeface="Calibri"/>
                <a:cs typeface="Calibri"/>
              </a:rPr>
              <a:t>уход </a:t>
            </a:r>
            <a:r>
              <a:rPr sz="2800" spc="-35" dirty="0">
                <a:latin typeface="Calibri"/>
                <a:cs typeface="Calibri"/>
              </a:rPr>
              <a:t>Цель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15180" y="1717624"/>
            <a:ext cx="1271270" cy="836294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 indent="923925">
              <a:lnSpc>
                <a:spcPts val="3030"/>
              </a:lnSpc>
              <a:spcBef>
                <a:spcPts val="475"/>
              </a:spcBef>
            </a:pPr>
            <a:r>
              <a:rPr sz="2800" spc="-25" dirty="0">
                <a:latin typeface="Calibri"/>
                <a:cs typeface="Calibri"/>
              </a:rPr>
              <a:t>за </a:t>
            </a:r>
            <a:r>
              <a:rPr sz="2800" spc="-10" dirty="0">
                <a:latin typeface="Calibri"/>
                <a:cs typeface="Calibri"/>
              </a:rPr>
              <a:t>данного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5381" y="2486405"/>
            <a:ext cx="504952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  <a:tabLst>
                <a:tab pos="2403475" algn="l"/>
                <a:tab pos="3045460" algn="l"/>
              </a:tabLst>
            </a:pPr>
            <a:r>
              <a:rPr sz="2800" spc="-10" dirty="0">
                <a:latin typeface="Calibri"/>
                <a:cs typeface="Calibri"/>
              </a:rPr>
              <a:t>инструмента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0" dirty="0">
                <a:latin typeface="Calibri"/>
                <a:cs typeface="Calibri"/>
              </a:rPr>
              <a:t>–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привлечение </a:t>
            </a:r>
            <a:r>
              <a:rPr sz="2800" dirty="0">
                <a:latin typeface="Calibri"/>
                <a:cs typeface="Calibri"/>
              </a:rPr>
              <a:t>каждого</a:t>
            </a:r>
            <a:r>
              <a:rPr sz="2800" spc="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сотрудника</a:t>
            </a:r>
            <a:r>
              <a:rPr sz="2800" spc="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компании</a:t>
            </a:r>
            <a:r>
              <a:rPr sz="2800" spc="85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к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5381" y="3254197"/>
            <a:ext cx="23088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обслуживанию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5381" y="3254197"/>
            <a:ext cx="5049520" cy="836294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 indent="2764790">
              <a:lnSpc>
                <a:spcPts val="3030"/>
              </a:lnSpc>
              <a:spcBef>
                <a:spcPts val="475"/>
              </a:spcBef>
              <a:tabLst>
                <a:tab pos="644525" algn="l"/>
                <a:tab pos="1568450" algn="l"/>
                <a:tab pos="2642870" algn="l"/>
              </a:tabLst>
            </a:pPr>
            <a:r>
              <a:rPr sz="2800" spc="-25" dirty="0">
                <a:latin typeface="Calibri"/>
                <a:cs typeface="Calibri"/>
              </a:rPr>
              <a:t>оборудования. За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0" dirty="0">
                <a:latin typeface="Calibri"/>
                <a:cs typeface="Calibri"/>
              </a:rPr>
              <a:t>счет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0" dirty="0">
                <a:latin typeface="Calibri"/>
                <a:cs typeface="Calibri"/>
              </a:rPr>
              <a:t>этого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обеспечивается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5381" y="4022852"/>
            <a:ext cx="504952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  <a:tabLst>
                <a:tab pos="2171700" algn="l"/>
                <a:tab pos="4871720" algn="l"/>
              </a:tabLst>
            </a:pPr>
            <a:r>
              <a:rPr sz="2800" spc="-10" dirty="0">
                <a:latin typeface="Calibri"/>
                <a:cs typeface="Calibri"/>
              </a:rPr>
              <a:t>готовность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оборудования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0" dirty="0">
                <a:latin typeface="Calibri"/>
                <a:cs typeface="Calibri"/>
              </a:rPr>
              <a:t>к </a:t>
            </a:r>
            <a:r>
              <a:rPr sz="2800" dirty="0">
                <a:latin typeface="Calibri"/>
                <a:cs typeface="Calibri"/>
              </a:rPr>
              <a:t>работе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и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его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эффективность.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597652" y="1749551"/>
            <a:ext cx="6395085" cy="3968750"/>
            <a:chOff x="5597652" y="1749551"/>
            <a:chExt cx="6395085" cy="396875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7652" y="1749551"/>
              <a:ext cx="6394704" cy="39684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76688" y="4268723"/>
              <a:ext cx="1914905" cy="14485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84220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b="1" spc="-35" dirty="0">
                <a:solidFill>
                  <a:srgbClr val="FF6600"/>
                </a:solidFill>
              </a:rPr>
              <a:t>JIT</a:t>
            </a:r>
            <a:r>
              <a:rPr sz="4800" b="1" spc="-195" dirty="0">
                <a:solidFill>
                  <a:srgbClr val="FF6600"/>
                </a:solidFill>
              </a:rPr>
              <a:t> </a:t>
            </a:r>
            <a:r>
              <a:rPr sz="4800" b="1" spc="-90" dirty="0">
                <a:solidFill>
                  <a:srgbClr val="FF6600"/>
                </a:solidFill>
              </a:rPr>
              <a:t>(Just-In-</a:t>
            </a:r>
            <a:r>
              <a:rPr sz="4800" b="1" spc="-80" dirty="0">
                <a:solidFill>
                  <a:srgbClr val="FF6600"/>
                </a:solidFill>
              </a:rPr>
              <a:t>Time</a:t>
            </a:r>
            <a:r>
              <a:rPr sz="4800" b="1" spc="-195" dirty="0">
                <a:solidFill>
                  <a:srgbClr val="FF6600"/>
                </a:solidFill>
              </a:rPr>
              <a:t> </a:t>
            </a:r>
            <a:r>
              <a:rPr sz="4800" b="1" dirty="0">
                <a:solidFill>
                  <a:srgbClr val="FF6600"/>
                </a:solidFill>
              </a:rPr>
              <a:t>—</a:t>
            </a:r>
            <a:r>
              <a:rPr sz="4800" b="1" spc="-180" dirty="0">
                <a:solidFill>
                  <a:srgbClr val="FF6600"/>
                </a:solidFill>
              </a:rPr>
              <a:t> </a:t>
            </a:r>
            <a:r>
              <a:rPr sz="4800" b="1" spc="-70" dirty="0">
                <a:solidFill>
                  <a:srgbClr val="FF6600"/>
                </a:solidFill>
              </a:rPr>
              <a:t>точно</a:t>
            </a:r>
            <a:r>
              <a:rPr sz="4800" b="1" spc="-175" dirty="0">
                <a:solidFill>
                  <a:srgbClr val="FF6600"/>
                </a:solidFill>
              </a:rPr>
              <a:t> </a:t>
            </a:r>
            <a:r>
              <a:rPr sz="4800" b="1" spc="-70" dirty="0">
                <a:solidFill>
                  <a:srgbClr val="FF6600"/>
                </a:solidFill>
              </a:rPr>
              <a:t>вовремя)</a:t>
            </a:r>
            <a:endParaRPr sz="4800" b="1" dirty="0">
              <a:solidFill>
                <a:srgbClr val="FF6600"/>
              </a:solidFill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spc="145" dirty="0"/>
              <a:t>Время</a:t>
            </a:r>
            <a:r>
              <a:rPr dirty="0"/>
              <a:t>	</a:t>
            </a:r>
            <a:r>
              <a:rPr spc="170" dirty="0"/>
              <a:t>выбирать</a:t>
            </a:r>
            <a:r>
              <a:rPr spc="380" dirty="0"/>
              <a:t> </a:t>
            </a:r>
            <a:r>
              <a:rPr spc="155" dirty="0"/>
              <a:t>будущее!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9600" y="1896318"/>
            <a:ext cx="7162800" cy="281872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algn="just">
              <a:lnSpc>
                <a:spcPts val="3020"/>
              </a:lnSpc>
              <a:spcBef>
                <a:spcPts val="480"/>
              </a:spcBef>
              <a:tabLst>
                <a:tab pos="2193290" algn="l"/>
                <a:tab pos="2955925" algn="l"/>
                <a:tab pos="4959985" algn="l"/>
                <a:tab pos="5708650" algn="l"/>
              </a:tabLst>
            </a:pPr>
            <a:r>
              <a:rPr sz="2800" spc="-10" dirty="0" err="1" smtClean="0">
                <a:latin typeface="Calibri"/>
                <a:cs typeface="Calibri"/>
              </a:rPr>
              <a:t>Инструмент</a:t>
            </a:r>
            <a:r>
              <a:rPr sz="2800" dirty="0" smtClean="0">
                <a:latin typeface="Calibri"/>
                <a:cs typeface="Calibri"/>
              </a:rPr>
              <a:t>	</a:t>
            </a:r>
            <a:r>
              <a:rPr sz="2800" spc="-25" dirty="0" smtClean="0">
                <a:latin typeface="Calibri"/>
                <a:cs typeface="Calibri"/>
              </a:rPr>
              <a:t>JIT</a:t>
            </a:r>
            <a:r>
              <a:rPr sz="2800" dirty="0" smtClean="0">
                <a:latin typeface="Calibri"/>
                <a:cs typeface="Calibri"/>
              </a:rPr>
              <a:t>	</a:t>
            </a:r>
            <a:r>
              <a:rPr sz="2800" spc="-10" dirty="0" err="1" smtClean="0">
                <a:latin typeface="Calibri"/>
                <a:cs typeface="Calibri"/>
              </a:rPr>
              <a:t>направлен</a:t>
            </a:r>
            <a:r>
              <a:rPr sz="2800" dirty="0" smtClean="0">
                <a:latin typeface="Calibri"/>
                <a:cs typeface="Calibri"/>
              </a:rPr>
              <a:t>	</a:t>
            </a:r>
            <a:r>
              <a:rPr sz="2800" spc="-25" dirty="0" err="1" smtClean="0">
                <a:latin typeface="Calibri"/>
                <a:cs typeface="Calibri"/>
              </a:rPr>
              <a:t>на</a:t>
            </a:r>
            <a:r>
              <a:rPr sz="2800" dirty="0" smtClean="0">
                <a:latin typeface="Calibri"/>
                <a:cs typeface="Calibri"/>
              </a:rPr>
              <a:t>	</a:t>
            </a:r>
            <a:r>
              <a:rPr sz="2800" spc="-10" dirty="0" err="1" smtClean="0">
                <a:latin typeface="Calibri"/>
                <a:cs typeface="Calibri"/>
              </a:rPr>
              <a:t>создание</a:t>
            </a:r>
            <a:r>
              <a:rPr sz="2800" spc="-10" dirty="0" smtClean="0">
                <a:latin typeface="Calibri"/>
                <a:cs typeface="Calibri"/>
              </a:rPr>
              <a:t> </a:t>
            </a:r>
            <a:r>
              <a:rPr lang="ru-RU" sz="2800" spc="-10" dirty="0" smtClean="0">
                <a:cs typeface="Calibri"/>
              </a:rPr>
              <a:t>системы управления</a:t>
            </a:r>
            <a:r>
              <a:rPr lang="ru-RU" sz="2800" dirty="0" smtClean="0">
                <a:cs typeface="Calibri"/>
              </a:rPr>
              <a:t> </a:t>
            </a:r>
            <a:r>
              <a:rPr lang="ru-RU" sz="2800" spc="-10" dirty="0" smtClean="0">
                <a:cs typeface="Calibri"/>
              </a:rPr>
              <a:t>материалами</a:t>
            </a:r>
            <a:r>
              <a:rPr lang="ru-RU" sz="2800" dirty="0">
                <a:cs typeface="Calibri"/>
              </a:rPr>
              <a:t>	</a:t>
            </a:r>
            <a:r>
              <a:rPr lang="ru-RU" sz="2800" spc="-50" dirty="0" smtClean="0">
                <a:cs typeface="Calibri"/>
              </a:rPr>
              <a:t>в</a:t>
            </a:r>
            <a:r>
              <a:rPr lang="ru-RU" sz="2800" dirty="0" smtClean="0">
                <a:cs typeface="Calibri"/>
              </a:rPr>
              <a:t> </a:t>
            </a:r>
            <a:r>
              <a:rPr lang="ru-RU" sz="2800" dirty="0" smtClean="0"/>
              <a:t>производстве</a:t>
            </a:r>
            <a:r>
              <a:rPr lang="ru-RU" sz="2800" dirty="0"/>
              <a:t>.</a:t>
            </a:r>
            <a:r>
              <a:rPr lang="ru-RU" sz="2800" spc="100" dirty="0"/>
              <a:t> </a:t>
            </a:r>
            <a:r>
              <a:rPr lang="ru-RU" sz="2800" dirty="0"/>
              <a:t>В</a:t>
            </a:r>
            <a:r>
              <a:rPr lang="ru-RU" sz="2800" spc="105" dirty="0"/>
              <a:t> </a:t>
            </a:r>
            <a:r>
              <a:rPr lang="ru-RU" sz="2800" dirty="0"/>
              <a:t>данной</a:t>
            </a:r>
            <a:r>
              <a:rPr lang="ru-RU" sz="2800" spc="110" dirty="0"/>
              <a:t> </a:t>
            </a:r>
            <a:r>
              <a:rPr lang="ru-RU" sz="2800" dirty="0"/>
              <a:t>системе</a:t>
            </a:r>
            <a:r>
              <a:rPr lang="ru-RU" sz="2800" spc="100" dirty="0"/>
              <a:t> </a:t>
            </a:r>
            <a:r>
              <a:rPr lang="ru-RU" sz="2800" dirty="0"/>
              <a:t>материалы</a:t>
            </a:r>
            <a:r>
              <a:rPr lang="ru-RU" sz="2800" spc="100" dirty="0"/>
              <a:t> </a:t>
            </a:r>
            <a:r>
              <a:rPr lang="ru-RU" sz="2800" spc="-50" dirty="0"/>
              <a:t>с </a:t>
            </a:r>
            <a:r>
              <a:rPr lang="ru-RU" sz="2800" dirty="0"/>
              <a:t>предыдущей</a:t>
            </a:r>
            <a:r>
              <a:rPr lang="ru-RU" sz="2800" spc="465" dirty="0"/>
              <a:t>  </a:t>
            </a:r>
            <a:r>
              <a:rPr lang="ru-RU" sz="2800" dirty="0"/>
              <a:t>операции</a:t>
            </a:r>
            <a:r>
              <a:rPr lang="ru-RU" sz="2800" spc="480" dirty="0"/>
              <a:t>  </a:t>
            </a:r>
            <a:r>
              <a:rPr lang="ru-RU" sz="2800" dirty="0"/>
              <a:t>(или</a:t>
            </a:r>
            <a:r>
              <a:rPr lang="ru-RU" sz="2800" spc="475" dirty="0"/>
              <a:t>  </a:t>
            </a:r>
            <a:r>
              <a:rPr lang="ru-RU" sz="2800" dirty="0"/>
              <a:t>от</a:t>
            </a:r>
            <a:r>
              <a:rPr lang="ru-RU" sz="2800" spc="470" dirty="0"/>
              <a:t>  </a:t>
            </a:r>
            <a:r>
              <a:rPr lang="ru-RU" sz="2800" spc="-10" dirty="0"/>
              <a:t>внешнего </a:t>
            </a:r>
            <a:r>
              <a:rPr lang="ru-RU" sz="2800" dirty="0"/>
              <a:t>поставщика)</a:t>
            </a:r>
            <a:r>
              <a:rPr lang="ru-RU" sz="2800" spc="605" dirty="0"/>
              <a:t>  </a:t>
            </a:r>
            <a:r>
              <a:rPr lang="ru-RU" sz="2800" dirty="0"/>
              <a:t>доставляются</a:t>
            </a:r>
            <a:r>
              <a:rPr lang="ru-RU" sz="2800" spc="620" dirty="0"/>
              <a:t>  </a:t>
            </a:r>
            <a:r>
              <a:rPr lang="ru-RU" sz="2800" dirty="0"/>
              <a:t>именно</a:t>
            </a:r>
            <a:r>
              <a:rPr lang="ru-RU" sz="2800" spc="610" dirty="0"/>
              <a:t>  </a:t>
            </a:r>
            <a:r>
              <a:rPr lang="ru-RU" sz="2800" dirty="0"/>
              <a:t>в</a:t>
            </a:r>
            <a:r>
              <a:rPr lang="ru-RU" sz="2800" spc="610" dirty="0"/>
              <a:t>  </a:t>
            </a:r>
            <a:r>
              <a:rPr lang="ru-RU" sz="2800" spc="-25" dirty="0"/>
              <a:t>тот </a:t>
            </a:r>
            <a:r>
              <a:rPr lang="ru-RU" sz="2800" spc="-20" dirty="0"/>
              <a:t>момент,</a:t>
            </a:r>
            <a:r>
              <a:rPr lang="ru-RU" sz="2800" spc="-80" dirty="0"/>
              <a:t> </a:t>
            </a:r>
            <a:r>
              <a:rPr lang="ru-RU" sz="2800" spc="-30" dirty="0"/>
              <a:t>когда</a:t>
            </a:r>
            <a:r>
              <a:rPr lang="ru-RU" sz="2800" spc="-80" dirty="0"/>
              <a:t> </a:t>
            </a:r>
            <a:r>
              <a:rPr lang="ru-RU" sz="2800" dirty="0"/>
              <a:t>они</a:t>
            </a:r>
            <a:r>
              <a:rPr lang="ru-RU" sz="2800" spc="-55" dirty="0"/>
              <a:t> </a:t>
            </a:r>
            <a:r>
              <a:rPr lang="ru-RU" sz="2800" spc="-10" dirty="0"/>
              <a:t>требуются,</a:t>
            </a:r>
            <a:r>
              <a:rPr lang="ru-RU" sz="2800" spc="-25" dirty="0"/>
              <a:t> </a:t>
            </a:r>
            <a:r>
              <a:rPr lang="ru-RU" sz="2800" dirty="0"/>
              <a:t>но</a:t>
            </a:r>
            <a:r>
              <a:rPr lang="ru-RU" sz="2800" spc="-65" dirty="0"/>
              <a:t> </a:t>
            </a:r>
            <a:r>
              <a:rPr lang="ru-RU" sz="2800" dirty="0"/>
              <a:t>не</a:t>
            </a:r>
            <a:r>
              <a:rPr lang="ru-RU" sz="2800" spc="-65" dirty="0"/>
              <a:t> </a:t>
            </a:r>
            <a:r>
              <a:rPr lang="ru-RU" sz="2800" spc="-10" dirty="0"/>
              <a:t>раньше.</a:t>
            </a:r>
          </a:p>
          <a:p>
            <a:pPr marL="12700" marR="5080">
              <a:lnSpc>
                <a:spcPts val="3020"/>
              </a:lnSpc>
              <a:spcBef>
                <a:spcPts val="480"/>
              </a:spcBef>
              <a:tabLst>
                <a:tab pos="2193290" algn="l"/>
                <a:tab pos="2955925" algn="l"/>
                <a:tab pos="4959985" algn="l"/>
                <a:tab pos="5708650" algn="l"/>
              </a:tabLst>
            </a:pPr>
            <a:endParaRPr sz="28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72600" y="2160884"/>
            <a:ext cx="2159181" cy="25351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6185" y="285023"/>
            <a:ext cx="3542029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85" dirty="0">
                <a:solidFill>
                  <a:srgbClr val="FF6600"/>
                </a:solidFill>
              </a:rPr>
              <a:t>Картирование</a:t>
            </a:r>
            <a:endParaRPr sz="4800" b="1" dirty="0">
              <a:solidFill>
                <a:srgbClr val="FF6600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spc="145" dirty="0"/>
              <a:t>Время</a:t>
            </a:r>
            <a:r>
              <a:rPr dirty="0"/>
              <a:t>	</a:t>
            </a:r>
            <a:r>
              <a:rPr spc="170" dirty="0"/>
              <a:t>выбирать</a:t>
            </a:r>
            <a:r>
              <a:rPr spc="380" dirty="0"/>
              <a:t> </a:t>
            </a:r>
            <a:r>
              <a:rPr spc="155" dirty="0"/>
              <a:t>будущее!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0692" y="1332737"/>
            <a:ext cx="11642725" cy="122047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algn="just">
              <a:lnSpc>
                <a:spcPts val="3030"/>
              </a:lnSpc>
              <a:spcBef>
                <a:spcPts val="470"/>
              </a:spcBef>
            </a:pPr>
            <a:r>
              <a:rPr sz="2800" dirty="0">
                <a:latin typeface="Calibri"/>
                <a:cs typeface="Calibri"/>
              </a:rPr>
              <a:t>Это</a:t>
            </a:r>
            <a:r>
              <a:rPr sz="2800" spc="420" dirty="0">
                <a:latin typeface="Calibri"/>
                <a:cs typeface="Calibri"/>
              </a:rPr>
              <a:t>    </a:t>
            </a:r>
            <a:r>
              <a:rPr sz="2800" dirty="0">
                <a:latin typeface="Calibri"/>
                <a:cs typeface="Calibri"/>
              </a:rPr>
              <a:t>инструмент</a:t>
            </a:r>
            <a:r>
              <a:rPr sz="2800" spc="420" dirty="0">
                <a:latin typeface="Calibri"/>
                <a:cs typeface="Calibri"/>
              </a:rPr>
              <a:t>    </a:t>
            </a:r>
            <a:r>
              <a:rPr sz="2800" dirty="0">
                <a:latin typeface="Calibri"/>
                <a:cs typeface="Calibri"/>
              </a:rPr>
              <a:t>визуализации</a:t>
            </a:r>
            <a:r>
              <a:rPr sz="2800" spc="420" dirty="0">
                <a:latin typeface="Calibri"/>
                <a:cs typeface="Calibri"/>
              </a:rPr>
              <a:t>    </a:t>
            </a:r>
            <a:r>
              <a:rPr sz="2800" dirty="0">
                <a:latin typeface="Calibri"/>
                <a:cs typeface="Calibri"/>
              </a:rPr>
              <a:t>и</a:t>
            </a:r>
            <a:r>
              <a:rPr sz="2800" spc="420" dirty="0">
                <a:latin typeface="Calibri"/>
                <a:cs typeface="Calibri"/>
              </a:rPr>
              <a:t>    </a:t>
            </a:r>
            <a:r>
              <a:rPr sz="2800" dirty="0">
                <a:latin typeface="Calibri"/>
                <a:cs typeface="Calibri"/>
              </a:rPr>
              <a:t>анализа</a:t>
            </a:r>
            <a:r>
              <a:rPr sz="2800" spc="420" dirty="0">
                <a:latin typeface="Calibri"/>
                <a:cs typeface="Calibri"/>
              </a:rPr>
              <a:t>    </a:t>
            </a:r>
            <a:r>
              <a:rPr sz="2800" dirty="0">
                <a:latin typeface="Calibri"/>
                <a:cs typeface="Calibri"/>
              </a:rPr>
              <a:t>материального</a:t>
            </a:r>
            <a:r>
              <a:rPr sz="2800" spc="420" dirty="0">
                <a:latin typeface="Calibri"/>
                <a:cs typeface="Calibri"/>
              </a:rPr>
              <a:t>    </a:t>
            </a:r>
            <a:r>
              <a:rPr sz="2800" spc="-50" dirty="0">
                <a:latin typeface="Calibri"/>
                <a:cs typeface="Calibri"/>
              </a:rPr>
              <a:t>и </a:t>
            </a:r>
            <a:r>
              <a:rPr sz="2800" spc="-10" dirty="0">
                <a:latin typeface="Calibri"/>
                <a:cs typeface="Calibri"/>
              </a:rPr>
              <a:t>информационного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потоков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в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процессе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создания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ценности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от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поставщика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до </a:t>
            </a:r>
            <a:r>
              <a:rPr sz="2800" spc="-10" dirty="0">
                <a:latin typeface="Calibri"/>
                <a:cs typeface="Calibri"/>
              </a:rPr>
              <a:t>заказчика.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51547" y="2645664"/>
            <a:ext cx="5007863" cy="318363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85089" y="2497581"/>
            <a:ext cx="415162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555875" algn="l"/>
              </a:tabLst>
            </a:pPr>
            <a:r>
              <a:rPr sz="2800" spc="-10" dirty="0">
                <a:latin typeface="Calibri"/>
                <a:cs typeface="Calibri"/>
              </a:rPr>
              <a:t>Картирование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процессов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5089" y="2924301"/>
            <a:ext cx="415162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24940" algn="l"/>
                <a:tab pos="3945890" algn="l"/>
              </a:tabLst>
            </a:pPr>
            <a:r>
              <a:rPr sz="2800" spc="-10" dirty="0">
                <a:latin typeface="Calibri"/>
                <a:cs typeface="Calibri"/>
              </a:rPr>
              <a:t>собой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определение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50" dirty="0">
                <a:latin typeface="Calibri"/>
                <a:cs typeface="Calibri"/>
              </a:rPr>
              <a:t>и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99838" y="2497581"/>
            <a:ext cx="2053589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8270" marR="5080" indent="-116205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latin typeface="Calibri"/>
                <a:cs typeface="Calibri"/>
              </a:rPr>
              <a:t>представляет </a:t>
            </a:r>
            <a:r>
              <a:rPr sz="2800" spc="-10" dirty="0">
                <a:latin typeface="Calibri"/>
                <a:cs typeface="Calibri"/>
              </a:rPr>
              <a:t>графическое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5089" y="3350717"/>
            <a:ext cx="6572884" cy="1306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отображение</a:t>
            </a:r>
            <a:r>
              <a:rPr sz="2800" spc="19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шагов</a:t>
            </a:r>
            <a:r>
              <a:rPr sz="2800" spc="20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по</a:t>
            </a:r>
            <a:r>
              <a:rPr sz="2800" spc="195" dirty="0">
                <a:latin typeface="Calibri"/>
                <a:cs typeface="Calibri"/>
              </a:rPr>
              <a:t>  </a:t>
            </a:r>
            <a:r>
              <a:rPr sz="2800" spc="-10" dirty="0">
                <a:latin typeface="Calibri"/>
                <a:cs typeface="Calibri"/>
              </a:rPr>
              <a:t>предоставлению </a:t>
            </a:r>
            <a:r>
              <a:rPr sz="2800" dirty="0">
                <a:latin typeface="Calibri"/>
                <a:cs typeface="Calibri"/>
              </a:rPr>
              <a:t>товаров</a:t>
            </a:r>
            <a:r>
              <a:rPr sz="2800" spc="1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или</a:t>
            </a:r>
            <a:r>
              <a:rPr sz="2800" spc="1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услуг</a:t>
            </a:r>
            <a:r>
              <a:rPr sz="2800" spc="14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внутренним</a:t>
            </a:r>
            <a:r>
              <a:rPr sz="2800" spc="1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и</a:t>
            </a:r>
            <a:r>
              <a:rPr sz="2800" spc="1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внешним клиентам.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1647" y="4733544"/>
            <a:ext cx="6702552" cy="15529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9400" y="392821"/>
            <a:ext cx="52260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80" dirty="0">
                <a:solidFill>
                  <a:srgbClr val="FF6600"/>
                </a:solidFill>
              </a:rPr>
              <a:t>Встроенное</a:t>
            </a:r>
            <a:r>
              <a:rPr sz="4800" b="1" spc="-204" dirty="0">
                <a:solidFill>
                  <a:srgbClr val="FF6600"/>
                </a:solidFill>
              </a:rPr>
              <a:t> </a:t>
            </a:r>
            <a:r>
              <a:rPr sz="4800" b="1" spc="-70" dirty="0">
                <a:solidFill>
                  <a:srgbClr val="FF6600"/>
                </a:solidFill>
              </a:rPr>
              <a:t>качество</a:t>
            </a:r>
            <a:endParaRPr sz="4800" b="1" dirty="0">
              <a:solidFill>
                <a:srgbClr val="FF6600"/>
              </a:solidFill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spc="145" dirty="0"/>
              <a:t>Время</a:t>
            </a:r>
            <a:r>
              <a:rPr dirty="0"/>
              <a:t>	</a:t>
            </a:r>
            <a:r>
              <a:rPr spc="170" dirty="0"/>
              <a:t>выбирать</a:t>
            </a:r>
            <a:r>
              <a:rPr spc="380" dirty="0"/>
              <a:t> </a:t>
            </a:r>
            <a:r>
              <a:rPr spc="155" dirty="0"/>
              <a:t>будущее!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9052" y="1385392"/>
            <a:ext cx="11592560" cy="160464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34"/>
              </a:spcBef>
            </a:pPr>
            <a:r>
              <a:rPr sz="2800" dirty="0">
                <a:latin typeface="Calibri"/>
                <a:cs typeface="Calibri"/>
              </a:rPr>
              <a:t>Это</a:t>
            </a:r>
            <a:r>
              <a:rPr sz="2800" spc="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все</a:t>
            </a:r>
            <a:r>
              <a:rPr sz="2800" spc="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действия,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направленные</a:t>
            </a:r>
            <a:r>
              <a:rPr sz="2800" spc="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на</a:t>
            </a:r>
            <a:r>
              <a:rPr sz="2800" spc="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недопущение</a:t>
            </a:r>
            <a:r>
              <a:rPr sz="2800" spc="7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выпуска</a:t>
            </a:r>
            <a:r>
              <a:rPr sz="2800" spc="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некачественной </a:t>
            </a:r>
            <a:r>
              <a:rPr sz="2800" dirty="0">
                <a:latin typeface="Calibri"/>
                <a:cs typeface="Calibri"/>
              </a:rPr>
              <a:t>продукции,</a:t>
            </a:r>
            <a:r>
              <a:rPr sz="2800" spc="3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система</a:t>
            </a:r>
            <a:r>
              <a:rPr sz="2800" spc="3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организационных,</a:t>
            </a:r>
            <a:r>
              <a:rPr sz="2800" spc="3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технических</a:t>
            </a:r>
            <a:r>
              <a:rPr sz="2800" spc="40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и</a:t>
            </a:r>
            <a:r>
              <a:rPr sz="2800" spc="3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логистических</a:t>
            </a:r>
            <a:r>
              <a:rPr sz="2800" spc="39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мер, </a:t>
            </a:r>
            <a:r>
              <a:rPr sz="2800" dirty="0">
                <a:latin typeface="Calibri"/>
                <a:cs typeface="Calibri"/>
              </a:rPr>
              <a:t>направленных</a:t>
            </a:r>
            <a:r>
              <a:rPr sz="2800" spc="22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на</a:t>
            </a:r>
            <a:r>
              <a:rPr sz="2800" spc="229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недопущение</a:t>
            </a:r>
            <a:r>
              <a:rPr sz="2800" spc="229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изготовления</a:t>
            </a:r>
            <a:r>
              <a:rPr sz="2800" spc="229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некачественной</a:t>
            </a:r>
            <a:r>
              <a:rPr sz="2800" spc="229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с</a:t>
            </a:r>
            <a:r>
              <a:rPr sz="2800" spc="229" dirty="0">
                <a:latin typeface="Calibri"/>
                <a:cs typeface="Calibri"/>
              </a:rPr>
              <a:t>  </a:t>
            </a:r>
            <a:r>
              <a:rPr sz="2800" spc="-10" dirty="0">
                <a:latin typeface="Calibri"/>
                <a:cs typeface="Calibri"/>
              </a:rPr>
              <a:t>точки </a:t>
            </a:r>
            <a:r>
              <a:rPr sz="2800" dirty="0">
                <a:latin typeface="Calibri"/>
                <a:cs typeface="Calibri"/>
              </a:rPr>
              <a:t>зрения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клиента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продукции.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17576" y="3185160"/>
            <a:ext cx="3503929" cy="676910"/>
            <a:chOff x="417576" y="3185160"/>
            <a:chExt cx="3503929" cy="676910"/>
          </a:xfrm>
        </p:grpSpPr>
        <p:sp>
          <p:nvSpPr>
            <p:cNvPr id="5" name="object 5"/>
            <p:cNvSpPr/>
            <p:nvPr/>
          </p:nvSpPr>
          <p:spPr>
            <a:xfrm>
              <a:off x="425196" y="3192780"/>
              <a:ext cx="3488690" cy="661670"/>
            </a:xfrm>
            <a:custGeom>
              <a:avLst/>
              <a:gdLst/>
              <a:ahLst/>
              <a:cxnLst/>
              <a:rect l="l" t="t" r="r" b="b"/>
              <a:pathLst>
                <a:path w="3488690" h="661670">
                  <a:moveTo>
                    <a:pt x="3488436" y="0"/>
                  </a:moveTo>
                  <a:lnTo>
                    <a:pt x="0" y="0"/>
                  </a:lnTo>
                  <a:lnTo>
                    <a:pt x="0" y="661416"/>
                  </a:lnTo>
                  <a:lnTo>
                    <a:pt x="3488436" y="661416"/>
                  </a:lnTo>
                  <a:lnTo>
                    <a:pt x="3488436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5196" y="3192780"/>
              <a:ext cx="3488690" cy="661670"/>
            </a:xfrm>
            <a:custGeom>
              <a:avLst/>
              <a:gdLst/>
              <a:ahLst/>
              <a:cxnLst/>
              <a:rect l="l" t="t" r="r" b="b"/>
              <a:pathLst>
                <a:path w="3488690" h="661670">
                  <a:moveTo>
                    <a:pt x="0" y="661416"/>
                  </a:moveTo>
                  <a:lnTo>
                    <a:pt x="3488436" y="661416"/>
                  </a:lnTo>
                  <a:lnTo>
                    <a:pt x="3488436" y="0"/>
                  </a:lnTo>
                  <a:lnTo>
                    <a:pt x="0" y="0"/>
                  </a:lnTo>
                  <a:lnTo>
                    <a:pt x="0" y="661416"/>
                  </a:lnTo>
                  <a:close/>
                </a:path>
              </a:pathLst>
            </a:custGeom>
            <a:ln w="15239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093086" y="3292602"/>
            <a:ext cx="167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7576" y="3861815"/>
            <a:ext cx="3503929" cy="2336800"/>
          </a:xfrm>
          <a:prstGeom prst="rect">
            <a:avLst/>
          </a:prstGeom>
          <a:solidFill>
            <a:srgbClr val="F5D9CC">
              <a:alpha val="90194"/>
            </a:srgbClr>
          </a:solidFill>
        </p:spPr>
        <p:txBody>
          <a:bodyPr vert="horz" wrap="square" lIns="0" tIns="69850" rIns="0" bIns="0" rtlCol="0">
            <a:spAutoFit/>
          </a:bodyPr>
          <a:lstStyle/>
          <a:p>
            <a:pPr marL="364490" indent="-229235">
              <a:lnSpc>
                <a:spcPts val="2760"/>
              </a:lnSpc>
              <a:spcBef>
                <a:spcPts val="550"/>
              </a:spcBef>
              <a:buChar char="•"/>
              <a:tabLst>
                <a:tab pos="365125" algn="l"/>
              </a:tabLst>
            </a:pPr>
            <a:r>
              <a:rPr sz="2400" spc="-10" dirty="0">
                <a:latin typeface="Calibri"/>
                <a:cs typeface="Calibri"/>
              </a:rPr>
              <a:t>отделить</a:t>
            </a:r>
            <a:endParaRPr sz="2400">
              <a:latin typeface="Calibri"/>
              <a:cs typeface="Calibri"/>
            </a:endParaRPr>
          </a:p>
          <a:p>
            <a:pPr marL="364490" marR="1366520">
              <a:lnSpc>
                <a:spcPts val="2630"/>
              </a:lnSpc>
              <a:spcBef>
                <a:spcPts val="180"/>
              </a:spcBef>
            </a:pPr>
            <a:r>
              <a:rPr sz="2400" spc="-10" dirty="0">
                <a:latin typeface="Calibri"/>
                <a:cs typeface="Calibri"/>
              </a:rPr>
              <a:t>бракованный </a:t>
            </a:r>
            <a:r>
              <a:rPr sz="2400" dirty="0">
                <a:latin typeface="Calibri"/>
                <a:cs typeface="Calibri"/>
              </a:rPr>
              <a:t>компонент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от</a:t>
            </a:r>
            <a:endParaRPr sz="2400">
              <a:latin typeface="Calibri"/>
              <a:cs typeface="Calibri"/>
            </a:endParaRPr>
          </a:p>
          <a:p>
            <a:pPr marL="364490" marR="179705">
              <a:lnSpc>
                <a:spcPts val="2640"/>
              </a:lnSpc>
            </a:pPr>
            <a:r>
              <a:rPr sz="2400" dirty="0">
                <a:latin typeface="Calibri"/>
                <a:cs typeface="Calibri"/>
              </a:rPr>
              <a:t>качественного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(знание </a:t>
            </a:r>
            <a:r>
              <a:rPr sz="2400" dirty="0">
                <a:latin typeface="Calibri"/>
                <a:cs typeface="Calibri"/>
              </a:rPr>
              <a:t>стандартов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качества);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393691" y="3185160"/>
            <a:ext cx="3503929" cy="676910"/>
            <a:chOff x="4393691" y="3185160"/>
            <a:chExt cx="3503929" cy="676910"/>
          </a:xfrm>
        </p:grpSpPr>
        <p:sp>
          <p:nvSpPr>
            <p:cNvPr id="10" name="object 10"/>
            <p:cNvSpPr/>
            <p:nvPr/>
          </p:nvSpPr>
          <p:spPr>
            <a:xfrm>
              <a:off x="4401311" y="3192780"/>
              <a:ext cx="3488690" cy="661670"/>
            </a:xfrm>
            <a:custGeom>
              <a:avLst/>
              <a:gdLst/>
              <a:ahLst/>
              <a:cxnLst/>
              <a:rect l="l" t="t" r="r" b="b"/>
              <a:pathLst>
                <a:path w="3488690" h="661670">
                  <a:moveTo>
                    <a:pt x="3488436" y="0"/>
                  </a:moveTo>
                  <a:lnTo>
                    <a:pt x="0" y="0"/>
                  </a:lnTo>
                  <a:lnTo>
                    <a:pt x="0" y="661416"/>
                  </a:lnTo>
                  <a:lnTo>
                    <a:pt x="3488436" y="661416"/>
                  </a:lnTo>
                  <a:lnTo>
                    <a:pt x="3488436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01311" y="3192780"/>
              <a:ext cx="3488690" cy="661670"/>
            </a:xfrm>
            <a:custGeom>
              <a:avLst/>
              <a:gdLst/>
              <a:ahLst/>
              <a:cxnLst/>
              <a:rect l="l" t="t" r="r" b="b"/>
              <a:pathLst>
                <a:path w="3488690" h="661670">
                  <a:moveTo>
                    <a:pt x="0" y="661416"/>
                  </a:moveTo>
                  <a:lnTo>
                    <a:pt x="3488436" y="661416"/>
                  </a:lnTo>
                  <a:lnTo>
                    <a:pt x="3488436" y="0"/>
                  </a:lnTo>
                  <a:lnTo>
                    <a:pt x="0" y="0"/>
                  </a:lnTo>
                  <a:lnTo>
                    <a:pt x="0" y="661416"/>
                  </a:lnTo>
                  <a:close/>
                </a:path>
              </a:pathLst>
            </a:custGeom>
            <a:ln w="15239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069838" y="3292602"/>
            <a:ext cx="167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93691" y="3861815"/>
            <a:ext cx="3503929" cy="2336800"/>
          </a:xfrm>
          <a:prstGeom prst="rect">
            <a:avLst/>
          </a:prstGeom>
          <a:solidFill>
            <a:srgbClr val="F5D9CC">
              <a:alpha val="90194"/>
            </a:srgbClr>
          </a:solidFill>
        </p:spPr>
        <p:txBody>
          <a:bodyPr vert="horz" wrap="square" lIns="0" tIns="100330" rIns="0" bIns="0" rtlCol="0">
            <a:spAutoFit/>
          </a:bodyPr>
          <a:lstStyle/>
          <a:p>
            <a:pPr marL="365125" marR="509270" indent="-228600">
              <a:lnSpc>
                <a:spcPct val="91600"/>
              </a:lnSpc>
              <a:spcBef>
                <a:spcPts val="790"/>
              </a:spcBef>
              <a:buChar char="•"/>
              <a:tabLst>
                <a:tab pos="365125" algn="l"/>
              </a:tabLst>
            </a:pPr>
            <a:r>
              <a:rPr sz="2400" spc="-10" dirty="0">
                <a:latin typeface="Calibri"/>
                <a:cs typeface="Calibri"/>
              </a:rPr>
              <a:t>безошибочно </a:t>
            </a:r>
            <a:r>
              <a:rPr sz="2400" dirty="0">
                <a:latin typeface="Calibri"/>
                <a:cs typeface="Calibri"/>
              </a:rPr>
              <a:t>выполнять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свою </a:t>
            </a:r>
            <a:r>
              <a:rPr sz="2400" dirty="0">
                <a:latin typeface="Calibri"/>
                <a:cs typeface="Calibri"/>
              </a:rPr>
              <a:t>операцию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(принцип </a:t>
            </a:r>
            <a:r>
              <a:rPr sz="2400" dirty="0">
                <a:latin typeface="Calibri"/>
                <a:cs typeface="Calibri"/>
              </a:rPr>
              <a:t>защиты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от</a:t>
            </a:r>
            <a:r>
              <a:rPr sz="2400" spc="-10" dirty="0">
                <a:latin typeface="Calibri"/>
                <a:cs typeface="Calibri"/>
              </a:rPr>
              <a:t> ошибок);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369807" y="3185160"/>
            <a:ext cx="3503929" cy="676910"/>
            <a:chOff x="8369807" y="3185160"/>
            <a:chExt cx="3503929" cy="676910"/>
          </a:xfrm>
        </p:grpSpPr>
        <p:sp>
          <p:nvSpPr>
            <p:cNvPr id="15" name="object 15"/>
            <p:cNvSpPr/>
            <p:nvPr/>
          </p:nvSpPr>
          <p:spPr>
            <a:xfrm>
              <a:off x="8377427" y="3192780"/>
              <a:ext cx="3488690" cy="661670"/>
            </a:xfrm>
            <a:custGeom>
              <a:avLst/>
              <a:gdLst/>
              <a:ahLst/>
              <a:cxnLst/>
              <a:rect l="l" t="t" r="r" b="b"/>
              <a:pathLst>
                <a:path w="3488690" h="661670">
                  <a:moveTo>
                    <a:pt x="3488435" y="0"/>
                  </a:moveTo>
                  <a:lnTo>
                    <a:pt x="0" y="0"/>
                  </a:lnTo>
                  <a:lnTo>
                    <a:pt x="0" y="661416"/>
                  </a:lnTo>
                  <a:lnTo>
                    <a:pt x="3488435" y="661416"/>
                  </a:lnTo>
                  <a:lnTo>
                    <a:pt x="3488435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377427" y="3192780"/>
              <a:ext cx="3488690" cy="661670"/>
            </a:xfrm>
            <a:custGeom>
              <a:avLst/>
              <a:gdLst/>
              <a:ahLst/>
              <a:cxnLst/>
              <a:rect l="l" t="t" r="r" b="b"/>
              <a:pathLst>
                <a:path w="3488690" h="661670">
                  <a:moveTo>
                    <a:pt x="0" y="661416"/>
                  </a:moveTo>
                  <a:lnTo>
                    <a:pt x="3488435" y="661416"/>
                  </a:lnTo>
                  <a:lnTo>
                    <a:pt x="3488435" y="0"/>
                  </a:lnTo>
                  <a:lnTo>
                    <a:pt x="0" y="0"/>
                  </a:lnTo>
                  <a:lnTo>
                    <a:pt x="0" y="661416"/>
                  </a:lnTo>
                  <a:close/>
                </a:path>
              </a:pathLst>
            </a:custGeom>
            <a:ln w="15239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0046207" y="3292602"/>
            <a:ext cx="1676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69807" y="3861815"/>
            <a:ext cx="3503929" cy="2336800"/>
          </a:xfrm>
          <a:prstGeom prst="rect">
            <a:avLst/>
          </a:prstGeom>
          <a:solidFill>
            <a:srgbClr val="F5D9CC">
              <a:alpha val="90194"/>
            </a:srgbClr>
          </a:solidFill>
        </p:spPr>
        <p:txBody>
          <a:bodyPr vert="horz" wrap="square" lIns="0" tIns="69850" rIns="0" bIns="0" rtlCol="0">
            <a:spAutoFit/>
          </a:bodyPr>
          <a:lstStyle/>
          <a:p>
            <a:pPr marL="365760" indent="-228600">
              <a:lnSpc>
                <a:spcPts val="2760"/>
              </a:lnSpc>
              <a:spcBef>
                <a:spcPts val="550"/>
              </a:spcBef>
              <a:buChar char="•"/>
              <a:tabLst>
                <a:tab pos="365760" algn="l"/>
              </a:tabLst>
            </a:pPr>
            <a:r>
              <a:rPr sz="2400" dirty="0">
                <a:latin typeface="Calibri"/>
                <a:cs typeface="Calibri"/>
              </a:rPr>
              <a:t>оценить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качество</a:t>
            </a:r>
            <a:endParaRPr sz="2400">
              <a:latin typeface="Calibri"/>
              <a:cs typeface="Calibri"/>
            </a:endParaRPr>
          </a:p>
          <a:p>
            <a:pPr marL="365760" marR="245110">
              <a:lnSpc>
                <a:spcPct val="91500"/>
              </a:lnSpc>
              <a:spcBef>
                <a:spcPts val="125"/>
              </a:spcBef>
            </a:pPr>
            <a:r>
              <a:rPr sz="2400" dirty="0">
                <a:latin typeface="Calibri"/>
                <a:cs typeface="Calibri"/>
              </a:rPr>
              <a:t>собственного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изделия </a:t>
            </a:r>
            <a:r>
              <a:rPr sz="2400" dirty="0">
                <a:latin typeface="Calibri"/>
                <a:cs typeface="Calibri"/>
              </a:rPr>
              <a:t>(контроль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качества, </a:t>
            </a:r>
            <a:r>
              <a:rPr sz="2400" dirty="0">
                <a:latin typeface="Calibri"/>
                <a:cs typeface="Calibri"/>
              </a:rPr>
              <a:t>встроенный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в</a:t>
            </a:r>
            <a:endParaRPr sz="2400">
              <a:latin typeface="Calibri"/>
              <a:cs typeface="Calibri"/>
            </a:endParaRPr>
          </a:p>
          <a:p>
            <a:pPr marL="365760">
              <a:lnSpc>
                <a:spcPts val="2520"/>
              </a:lnSpc>
            </a:pPr>
            <a:r>
              <a:rPr sz="2400" spc="-10" dirty="0">
                <a:latin typeface="Calibri"/>
                <a:cs typeface="Calibri"/>
              </a:rPr>
              <a:t>производственную</a:t>
            </a:r>
            <a:endParaRPr sz="2400">
              <a:latin typeface="Calibri"/>
              <a:cs typeface="Calibri"/>
            </a:endParaRPr>
          </a:p>
          <a:p>
            <a:pPr marL="365760">
              <a:lnSpc>
                <a:spcPts val="2760"/>
              </a:lnSpc>
            </a:pPr>
            <a:r>
              <a:rPr sz="2400" spc="-10" dirty="0">
                <a:latin typeface="Calibri"/>
                <a:cs typeface="Calibri"/>
              </a:rPr>
              <a:t>операцию).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420293"/>
            <a:ext cx="1004125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000" b="1" spc="-100" dirty="0">
                <a:solidFill>
                  <a:srgbClr val="FF6600"/>
                </a:solidFill>
              </a:rPr>
              <a:t>Система</a:t>
            </a:r>
            <a:r>
              <a:rPr sz="4000" b="1" spc="-160" dirty="0">
                <a:solidFill>
                  <a:srgbClr val="FF6600"/>
                </a:solidFill>
              </a:rPr>
              <a:t> </a:t>
            </a:r>
            <a:r>
              <a:rPr sz="4000" b="1" spc="-55" dirty="0">
                <a:solidFill>
                  <a:srgbClr val="FF6600"/>
                </a:solidFill>
              </a:rPr>
              <a:t>5S</a:t>
            </a:r>
            <a:r>
              <a:rPr sz="4000" b="1" spc="-145" dirty="0">
                <a:solidFill>
                  <a:srgbClr val="FF6600"/>
                </a:solidFill>
              </a:rPr>
              <a:t> </a:t>
            </a:r>
            <a:r>
              <a:rPr sz="4000" b="1" spc="-80" dirty="0">
                <a:solidFill>
                  <a:srgbClr val="FF6600"/>
                </a:solidFill>
              </a:rPr>
              <a:t>(как</a:t>
            </a:r>
            <a:r>
              <a:rPr sz="4000" b="1" spc="-155" dirty="0">
                <a:solidFill>
                  <a:srgbClr val="FF6600"/>
                </a:solidFill>
              </a:rPr>
              <a:t> </a:t>
            </a:r>
            <a:r>
              <a:rPr sz="4000" b="1" spc="-100" dirty="0">
                <a:solidFill>
                  <a:srgbClr val="FF6600"/>
                </a:solidFill>
              </a:rPr>
              <a:t>организовать</a:t>
            </a:r>
            <a:r>
              <a:rPr sz="4000" b="1" spc="-170" dirty="0">
                <a:solidFill>
                  <a:srgbClr val="FF6600"/>
                </a:solidFill>
              </a:rPr>
              <a:t> </a:t>
            </a:r>
            <a:r>
              <a:rPr sz="4000" b="1" spc="-95" dirty="0">
                <a:solidFill>
                  <a:srgbClr val="FF6600"/>
                </a:solidFill>
              </a:rPr>
              <a:t>рабочее</a:t>
            </a:r>
            <a:r>
              <a:rPr sz="4000" b="1" spc="-180" dirty="0">
                <a:solidFill>
                  <a:srgbClr val="FF6600"/>
                </a:solidFill>
              </a:rPr>
              <a:t> </a:t>
            </a:r>
            <a:r>
              <a:rPr sz="4000" b="1" spc="-10" dirty="0">
                <a:solidFill>
                  <a:srgbClr val="FF6600"/>
                </a:solidFill>
              </a:rPr>
              <a:t>место)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spc="145" dirty="0"/>
              <a:t>Время</a:t>
            </a:r>
            <a:r>
              <a:rPr dirty="0"/>
              <a:t>	</a:t>
            </a:r>
            <a:r>
              <a:rPr spc="170" dirty="0"/>
              <a:t>выбирать</a:t>
            </a:r>
            <a:r>
              <a:rPr spc="380" dirty="0"/>
              <a:t> </a:t>
            </a:r>
            <a:r>
              <a:rPr spc="155" dirty="0"/>
              <a:t>будущее!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1127" y="1378407"/>
            <a:ext cx="11595100" cy="160464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34"/>
              </a:spcBef>
            </a:pPr>
            <a:r>
              <a:rPr sz="2800" b="1" dirty="0">
                <a:latin typeface="Calibri"/>
                <a:cs typeface="Calibri"/>
              </a:rPr>
              <a:t>5S</a:t>
            </a:r>
            <a:r>
              <a:rPr sz="2800" b="1" spc="6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—</a:t>
            </a:r>
            <a:r>
              <a:rPr sz="2800" spc="60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популярная</a:t>
            </a:r>
            <a:r>
              <a:rPr sz="2800" spc="6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система</a:t>
            </a:r>
            <a:r>
              <a:rPr sz="2800" spc="5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организации</a:t>
            </a:r>
            <a:r>
              <a:rPr sz="2800" spc="6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рабочего</a:t>
            </a:r>
            <a:r>
              <a:rPr sz="2800" spc="65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места,</a:t>
            </a:r>
            <a:r>
              <a:rPr sz="2800" spc="65" dirty="0">
                <a:latin typeface="Calibri"/>
                <a:cs typeface="Calibri"/>
              </a:rPr>
              <a:t>  </a:t>
            </a:r>
            <a:r>
              <a:rPr sz="2800" spc="-10" dirty="0">
                <a:latin typeface="Calibri"/>
                <a:cs typeface="Calibri"/>
              </a:rPr>
              <a:t>разработанная </a:t>
            </a:r>
            <a:r>
              <a:rPr sz="2800" dirty="0">
                <a:latin typeface="Calibri"/>
                <a:cs typeface="Calibri"/>
              </a:rPr>
              <a:t>в</a:t>
            </a:r>
            <a:r>
              <a:rPr sz="2800" spc="375" dirty="0">
                <a:latin typeface="Calibri"/>
                <a:cs typeface="Calibri"/>
              </a:rPr>
              <a:t>    </a:t>
            </a:r>
            <a:r>
              <a:rPr sz="2800" dirty="0">
                <a:latin typeface="Calibri"/>
                <a:cs typeface="Calibri"/>
              </a:rPr>
              <a:t>послевоенной</a:t>
            </a:r>
            <a:r>
              <a:rPr sz="2800" spc="380" dirty="0">
                <a:latin typeface="Calibri"/>
                <a:cs typeface="Calibri"/>
              </a:rPr>
              <a:t>    </a:t>
            </a:r>
            <a:r>
              <a:rPr sz="2800" dirty="0">
                <a:latin typeface="Calibri"/>
                <a:cs typeface="Calibri"/>
              </a:rPr>
              <a:t>Японии.</a:t>
            </a:r>
            <a:r>
              <a:rPr sz="2800" spc="380" dirty="0">
                <a:latin typeface="Calibri"/>
                <a:cs typeface="Calibri"/>
              </a:rPr>
              <a:t>    </a:t>
            </a:r>
            <a:r>
              <a:rPr sz="2800" dirty="0">
                <a:latin typeface="Calibri"/>
                <a:cs typeface="Calibri"/>
              </a:rPr>
              <a:t>Она</a:t>
            </a:r>
            <a:r>
              <a:rPr sz="2800" spc="380" dirty="0">
                <a:latin typeface="Calibri"/>
                <a:cs typeface="Calibri"/>
              </a:rPr>
              <a:t>    </a:t>
            </a:r>
            <a:r>
              <a:rPr sz="2800" dirty="0">
                <a:latin typeface="Calibri"/>
                <a:cs typeface="Calibri"/>
              </a:rPr>
              <a:t>выстроена</a:t>
            </a:r>
            <a:r>
              <a:rPr sz="2800" spc="385" dirty="0">
                <a:latin typeface="Calibri"/>
                <a:cs typeface="Calibri"/>
              </a:rPr>
              <a:t>    </a:t>
            </a:r>
            <a:r>
              <a:rPr sz="2800" dirty="0">
                <a:latin typeface="Calibri"/>
                <a:cs typeface="Calibri"/>
              </a:rPr>
              <a:t>на</a:t>
            </a:r>
            <a:r>
              <a:rPr sz="2800" spc="375" dirty="0">
                <a:latin typeface="Calibri"/>
                <a:cs typeface="Calibri"/>
              </a:rPr>
              <a:t>    </a:t>
            </a:r>
            <a:r>
              <a:rPr sz="2800" dirty="0">
                <a:latin typeface="Calibri"/>
                <a:cs typeface="Calibri"/>
              </a:rPr>
              <a:t>основе</a:t>
            </a:r>
            <a:r>
              <a:rPr sz="2800" spc="385" dirty="0">
                <a:latin typeface="Calibri"/>
                <a:cs typeface="Calibri"/>
              </a:rPr>
              <a:t>    </a:t>
            </a:r>
            <a:r>
              <a:rPr sz="2800" spc="-20" dirty="0">
                <a:latin typeface="Calibri"/>
                <a:cs typeface="Calibri"/>
              </a:rPr>
              <a:t>пяти </a:t>
            </a:r>
            <a:r>
              <a:rPr sz="2800" dirty="0">
                <a:latin typeface="Calibri"/>
                <a:cs typeface="Calibri"/>
              </a:rPr>
              <a:t>принципов:</a:t>
            </a:r>
            <a:r>
              <a:rPr sz="2800" spc="420" dirty="0">
                <a:latin typeface="Calibri"/>
                <a:cs typeface="Calibri"/>
              </a:rPr>
              <a:t>  </a:t>
            </a:r>
            <a:r>
              <a:rPr sz="2800" b="1" dirty="0">
                <a:latin typeface="Calibri"/>
                <a:cs typeface="Calibri"/>
              </a:rPr>
              <a:t>Сортировка,</a:t>
            </a:r>
            <a:r>
              <a:rPr sz="2800" b="1" spc="434" dirty="0">
                <a:latin typeface="Calibri"/>
                <a:cs typeface="Calibri"/>
              </a:rPr>
              <a:t>  </a:t>
            </a:r>
            <a:r>
              <a:rPr sz="2800" b="1" dirty="0">
                <a:latin typeface="Calibri"/>
                <a:cs typeface="Calibri"/>
              </a:rPr>
              <a:t>Самоорганизация,</a:t>
            </a:r>
            <a:r>
              <a:rPr sz="2800" b="1" spc="434" dirty="0">
                <a:latin typeface="Calibri"/>
                <a:cs typeface="Calibri"/>
              </a:rPr>
              <a:t>  </a:t>
            </a:r>
            <a:r>
              <a:rPr sz="2800" b="1" dirty="0">
                <a:latin typeface="Calibri"/>
                <a:cs typeface="Calibri"/>
              </a:rPr>
              <a:t>Систематическая</a:t>
            </a:r>
            <a:r>
              <a:rPr sz="2800" b="1" spc="434" dirty="0">
                <a:latin typeface="Calibri"/>
                <a:cs typeface="Calibri"/>
              </a:rPr>
              <a:t>  </a:t>
            </a:r>
            <a:r>
              <a:rPr sz="2800" b="1" spc="-10" dirty="0">
                <a:latin typeface="Calibri"/>
                <a:cs typeface="Calibri"/>
              </a:rPr>
              <a:t>уборка, Стандартизация,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Совершенствование</a:t>
            </a:r>
            <a:r>
              <a:rPr sz="2800" spc="-10" dirty="0">
                <a:latin typeface="Calibri"/>
                <a:cs typeface="Calibri"/>
              </a:rPr>
              <a:t>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859" y="3473196"/>
            <a:ext cx="3669029" cy="220903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27861" y="3506216"/>
            <a:ext cx="2710815" cy="1449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790"/>
              </a:lnSpc>
              <a:spcBef>
                <a:spcPts val="100"/>
              </a:spcBef>
            </a:pPr>
            <a:r>
              <a:rPr sz="3300" spc="-10" dirty="0">
                <a:latin typeface="Calibri"/>
                <a:cs typeface="Calibri"/>
              </a:rPr>
              <a:t>Повышает</a:t>
            </a:r>
            <a:endParaRPr sz="3300">
              <a:latin typeface="Calibri"/>
              <a:cs typeface="Calibri"/>
            </a:endParaRPr>
          </a:p>
          <a:p>
            <a:pPr marL="12700" marR="5080">
              <a:lnSpc>
                <a:spcPts val="3620"/>
              </a:lnSpc>
              <a:spcBef>
                <a:spcPts val="235"/>
              </a:spcBef>
            </a:pPr>
            <a:r>
              <a:rPr sz="3300" spc="-10" dirty="0">
                <a:latin typeface="Calibri"/>
                <a:cs typeface="Calibri"/>
              </a:rPr>
              <a:t>управляемость </a:t>
            </a:r>
            <a:r>
              <a:rPr sz="3300" dirty="0">
                <a:latin typeface="Calibri"/>
                <a:cs typeface="Calibri"/>
              </a:rPr>
              <a:t>рабочей</a:t>
            </a:r>
            <a:r>
              <a:rPr sz="3300" spc="-25" dirty="0">
                <a:latin typeface="Calibri"/>
                <a:cs typeface="Calibri"/>
              </a:rPr>
              <a:t> </a:t>
            </a:r>
            <a:r>
              <a:rPr sz="3300" spc="-20" dirty="0">
                <a:latin typeface="Calibri"/>
                <a:cs typeface="Calibri"/>
              </a:rPr>
              <a:t>зоны</a:t>
            </a:r>
            <a:endParaRPr sz="33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937761" y="3473196"/>
            <a:ext cx="3926840" cy="2209165"/>
            <a:chOff x="3937761" y="3473196"/>
            <a:chExt cx="3926840" cy="22091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95571" y="3473196"/>
              <a:ext cx="3669029" cy="22090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44111" y="5205984"/>
              <a:ext cx="548639" cy="3230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44111" y="5205984"/>
              <a:ext cx="548640" cy="323215"/>
            </a:xfrm>
            <a:custGeom>
              <a:avLst/>
              <a:gdLst/>
              <a:ahLst/>
              <a:cxnLst/>
              <a:rect l="l" t="t" r="r" b="b"/>
              <a:pathLst>
                <a:path w="548639" h="323214">
                  <a:moveTo>
                    <a:pt x="0" y="0"/>
                  </a:moveTo>
                  <a:lnTo>
                    <a:pt x="548639" y="161544"/>
                  </a:lnTo>
                  <a:lnTo>
                    <a:pt x="0" y="323088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920488" y="3506216"/>
            <a:ext cx="2466340" cy="144907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607695">
              <a:lnSpc>
                <a:spcPts val="3620"/>
              </a:lnSpc>
              <a:spcBef>
                <a:spcPts val="505"/>
              </a:spcBef>
            </a:pPr>
            <a:r>
              <a:rPr sz="3300" spc="-10" dirty="0">
                <a:latin typeface="Calibri"/>
                <a:cs typeface="Calibri"/>
              </a:rPr>
              <a:t>Повышает культуру</a:t>
            </a:r>
            <a:endParaRPr sz="3300">
              <a:latin typeface="Calibri"/>
              <a:cs typeface="Calibri"/>
            </a:endParaRPr>
          </a:p>
          <a:p>
            <a:pPr marL="12700">
              <a:lnSpc>
                <a:spcPts val="3565"/>
              </a:lnSpc>
            </a:pPr>
            <a:r>
              <a:rPr sz="3300" spc="-10" dirty="0">
                <a:latin typeface="Calibri"/>
                <a:cs typeface="Calibri"/>
              </a:rPr>
              <a:t>производства</a:t>
            </a:r>
            <a:endParaRPr sz="33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729728" y="3473196"/>
            <a:ext cx="3928110" cy="2209165"/>
            <a:chOff x="7729728" y="3473196"/>
            <a:chExt cx="3928110" cy="220916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87284" y="3473196"/>
              <a:ext cx="3670554" cy="220903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35824" y="5205984"/>
              <a:ext cx="548640" cy="32308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735824" y="5205984"/>
              <a:ext cx="548640" cy="323215"/>
            </a:xfrm>
            <a:custGeom>
              <a:avLst/>
              <a:gdLst/>
              <a:ahLst/>
              <a:cxnLst/>
              <a:rect l="l" t="t" r="r" b="b"/>
              <a:pathLst>
                <a:path w="548640" h="323214">
                  <a:moveTo>
                    <a:pt x="0" y="0"/>
                  </a:moveTo>
                  <a:lnTo>
                    <a:pt x="548640" y="161544"/>
                  </a:lnTo>
                  <a:lnTo>
                    <a:pt x="0" y="323088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713089" y="3506216"/>
            <a:ext cx="2171700" cy="98869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5080">
              <a:lnSpc>
                <a:spcPts val="3620"/>
              </a:lnSpc>
              <a:spcBef>
                <a:spcPts val="505"/>
              </a:spcBef>
            </a:pPr>
            <a:r>
              <a:rPr sz="3300" spc="-10" dirty="0">
                <a:latin typeface="Calibri"/>
                <a:cs typeface="Calibri"/>
              </a:rPr>
              <a:t>Сохраняет </a:t>
            </a:r>
            <a:r>
              <a:rPr sz="3300" dirty="0">
                <a:latin typeface="Calibri"/>
                <a:cs typeface="Calibri"/>
              </a:rPr>
              <a:t>Ваше </a:t>
            </a:r>
            <a:r>
              <a:rPr sz="3300" spc="-20" dirty="0">
                <a:latin typeface="Calibri"/>
                <a:cs typeface="Calibri"/>
              </a:rPr>
              <a:t>время</a:t>
            </a:r>
            <a:endParaRPr sz="3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0189" y="371276"/>
            <a:ext cx="9058275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b="1" spc="-105" dirty="0">
                <a:solidFill>
                  <a:srgbClr val="FF6600"/>
                </a:solidFill>
              </a:rPr>
              <a:t>Организация</a:t>
            </a:r>
            <a:r>
              <a:rPr sz="4400" b="1" spc="-165" dirty="0">
                <a:solidFill>
                  <a:srgbClr val="FF6600"/>
                </a:solidFill>
              </a:rPr>
              <a:t> </a:t>
            </a:r>
            <a:r>
              <a:rPr sz="4400" b="1" spc="-95" dirty="0">
                <a:solidFill>
                  <a:srgbClr val="FF6600"/>
                </a:solidFill>
              </a:rPr>
              <a:t>рабочего</a:t>
            </a:r>
            <a:r>
              <a:rPr sz="4400" b="1" spc="-170" dirty="0">
                <a:solidFill>
                  <a:srgbClr val="FF6600"/>
                </a:solidFill>
              </a:rPr>
              <a:t> </a:t>
            </a:r>
            <a:r>
              <a:rPr sz="4400" b="1" spc="-100" dirty="0">
                <a:solidFill>
                  <a:srgbClr val="FF6600"/>
                </a:solidFill>
              </a:rPr>
              <a:t>пространства</a:t>
            </a:r>
            <a:r>
              <a:rPr sz="4400" b="1" spc="-170" dirty="0">
                <a:solidFill>
                  <a:srgbClr val="FF6600"/>
                </a:solidFill>
              </a:rPr>
              <a:t> </a:t>
            </a:r>
            <a:r>
              <a:rPr sz="4400" b="1" spc="-20" dirty="0">
                <a:solidFill>
                  <a:srgbClr val="FF6600"/>
                </a:solidFill>
              </a:rPr>
              <a:t>(5С)</a:t>
            </a:r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spc="145" dirty="0"/>
              <a:t>Время</a:t>
            </a:r>
            <a:r>
              <a:rPr dirty="0"/>
              <a:t>	</a:t>
            </a:r>
            <a:r>
              <a:rPr spc="170" dirty="0"/>
              <a:t>выбирать</a:t>
            </a:r>
            <a:r>
              <a:rPr spc="380" dirty="0"/>
              <a:t> </a:t>
            </a:r>
            <a:r>
              <a:rPr spc="155" dirty="0"/>
              <a:t>будущее!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1815" y="1356360"/>
            <a:ext cx="4119879" cy="2235835"/>
            <a:chOff x="51815" y="1356360"/>
            <a:chExt cx="4119879" cy="223583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3579113" y="2388635"/>
              <a:ext cx="592455" cy="171450"/>
            </a:xfrm>
            <a:custGeom>
              <a:avLst/>
              <a:gdLst/>
              <a:ahLst/>
              <a:cxnLst/>
              <a:rect l="l" t="t" r="r" b="b"/>
              <a:pathLst>
                <a:path w="592454" h="171450">
                  <a:moveTo>
                    <a:pt x="516654" y="85578"/>
                  </a:moveTo>
                  <a:lnTo>
                    <a:pt x="430657" y="135743"/>
                  </a:lnTo>
                  <a:lnTo>
                    <a:pt x="425049" y="140795"/>
                  </a:lnTo>
                  <a:lnTo>
                    <a:pt x="421893" y="147395"/>
                  </a:lnTo>
                  <a:lnTo>
                    <a:pt x="421405" y="154709"/>
                  </a:lnTo>
                  <a:lnTo>
                    <a:pt x="423799" y="161905"/>
                  </a:lnTo>
                  <a:lnTo>
                    <a:pt x="428851" y="167512"/>
                  </a:lnTo>
                  <a:lnTo>
                    <a:pt x="435451" y="170668"/>
                  </a:lnTo>
                  <a:lnTo>
                    <a:pt x="442765" y="171156"/>
                  </a:lnTo>
                  <a:lnTo>
                    <a:pt x="449961" y="168763"/>
                  </a:lnTo>
                  <a:lnTo>
                    <a:pt x="559822" y="104628"/>
                  </a:lnTo>
                  <a:lnTo>
                    <a:pt x="554609" y="104628"/>
                  </a:lnTo>
                  <a:lnTo>
                    <a:pt x="554609" y="102088"/>
                  </a:lnTo>
                  <a:lnTo>
                    <a:pt x="544957" y="102088"/>
                  </a:lnTo>
                  <a:lnTo>
                    <a:pt x="516654" y="85578"/>
                  </a:lnTo>
                  <a:close/>
                </a:path>
                <a:path w="592454" h="171450">
                  <a:moveTo>
                    <a:pt x="483997" y="66528"/>
                  </a:moveTo>
                  <a:lnTo>
                    <a:pt x="0" y="66528"/>
                  </a:lnTo>
                  <a:lnTo>
                    <a:pt x="0" y="104628"/>
                  </a:lnTo>
                  <a:lnTo>
                    <a:pt x="483997" y="104628"/>
                  </a:lnTo>
                  <a:lnTo>
                    <a:pt x="516654" y="85578"/>
                  </a:lnTo>
                  <a:lnTo>
                    <a:pt x="483997" y="66528"/>
                  </a:lnTo>
                  <a:close/>
                </a:path>
                <a:path w="592454" h="171450">
                  <a:moveTo>
                    <a:pt x="559822" y="66528"/>
                  </a:moveTo>
                  <a:lnTo>
                    <a:pt x="554609" y="66528"/>
                  </a:lnTo>
                  <a:lnTo>
                    <a:pt x="554609" y="104628"/>
                  </a:lnTo>
                  <a:lnTo>
                    <a:pt x="559822" y="104628"/>
                  </a:lnTo>
                  <a:lnTo>
                    <a:pt x="592455" y="85578"/>
                  </a:lnTo>
                  <a:lnTo>
                    <a:pt x="559822" y="66528"/>
                  </a:lnTo>
                  <a:close/>
                </a:path>
                <a:path w="592454" h="171450">
                  <a:moveTo>
                    <a:pt x="544957" y="69068"/>
                  </a:moveTo>
                  <a:lnTo>
                    <a:pt x="516654" y="85578"/>
                  </a:lnTo>
                  <a:lnTo>
                    <a:pt x="544957" y="102088"/>
                  </a:lnTo>
                  <a:lnTo>
                    <a:pt x="544957" y="69068"/>
                  </a:lnTo>
                  <a:close/>
                </a:path>
                <a:path w="592454" h="171450">
                  <a:moveTo>
                    <a:pt x="554609" y="69068"/>
                  </a:moveTo>
                  <a:lnTo>
                    <a:pt x="544957" y="69068"/>
                  </a:lnTo>
                  <a:lnTo>
                    <a:pt x="544957" y="102088"/>
                  </a:lnTo>
                  <a:lnTo>
                    <a:pt x="554609" y="102088"/>
                  </a:lnTo>
                  <a:lnTo>
                    <a:pt x="554609" y="69068"/>
                  </a:lnTo>
                  <a:close/>
                </a:path>
                <a:path w="592454" h="171450">
                  <a:moveTo>
                    <a:pt x="442765" y="0"/>
                  </a:moveTo>
                  <a:lnTo>
                    <a:pt x="435451" y="488"/>
                  </a:lnTo>
                  <a:lnTo>
                    <a:pt x="428851" y="3643"/>
                  </a:lnTo>
                  <a:lnTo>
                    <a:pt x="423799" y="9251"/>
                  </a:lnTo>
                  <a:lnTo>
                    <a:pt x="421405" y="16446"/>
                  </a:lnTo>
                  <a:lnTo>
                    <a:pt x="421893" y="23760"/>
                  </a:lnTo>
                  <a:lnTo>
                    <a:pt x="425049" y="30360"/>
                  </a:lnTo>
                  <a:lnTo>
                    <a:pt x="430657" y="35413"/>
                  </a:lnTo>
                  <a:lnTo>
                    <a:pt x="516654" y="85578"/>
                  </a:lnTo>
                  <a:lnTo>
                    <a:pt x="544957" y="69068"/>
                  </a:lnTo>
                  <a:lnTo>
                    <a:pt x="554609" y="69068"/>
                  </a:lnTo>
                  <a:lnTo>
                    <a:pt x="554609" y="66528"/>
                  </a:lnTo>
                  <a:lnTo>
                    <a:pt x="559822" y="66528"/>
                  </a:lnTo>
                  <a:lnTo>
                    <a:pt x="449961" y="2393"/>
                  </a:lnTo>
                  <a:lnTo>
                    <a:pt x="44276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9435" y="1363980"/>
              <a:ext cx="3520440" cy="2220595"/>
            </a:xfrm>
            <a:custGeom>
              <a:avLst/>
              <a:gdLst/>
              <a:ahLst/>
              <a:cxnLst/>
              <a:rect l="l" t="t" r="r" b="b"/>
              <a:pathLst>
                <a:path w="3520440" h="2220595">
                  <a:moveTo>
                    <a:pt x="3520440" y="0"/>
                  </a:moveTo>
                  <a:lnTo>
                    <a:pt x="0" y="0"/>
                  </a:lnTo>
                  <a:lnTo>
                    <a:pt x="0" y="2220468"/>
                  </a:lnTo>
                  <a:lnTo>
                    <a:pt x="3520440" y="2220468"/>
                  </a:lnTo>
                  <a:lnTo>
                    <a:pt x="352044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9435" y="1363980"/>
              <a:ext cx="3520440" cy="2220595"/>
            </a:xfrm>
            <a:custGeom>
              <a:avLst/>
              <a:gdLst/>
              <a:ahLst/>
              <a:cxnLst/>
              <a:rect l="l" t="t" r="r" b="b"/>
              <a:pathLst>
                <a:path w="3520440" h="2220595">
                  <a:moveTo>
                    <a:pt x="0" y="2220468"/>
                  </a:moveTo>
                  <a:lnTo>
                    <a:pt x="3520440" y="2220468"/>
                  </a:lnTo>
                  <a:lnTo>
                    <a:pt x="3520440" y="0"/>
                  </a:lnTo>
                  <a:lnTo>
                    <a:pt x="0" y="0"/>
                  </a:lnTo>
                  <a:lnTo>
                    <a:pt x="0" y="2220468"/>
                  </a:lnTo>
                  <a:close/>
                </a:path>
              </a:pathLst>
            </a:custGeom>
            <a:grpFill/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79551" y="1405509"/>
            <a:ext cx="2679065" cy="2083006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ctr">
              <a:lnSpc>
                <a:spcPct val="91500"/>
              </a:lnSpc>
              <a:spcBef>
                <a:spcPts val="345"/>
              </a:spcBef>
              <a:tabLst>
                <a:tab pos="2513965" algn="l"/>
              </a:tabLst>
            </a:pPr>
            <a:r>
              <a:rPr lang="ru-RU" sz="2400" dirty="0" smtClean="0">
                <a:solidFill>
                  <a:srgbClr val="FF0000"/>
                </a:solidFill>
                <a:latin typeface="Calibri"/>
                <a:cs typeface="Calibri"/>
              </a:rPr>
              <a:t>ш</a:t>
            </a:r>
            <a:r>
              <a:rPr sz="2400" dirty="0" err="1" smtClean="0">
                <a:solidFill>
                  <a:srgbClr val="FF0000"/>
                </a:solidFill>
                <a:latin typeface="Calibri"/>
                <a:cs typeface="Calibri"/>
              </a:rPr>
              <a:t>аг</a:t>
            </a:r>
            <a:r>
              <a:rPr sz="24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sz="2400" dirty="0" smtClean="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r>
              <a:rPr sz="2400" spc="5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Сортировка</a:t>
            </a:r>
            <a:r>
              <a:rPr sz="2400" dirty="0">
                <a:latin typeface="Calibri"/>
                <a:cs typeface="Calibri"/>
              </a:rPr>
              <a:t>	</a:t>
            </a:r>
            <a:r>
              <a:rPr sz="2400" spc="-50" dirty="0">
                <a:latin typeface="Calibri"/>
                <a:cs typeface="Calibri"/>
              </a:rPr>
              <a:t>– </a:t>
            </a:r>
            <a:r>
              <a:rPr sz="2400" dirty="0">
                <a:latin typeface="Calibri"/>
                <a:cs typeface="Calibri"/>
              </a:rPr>
              <a:t>четкое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разделение </a:t>
            </a:r>
            <a:r>
              <a:rPr sz="2400" dirty="0">
                <a:latin typeface="Calibri"/>
                <a:cs typeface="Calibri"/>
              </a:rPr>
              <a:t>вещей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на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нужные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и </a:t>
            </a:r>
            <a:r>
              <a:rPr sz="2400" spc="-10" dirty="0">
                <a:latin typeface="Calibri"/>
                <a:cs typeface="Calibri"/>
              </a:rPr>
              <a:t>ненужные</a:t>
            </a:r>
            <a:endParaRPr sz="2400" dirty="0">
              <a:latin typeface="Calibri"/>
              <a:cs typeface="Calibri"/>
            </a:endParaRPr>
          </a:p>
          <a:p>
            <a:pPr marL="195580" marR="186690" indent="-1270" algn="ctr">
              <a:lnSpc>
                <a:spcPts val="2640"/>
              </a:lnSpc>
              <a:spcBef>
                <a:spcPts val="50"/>
              </a:spcBef>
            </a:pPr>
            <a:r>
              <a:rPr sz="2400" dirty="0">
                <a:latin typeface="Calibri"/>
                <a:cs typeface="Calibri"/>
              </a:rPr>
              <a:t>(используемые</a:t>
            </a:r>
            <a:r>
              <a:rPr sz="2400" spc="-14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и </a:t>
            </a:r>
            <a:r>
              <a:rPr sz="2400" spc="-10" dirty="0">
                <a:latin typeface="Calibri"/>
                <a:cs typeface="Calibri"/>
              </a:rPr>
              <a:t>неиспользуемые)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95571" y="1380744"/>
            <a:ext cx="4441825" cy="2186940"/>
            <a:chOff x="4195571" y="1380744"/>
            <a:chExt cx="4441825" cy="21869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9" name="object 9"/>
            <p:cNvSpPr/>
            <p:nvPr/>
          </p:nvSpPr>
          <p:spPr>
            <a:xfrm>
              <a:off x="8044433" y="2388635"/>
              <a:ext cx="592455" cy="171450"/>
            </a:xfrm>
            <a:custGeom>
              <a:avLst/>
              <a:gdLst/>
              <a:ahLst/>
              <a:cxnLst/>
              <a:rect l="l" t="t" r="r" b="b"/>
              <a:pathLst>
                <a:path w="592454" h="171450">
                  <a:moveTo>
                    <a:pt x="516654" y="85578"/>
                  </a:moveTo>
                  <a:lnTo>
                    <a:pt x="430657" y="135743"/>
                  </a:lnTo>
                  <a:lnTo>
                    <a:pt x="425049" y="140795"/>
                  </a:lnTo>
                  <a:lnTo>
                    <a:pt x="421894" y="147395"/>
                  </a:lnTo>
                  <a:lnTo>
                    <a:pt x="421405" y="154709"/>
                  </a:lnTo>
                  <a:lnTo>
                    <a:pt x="423799" y="161905"/>
                  </a:lnTo>
                  <a:lnTo>
                    <a:pt x="428851" y="167512"/>
                  </a:lnTo>
                  <a:lnTo>
                    <a:pt x="435451" y="170668"/>
                  </a:lnTo>
                  <a:lnTo>
                    <a:pt x="442765" y="171156"/>
                  </a:lnTo>
                  <a:lnTo>
                    <a:pt x="449961" y="168763"/>
                  </a:lnTo>
                  <a:lnTo>
                    <a:pt x="559822" y="104628"/>
                  </a:lnTo>
                  <a:lnTo>
                    <a:pt x="554609" y="104628"/>
                  </a:lnTo>
                  <a:lnTo>
                    <a:pt x="554609" y="102088"/>
                  </a:lnTo>
                  <a:lnTo>
                    <a:pt x="544957" y="102088"/>
                  </a:lnTo>
                  <a:lnTo>
                    <a:pt x="516654" y="85578"/>
                  </a:lnTo>
                  <a:close/>
                </a:path>
                <a:path w="592454" h="171450">
                  <a:moveTo>
                    <a:pt x="483997" y="66528"/>
                  </a:moveTo>
                  <a:lnTo>
                    <a:pt x="0" y="66528"/>
                  </a:lnTo>
                  <a:lnTo>
                    <a:pt x="0" y="104628"/>
                  </a:lnTo>
                  <a:lnTo>
                    <a:pt x="483997" y="104628"/>
                  </a:lnTo>
                  <a:lnTo>
                    <a:pt x="516654" y="85578"/>
                  </a:lnTo>
                  <a:lnTo>
                    <a:pt x="483997" y="66528"/>
                  </a:lnTo>
                  <a:close/>
                </a:path>
                <a:path w="592454" h="171450">
                  <a:moveTo>
                    <a:pt x="559822" y="66528"/>
                  </a:moveTo>
                  <a:lnTo>
                    <a:pt x="554609" y="66528"/>
                  </a:lnTo>
                  <a:lnTo>
                    <a:pt x="554609" y="104628"/>
                  </a:lnTo>
                  <a:lnTo>
                    <a:pt x="559822" y="104628"/>
                  </a:lnTo>
                  <a:lnTo>
                    <a:pt x="592455" y="85578"/>
                  </a:lnTo>
                  <a:lnTo>
                    <a:pt x="559822" y="66528"/>
                  </a:lnTo>
                  <a:close/>
                </a:path>
                <a:path w="592454" h="171450">
                  <a:moveTo>
                    <a:pt x="544957" y="69068"/>
                  </a:moveTo>
                  <a:lnTo>
                    <a:pt x="516654" y="85578"/>
                  </a:lnTo>
                  <a:lnTo>
                    <a:pt x="544957" y="102088"/>
                  </a:lnTo>
                  <a:lnTo>
                    <a:pt x="544957" y="69068"/>
                  </a:lnTo>
                  <a:close/>
                </a:path>
                <a:path w="592454" h="171450">
                  <a:moveTo>
                    <a:pt x="554609" y="69068"/>
                  </a:moveTo>
                  <a:lnTo>
                    <a:pt x="544957" y="69068"/>
                  </a:lnTo>
                  <a:lnTo>
                    <a:pt x="544957" y="102088"/>
                  </a:lnTo>
                  <a:lnTo>
                    <a:pt x="554609" y="102088"/>
                  </a:lnTo>
                  <a:lnTo>
                    <a:pt x="554609" y="69068"/>
                  </a:lnTo>
                  <a:close/>
                </a:path>
                <a:path w="592454" h="171450">
                  <a:moveTo>
                    <a:pt x="442765" y="0"/>
                  </a:moveTo>
                  <a:lnTo>
                    <a:pt x="435451" y="488"/>
                  </a:lnTo>
                  <a:lnTo>
                    <a:pt x="428851" y="3643"/>
                  </a:lnTo>
                  <a:lnTo>
                    <a:pt x="423799" y="9251"/>
                  </a:lnTo>
                  <a:lnTo>
                    <a:pt x="421405" y="16446"/>
                  </a:lnTo>
                  <a:lnTo>
                    <a:pt x="421894" y="23760"/>
                  </a:lnTo>
                  <a:lnTo>
                    <a:pt x="425049" y="30360"/>
                  </a:lnTo>
                  <a:lnTo>
                    <a:pt x="430657" y="35413"/>
                  </a:lnTo>
                  <a:lnTo>
                    <a:pt x="516654" y="85578"/>
                  </a:lnTo>
                  <a:lnTo>
                    <a:pt x="544957" y="69068"/>
                  </a:lnTo>
                  <a:lnTo>
                    <a:pt x="554609" y="69068"/>
                  </a:lnTo>
                  <a:lnTo>
                    <a:pt x="554609" y="66528"/>
                  </a:lnTo>
                  <a:lnTo>
                    <a:pt x="559822" y="66528"/>
                  </a:lnTo>
                  <a:lnTo>
                    <a:pt x="449961" y="2393"/>
                  </a:lnTo>
                  <a:lnTo>
                    <a:pt x="44276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03191" y="1388364"/>
              <a:ext cx="3842385" cy="2171700"/>
            </a:xfrm>
            <a:custGeom>
              <a:avLst/>
              <a:gdLst/>
              <a:ahLst/>
              <a:cxnLst/>
              <a:rect l="l" t="t" r="r" b="b"/>
              <a:pathLst>
                <a:path w="3842384" h="2171700">
                  <a:moveTo>
                    <a:pt x="3842004" y="0"/>
                  </a:moveTo>
                  <a:lnTo>
                    <a:pt x="0" y="0"/>
                  </a:lnTo>
                  <a:lnTo>
                    <a:pt x="0" y="2171700"/>
                  </a:lnTo>
                  <a:lnTo>
                    <a:pt x="3842004" y="2171700"/>
                  </a:lnTo>
                  <a:lnTo>
                    <a:pt x="384200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03191" y="1388364"/>
              <a:ext cx="3842385" cy="2171700"/>
            </a:xfrm>
            <a:custGeom>
              <a:avLst/>
              <a:gdLst/>
              <a:ahLst/>
              <a:cxnLst/>
              <a:rect l="l" t="t" r="r" b="b"/>
              <a:pathLst>
                <a:path w="3842384" h="2171700">
                  <a:moveTo>
                    <a:pt x="0" y="2171700"/>
                  </a:moveTo>
                  <a:lnTo>
                    <a:pt x="3842004" y="2171700"/>
                  </a:lnTo>
                  <a:lnTo>
                    <a:pt x="3842004" y="0"/>
                  </a:lnTo>
                  <a:lnTo>
                    <a:pt x="0" y="0"/>
                  </a:lnTo>
                  <a:lnTo>
                    <a:pt x="0" y="2171700"/>
                  </a:lnTo>
                  <a:close/>
                </a:path>
              </a:pathLst>
            </a:custGeom>
            <a:grpFill/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203191" y="1388363"/>
            <a:ext cx="3842385" cy="19297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196850" rIns="0" bIns="0" rtlCol="0">
            <a:spAutoFit/>
          </a:bodyPr>
          <a:lstStyle/>
          <a:p>
            <a:pPr algn="ctr">
              <a:lnSpc>
                <a:spcPts val="2760"/>
              </a:lnSpc>
              <a:spcBef>
                <a:spcPts val="1550"/>
              </a:spcBef>
            </a:pP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шаг 2: </a:t>
            </a:r>
            <a:r>
              <a:rPr sz="2400" spc="-10" dirty="0">
                <a:latin typeface="Calibri"/>
                <a:cs typeface="Calibri"/>
              </a:rPr>
              <a:t>Соблюдение</a:t>
            </a:r>
            <a:endParaRPr sz="2400" dirty="0">
              <a:latin typeface="Calibri"/>
              <a:cs typeface="Calibri"/>
            </a:endParaRPr>
          </a:p>
          <a:p>
            <a:pPr marL="203200" marR="196215" algn="ctr">
              <a:lnSpc>
                <a:spcPct val="91600"/>
              </a:lnSpc>
              <a:spcBef>
                <a:spcPts val="125"/>
              </a:spcBef>
            </a:pPr>
            <a:r>
              <a:rPr sz="2400" dirty="0">
                <a:latin typeface="Calibri"/>
                <a:cs typeface="Calibri"/>
              </a:rPr>
              <a:t>порядка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(аккуратность)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– </a:t>
            </a:r>
            <a:r>
              <a:rPr sz="2400" dirty="0">
                <a:latin typeface="Calibri"/>
                <a:cs typeface="Calibri"/>
              </a:rPr>
              <a:t>упорядоченное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точное </a:t>
            </a:r>
            <a:r>
              <a:rPr sz="2400" dirty="0">
                <a:latin typeface="Calibri"/>
                <a:cs typeface="Calibri"/>
              </a:rPr>
              <a:t>расположение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хранение необходимых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вещей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002807" y="1402080"/>
            <a:ext cx="9136380" cy="2778125"/>
            <a:chOff x="3002807" y="1402080"/>
            <a:chExt cx="9136380" cy="2778125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" name="object 14"/>
            <p:cNvSpPr/>
            <p:nvPr/>
          </p:nvSpPr>
          <p:spPr>
            <a:xfrm>
              <a:off x="3002807" y="3537965"/>
              <a:ext cx="7416800" cy="642620"/>
            </a:xfrm>
            <a:custGeom>
              <a:avLst/>
              <a:gdLst/>
              <a:ahLst/>
              <a:cxnLst/>
              <a:rect l="l" t="t" r="r" b="b"/>
              <a:pathLst>
                <a:path w="7416800" h="642620">
                  <a:moveTo>
                    <a:pt x="16446" y="471118"/>
                  </a:moveTo>
                  <a:lnTo>
                    <a:pt x="9251" y="473583"/>
                  </a:lnTo>
                  <a:lnTo>
                    <a:pt x="3643" y="478561"/>
                  </a:lnTo>
                  <a:lnTo>
                    <a:pt x="488" y="485124"/>
                  </a:lnTo>
                  <a:lnTo>
                    <a:pt x="0" y="492424"/>
                  </a:lnTo>
                  <a:lnTo>
                    <a:pt x="2393" y="499618"/>
                  </a:lnTo>
                  <a:lnTo>
                    <a:pt x="85578" y="642112"/>
                  </a:lnTo>
                  <a:lnTo>
                    <a:pt x="107671" y="604266"/>
                  </a:lnTo>
                  <a:lnTo>
                    <a:pt x="66528" y="604266"/>
                  </a:lnTo>
                  <a:lnTo>
                    <a:pt x="66528" y="533781"/>
                  </a:lnTo>
                  <a:lnTo>
                    <a:pt x="35413" y="480441"/>
                  </a:lnTo>
                  <a:lnTo>
                    <a:pt x="30360" y="474761"/>
                  </a:lnTo>
                  <a:lnTo>
                    <a:pt x="23760" y="471582"/>
                  </a:lnTo>
                  <a:lnTo>
                    <a:pt x="16446" y="471118"/>
                  </a:lnTo>
                  <a:close/>
                </a:path>
                <a:path w="7416800" h="642620">
                  <a:moveTo>
                    <a:pt x="66528" y="533781"/>
                  </a:moveTo>
                  <a:lnTo>
                    <a:pt x="66528" y="604266"/>
                  </a:lnTo>
                  <a:lnTo>
                    <a:pt x="104628" y="604266"/>
                  </a:lnTo>
                  <a:lnTo>
                    <a:pt x="104628" y="594741"/>
                  </a:lnTo>
                  <a:lnTo>
                    <a:pt x="69068" y="594741"/>
                  </a:lnTo>
                  <a:lnTo>
                    <a:pt x="85578" y="566438"/>
                  </a:lnTo>
                  <a:lnTo>
                    <a:pt x="66528" y="533781"/>
                  </a:lnTo>
                  <a:close/>
                </a:path>
                <a:path w="7416800" h="642620">
                  <a:moveTo>
                    <a:pt x="154709" y="471118"/>
                  </a:moveTo>
                  <a:lnTo>
                    <a:pt x="147395" y="471582"/>
                  </a:lnTo>
                  <a:lnTo>
                    <a:pt x="140795" y="474761"/>
                  </a:lnTo>
                  <a:lnTo>
                    <a:pt x="135743" y="480441"/>
                  </a:lnTo>
                  <a:lnTo>
                    <a:pt x="104628" y="533781"/>
                  </a:lnTo>
                  <a:lnTo>
                    <a:pt x="104628" y="604266"/>
                  </a:lnTo>
                  <a:lnTo>
                    <a:pt x="107671" y="604266"/>
                  </a:lnTo>
                  <a:lnTo>
                    <a:pt x="168763" y="499618"/>
                  </a:lnTo>
                  <a:lnTo>
                    <a:pt x="171156" y="492424"/>
                  </a:lnTo>
                  <a:lnTo>
                    <a:pt x="170668" y="485124"/>
                  </a:lnTo>
                  <a:lnTo>
                    <a:pt x="167512" y="478561"/>
                  </a:lnTo>
                  <a:lnTo>
                    <a:pt x="161905" y="473583"/>
                  </a:lnTo>
                  <a:lnTo>
                    <a:pt x="154709" y="471118"/>
                  </a:lnTo>
                  <a:close/>
                </a:path>
                <a:path w="7416800" h="642620">
                  <a:moveTo>
                    <a:pt x="85578" y="566438"/>
                  </a:moveTo>
                  <a:lnTo>
                    <a:pt x="69068" y="594741"/>
                  </a:lnTo>
                  <a:lnTo>
                    <a:pt x="102088" y="594741"/>
                  </a:lnTo>
                  <a:lnTo>
                    <a:pt x="85578" y="566438"/>
                  </a:lnTo>
                  <a:close/>
                </a:path>
                <a:path w="7416800" h="642620">
                  <a:moveTo>
                    <a:pt x="104628" y="533781"/>
                  </a:moveTo>
                  <a:lnTo>
                    <a:pt x="85578" y="566438"/>
                  </a:lnTo>
                  <a:lnTo>
                    <a:pt x="102088" y="594741"/>
                  </a:lnTo>
                  <a:lnTo>
                    <a:pt x="104628" y="594741"/>
                  </a:lnTo>
                  <a:lnTo>
                    <a:pt x="104628" y="533781"/>
                  </a:lnTo>
                  <a:close/>
                </a:path>
                <a:path w="7416800" h="642620">
                  <a:moveTo>
                    <a:pt x="7378426" y="319024"/>
                  </a:moveTo>
                  <a:lnTo>
                    <a:pt x="85578" y="319024"/>
                  </a:lnTo>
                  <a:lnTo>
                    <a:pt x="78154" y="320518"/>
                  </a:lnTo>
                  <a:lnTo>
                    <a:pt x="72100" y="324596"/>
                  </a:lnTo>
                  <a:lnTo>
                    <a:pt x="68022" y="330650"/>
                  </a:lnTo>
                  <a:lnTo>
                    <a:pt x="66528" y="338074"/>
                  </a:lnTo>
                  <a:lnTo>
                    <a:pt x="66528" y="533781"/>
                  </a:lnTo>
                  <a:lnTo>
                    <a:pt x="85578" y="566438"/>
                  </a:lnTo>
                  <a:lnTo>
                    <a:pt x="104628" y="533781"/>
                  </a:lnTo>
                  <a:lnTo>
                    <a:pt x="104628" y="357124"/>
                  </a:lnTo>
                  <a:lnTo>
                    <a:pt x="85578" y="357124"/>
                  </a:lnTo>
                  <a:lnTo>
                    <a:pt x="104628" y="338074"/>
                  </a:lnTo>
                  <a:lnTo>
                    <a:pt x="7378426" y="338074"/>
                  </a:lnTo>
                  <a:lnTo>
                    <a:pt x="7378426" y="319024"/>
                  </a:lnTo>
                  <a:close/>
                </a:path>
                <a:path w="7416800" h="642620">
                  <a:moveTo>
                    <a:pt x="104628" y="338074"/>
                  </a:moveTo>
                  <a:lnTo>
                    <a:pt x="85578" y="357124"/>
                  </a:lnTo>
                  <a:lnTo>
                    <a:pt x="104628" y="357124"/>
                  </a:lnTo>
                  <a:lnTo>
                    <a:pt x="104628" y="338074"/>
                  </a:lnTo>
                  <a:close/>
                </a:path>
                <a:path w="7416800" h="642620">
                  <a:moveTo>
                    <a:pt x="7416526" y="319024"/>
                  </a:moveTo>
                  <a:lnTo>
                    <a:pt x="7397476" y="319024"/>
                  </a:lnTo>
                  <a:lnTo>
                    <a:pt x="7378426" y="338074"/>
                  </a:lnTo>
                  <a:lnTo>
                    <a:pt x="104628" y="338074"/>
                  </a:lnTo>
                  <a:lnTo>
                    <a:pt x="104628" y="357124"/>
                  </a:lnTo>
                  <a:lnTo>
                    <a:pt x="7397476" y="357124"/>
                  </a:lnTo>
                  <a:lnTo>
                    <a:pt x="7404899" y="355629"/>
                  </a:lnTo>
                  <a:lnTo>
                    <a:pt x="7410954" y="351551"/>
                  </a:lnTo>
                  <a:lnTo>
                    <a:pt x="7415031" y="345497"/>
                  </a:lnTo>
                  <a:lnTo>
                    <a:pt x="7416526" y="338074"/>
                  </a:lnTo>
                  <a:lnTo>
                    <a:pt x="7416526" y="319024"/>
                  </a:lnTo>
                  <a:close/>
                </a:path>
                <a:path w="7416800" h="642620">
                  <a:moveTo>
                    <a:pt x="7416526" y="0"/>
                  </a:moveTo>
                  <a:lnTo>
                    <a:pt x="7378426" y="0"/>
                  </a:lnTo>
                  <a:lnTo>
                    <a:pt x="7378426" y="338074"/>
                  </a:lnTo>
                  <a:lnTo>
                    <a:pt x="7397476" y="319024"/>
                  </a:lnTo>
                  <a:lnTo>
                    <a:pt x="7416526" y="319024"/>
                  </a:lnTo>
                  <a:lnTo>
                    <a:pt x="741652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668511" y="1409700"/>
              <a:ext cx="3462654" cy="2129155"/>
            </a:xfrm>
            <a:custGeom>
              <a:avLst/>
              <a:gdLst/>
              <a:ahLst/>
              <a:cxnLst/>
              <a:rect l="l" t="t" r="r" b="b"/>
              <a:pathLst>
                <a:path w="3462654" h="2129154">
                  <a:moveTo>
                    <a:pt x="3462528" y="0"/>
                  </a:moveTo>
                  <a:lnTo>
                    <a:pt x="0" y="0"/>
                  </a:lnTo>
                  <a:lnTo>
                    <a:pt x="0" y="2129028"/>
                  </a:lnTo>
                  <a:lnTo>
                    <a:pt x="3462528" y="2129028"/>
                  </a:lnTo>
                  <a:lnTo>
                    <a:pt x="346252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668511" y="1409700"/>
              <a:ext cx="3462654" cy="2129155"/>
            </a:xfrm>
            <a:custGeom>
              <a:avLst/>
              <a:gdLst/>
              <a:ahLst/>
              <a:cxnLst/>
              <a:rect l="l" t="t" r="r" b="b"/>
              <a:pathLst>
                <a:path w="3462654" h="2129154">
                  <a:moveTo>
                    <a:pt x="0" y="2129028"/>
                  </a:moveTo>
                  <a:lnTo>
                    <a:pt x="3462528" y="2129028"/>
                  </a:lnTo>
                  <a:lnTo>
                    <a:pt x="3462528" y="0"/>
                  </a:lnTo>
                  <a:lnTo>
                    <a:pt x="0" y="0"/>
                  </a:lnTo>
                  <a:lnTo>
                    <a:pt x="0" y="2129028"/>
                  </a:lnTo>
                  <a:close/>
                </a:path>
              </a:pathLst>
            </a:custGeom>
            <a:grpFill/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859773" y="1572895"/>
            <a:ext cx="3080385" cy="173101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ctr">
              <a:lnSpc>
                <a:spcPct val="91600"/>
              </a:lnSpc>
              <a:spcBef>
                <a:spcPts val="340"/>
              </a:spcBef>
            </a:pP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шаг 3: </a:t>
            </a:r>
            <a:r>
              <a:rPr sz="2400" spc="-10" dirty="0">
                <a:latin typeface="Calibri"/>
                <a:cs typeface="Calibri"/>
              </a:rPr>
              <a:t>Систематическая </a:t>
            </a:r>
            <a:r>
              <a:rPr sz="2400" dirty="0">
                <a:latin typeface="Calibri"/>
                <a:cs typeface="Calibri"/>
              </a:rPr>
              <a:t>уборка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(содержание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в </a:t>
            </a:r>
            <a:r>
              <a:rPr sz="2400" dirty="0">
                <a:latin typeface="Calibri"/>
                <a:cs typeface="Calibri"/>
              </a:rPr>
              <a:t>чистоте)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содержание </a:t>
            </a:r>
            <a:r>
              <a:rPr sz="2400" dirty="0">
                <a:latin typeface="Calibri"/>
                <a:cs typeface="Calibri"/>
              </a:rPr>
              <a:t>рабочего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места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в</a:t>
            </a:r>
            <a:endParaRPr sz="2400" dirty="0">
              <a:latin typeface="Calibri"/>
              <a:cs typeface="Calibri"/>
            </a:endParaRPr>
          </a:p>
          <a:p>
            <a:pPr marL="4445" algn="ctr">
              <a:lnSpc>
                <a:spcPts val="2640"/>
              </a:lnSpc>
            </a:pPr>
            <a:r>
              <a:rPr sz="2400" dirty="0">
                <a:latin typeface="Calibri"/>
                <a:cs typeface="Calibri"/>
              </a:rPr>
              <a:t>чистоте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опрятности</a:t>
            </a:r>
            <a:endParaRPr sz="2400" dirty="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90600" y="4203191"/>
            <a:ext cx="5930265" cy="2085339"/>
            <a:chOff x="990600" y="4203191"/>
            <a:chExt cx="5930265" cy="2085339"/>
          </a:xfrm>
        </p:grpSpPr>
        <p:sp>
          <p:nvSpPr>
            <p:cNvPr id="19" name="object 19"/>
            <p:cNvSpPr/>
            <p:nvPr/>
          </p:nvSpPr>
          <p:spPr>
            <a:xfrm>
              <a:off x="5177790" y="5157743"/>
              <a:ext cx="1743075" cy="171450"/>
            </a:xfrm>
            <a:custGeom>
              <a:avLst/>
              <a:gdLst/>
              <a:ahLst/>
              <a:cxnLst/>
              <a:rect l="l" t="t" r="r" b="b"/>
              <a:pathLst>
                <a:path w="1743075" h="171450">
                  <a:moveTo>
                    <a:pt x="1667147" y="85578"/>
                  </a:moveTo>
                  <a:lnTo>
                    <a:pt x="1581150" y="135743"/>
                  </a:lnTo>
                  <a:lnTo>
                    <a:pt x="1575524" y="140795"/>
                  </a:lnTo>
                  <a:lnTo>
                    <a:pt x="1572339" y="147395"/>
                  </a:lnTo>
                  <a:lnTo>
                    <a:pt x="1571845" y="154709"/>
                  </a:lnTo>
                  <a:lnTo>
                    <a:pt x="1574291" y="161905"/>
                  </a:lnTo>
                  <a:lnTo>
                    <a:pt x="1579342" y="167513"/>
                  </a:lnTo>
                  <a:lnTo>
                    <a:pt x="1585928" y="170668"/>
                  </a:lnTo>
                  <a:lnTo>
                    <a:pt x="1593205" y="171156"/>
                  </a:lnTo>
                  <a:lnTo>
                    <a:pt x="1600327" y="168763"/>
                  </a:lnTo>
                  <a:lnTo>
                    <a:pt x="1710188" y="104628"/>
                  </a:lnTo>
                  <a:lnTo>
                    <a:pt x="1705102" y="104628"/>
                  </a:lnTo>
                  <a:lnTo>
                    <a:pt x="1705102" y="102088"/>
                  </a:lnTo>
                  <a:lnTo>
                    <a:pt x="1695450" y="102088"/>
                  </a:lnTo>
                  <a:lnTo>
                    <a:pt x="1667147" y="85578"/>
                  </a:lnTo>
                  <a:close/>
                </a:path>
                <a:path w="1743075" h="171450">
                  <a:moveTo>
                    <a:pt x="877253" y="70592"/>
                  </a:moveTo>
                  <a:lnTo>
                    <a:pt x="0" y="70592"/>
                  </a:lnTo>
                  <a:lnTo>
                    <a:pt x="0" y="108692"/>
                  </a:lnTo>
                  <a:lnTo>
                    <a:pt x="888492" y="108692"/>
                  </a:lnTo>
                  <a:lnTo>
                    <a:pt x="895915" y="107180"/>
                  </a:lnTo>
                  <a:lnTo>
                    <a:pt x="899676" y="104628"/>
                  </a:lnTo>
                  <a:lnTo>
                    <a:pt x="888492" y="104628"/>
                  </a:lnTo>
                  <a:lnTo>
                    <a:pt x="903478" y="89642"/>
                  </a:lnTo>
                  <a:lnTo>
                    <a:pt x="869442" y="89642"/>
                  </a:lnTo>
                  <a:lnTo>
                    <a:pt x="869442" y="85578"/>
                  </a:lnTo>
                  <a:lnTo>
                    <a:pt x="870936" y="78154"/>
                  </a:lnTo>
                  <a:lnTo>
                    <a:pt x="875014" y="72100"/>
                  </a:lnTo>
                  <a:lnTo>
                    <a:pt x="877253" y="70592"/>
                  </a:lnTo>
                  <a:close/>
                </a:path>
                <a:path w="1743075" h="171450">
                  <a:moveTo>
                    <a:pt x="907542" y="85578"/>
                  </a:moveTo>
                  <a:lnTo>
                    <a:pt x="888492" y="104628"/>
                  </a:lnTo>
                  <a:lnTo>
                    <a:pt x="899676" y="104628"/>
                  </a:lnTo>
                  <a:lnTo>
                    <a:pt x="901969" y="103072"/>
                  </a:lnTo>
                  <a:lnTo>
                    <a:pt x="906047" y="97012"/>
                  </a:lnTo>
                  <a:lnTo>
                    <a:pt x="907542" y="89642"/>
                  </a:lnTo>
                  <a:lnTo>
                    <a:pt x="907542" y="85578"/>
                  </a:lnTo>
                  <a:close/>
                </a:path>
                <a:path w="1743075" h="171450">
                  <a:moveTo>
                    <a:pt x="1667147" y="85578"/>
                  </a:moveTo>
                  <a:lnTo>
                    <a:pt x="907542" y="85578"/>
                  </a:lnTo>
                  <a:lnTo>
                    <a:pt x="907542" y="89642"/>
                  </a:lnTo>
                  <a:lnTo>
                    <a:pt x="906047" y="97012"/>
                  </a:lnTo>
                  <a:lnTo>
                    <a:pt x="901969" y="103072"/>
                  </a:lnTo>
                  <a:lnTo>
                    <a:pt x="899676" y="104628"/>
                  </a:lnTo>
                  <a:lnTo>
                    <a:pt x="1634490" y="104628"/>
                  </a:lnTo>
                  <a:lnTo>
                    <a:pt x="1667147" y="85578"/>
                  </a:lnTo>
                  <a:close/>
                </a:path>
                <a:path w="1743075" h="171450">
                  <a:moveTo>
                    <a:pt x="1710188" y="66528"/>
                  </a:moveTo>
                  <a:lnTo>
                    <a:pt x="1705102" y="66528"/>
                  </a:lnTo>
                  <a:lnTo>
                    <a:pt x="1705102" y="104628"/>
                  </a:lnTo>
                  <a:lnTo>
                    <a:pt x="1710188" y="104628"/>
                  </a:lnTo>
                  <a:lnTo>
                    <a:pt x="1742820" y="85578"/>
                  </a:lnTo>
                  <a:lnTo>
                    <a:pt x="1710188" y="66528"/>
                  </a:lnTo>
                  <a:close/>
                </a:path>
                <a:path w="1743075" h="171450">
                  <a:moveTo>
                    <a:pt x="1695450" y="69068"/>
                  </a:moveTo>
                  <a:lnTo>
                    <a:pt x="1667147" y="85578"/>
                  </a:lnTo>
                  <a:lnTo>
                    <a:pt x="1695450" y="102088"/>
                  </a:lnTo>
                  <a:lnTo>
                    <a:pt x="1695450" y="69068"/>
                  </a:lnTo>
                  <a:close/>
                </a:path>
                <a:path w="1743075" h="171450">
                  <a:moveTo>
                    <a:pt x="1705102" y="69068"/>
                  </a:moveTo>
                  <a:lnTo>
                    <a:pt x="1695450" y="69068"/>
                  </a:lnTo>
                  <a:lnTo>
                    <a:pt x="1695450" y="102088"/>
                  </a:lnTo>
                  <a:lnTo>
                    <a:pt x="1705102" y="102088"/>
                  </a:lnTo>
                  <a:lnTo>
                    <a:pt x="1705102" y="69068"/>
                  </a:lnTo>
                  <a:close/>
                </a:path>
                <a:path w="1743075" h="171450">
                  <a:moveTo>
                    <a:pt x="1634490" y="66528"/>
                  </a:moveTo>
                  <a:lnTo>
                    <a:pt x="888492" y="66528"/>
                  </a:lnTo>
                  <a:lnTo>
                    <a:pt x="881068" y="68022"/>
                  </a:lnTo>
                  <a:lnTo>
                    <a:pt x="875014" y="72100"/>
                  </a:lnTo>
                  <a:lnTo>
                    <a:pt x="870936" y="78154"/>
                  </a:lnTo>
                  <a:lnTo>
                    <a:pt x="869442" y="85578"/>
                  </a:lnTo>
                  <a:lnTo>
                    <a:pt x="869442" y="89642"/>
                  </a:lnTo>
                  <a:lnTo>
                    <a:pt x="888492" y="70592"/>
                  </a:lnTo>
                  <a:lnTo>
                    <a:pt x="1641456" y="70592"/>
                  </a:lnTo>
                  <a:lnTo>
                    <a:pt x="1634490" y="66528"/>
                  </a:lnTo>
                  <a:close/>
                </a:path>
                <a:path w="1743075" h="171450">
                  <a:moveTo>
                    <a:pt x="1641456" y="70592"/>
                  </a:moveTo>
                  <a:lnTo>
                    <a:pt x="888492" y="70592"/>
                  </a:lnTo>
                  <a:lnTo>
                    <a:pt x="869442" y="89642"/>
                  </a:lnTo>
                  <a:lnTo>
                    <a:pt x="903478" y="89642"/>
                  </a:lnTo>
                  <a:lnTo>
                    <a:pt x="907542" y="85578"/>
                  </a:lnTo>
                  <a:lnTo>
                    <a:pt x="1667147" y="85578"/>
                  </a:lnTo>
                  <a:lnTo>
                    <a:pt x="1641456" y="70592"/>
                  </a:lnTo>
                  <a:close/>
                </a:path>
                <a:path w="1743075" h="171450">
                  <a:moveTo>
                    <a:pt x="1593205" y="0"/>
                  </a:moveTo>
                  <a:lnTo>
                    <a:pt x="1585928" y="488"/>
                  </a:lnTo>
                  <a:lnTo>
                    <a:pt x="1579342" y="3643"/>
                  </a:lnTo>
                  <a:lnTo>
                    <a:pt x="1574291" y="9251"/>
                  </a:lnTo>
                  <a:lnTo>
                    <a:pt x="1571845" y="16446"/>
                  </a:lnTo>
                  <a:lnTo>
                    <a:pt x="1572339" y="23760"/>
                  </a:lnTo>
                  <a:lnTo>
                    <a:pt x="1575524" y="30360"/>
                  </a:lnTo>
                  <a:lnTo>
                    <a:pt x="1581150" y="35413"/>
                  </a:lnTo>
                  <a:lnTo>
                    <a:pt x="1667147" y="85578"/>
                  </a:lnTo>
                  <a:lnTo>
                    <a:pt x="1695450" y="69068"/>
                  </a:lnTo>
                  <a:lnTo>
                    <a:pt x="1705102" y="69068"/>
                  </a:lnTo>
                  <a:lnTo>
                    <a:pt x="1705102" y="66528"/>
                  </a:lnTo>
                  <a:lnTo>
                    <a:pt x="1710188" y="66528"/>
                  </a:lnTo>
                  <a:lnTo>
                    <a:pt x="1600327" y="2393"/>
                  </a:lnTo>
                  <a:lnTo>
                    <a:pt x="1593205" y="0"/>
                  </a:lnTo>
                  <a:close/>
                </a:path>
              </a:pathLst>
            </a:custGeom>
            <a:solidFill>
              <a:srgbClr val="6907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98220" y="4210811"/>
              <a:ext cx="4180840" cy="2070100"/>
            </a:xfrm>
            <a:custGeom>
              <a:avLst/>
              <a:gdLst/>
              <a:ahLst/>
              <a:cxnLst/>
              <a:rect l="l" t="t" r="r" b="b"/>
              <a:pathLst>
                <a:path w="4180840" h="2070100">
                  <a:moveTo>
                    <a:pt x="4180331" y="0"/>
                  </a:moveTo>
                  <a:lnTo>
                    <a:pt x="0" y="0"/>
                  </a:lnTo>
                  <a:lnTo>
                    <a:pt x="0" y="2069592"/>
                  </a:lnTo>
                  <a:lnTo>
                    <a:pt x="4180331" y="2069592"/>
                  </a:lnTo>
                  <a:lnTo>
                    <a:pt x="4180331" y="0"/>
                  </a:lnTo>
                  <a:close/>
                </a:path>
              </a:pathLst>
            </a:custGeom>
            <a:solidFill>
              <a:srgbClr val="BC572C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98220" y="4210811"/>
              <a:ext cx="4180840" cy="2070100"/>
            </a:xfrm>
            <a:custGeom>
              <a:avLst/>
              <a:gdLst/>
              <a:ahLst/>
              <a:cxnLst/>
              <a:rect l="l" t="t" r="r" b="b"/>
              <a:pathLst>
                <a:path w="4180840" h="2070100">
                  <a:moveTo>
                    <a:pt x="0" y="2069592"/>
                  </a:moveTo>
                  <a:lnTo>
                    <a:pt x="4180331" y="2069592"/>
                  </a:lnTo>
                  <a:lnTo>
                    <a:pt x="4180331" y="0"/>
                  </a:lnTo>
                  <a:lnTo>
                    <a:pt x="0" y="0"/>
                  </a:lnTo>
                  <a:lnTo>
                    <a:pt x="0" y="2069592"/>
                  </a:lnTo>
                  <a:close/>
                </a:path>
              </a:pathLst>
            </a:custGeom>
            <a:ln w="152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98219" y="4210811"/>
            <a:ext cx="4180840" cy="18785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wrap="square" lIns="0" tIns="177800" rIns="0" bIns="0" rtlCol="0">
            <a:spAutoFit/>
          </a:bodyPr>
          <a:lstStyle/>
          <a:p>
            <a:pPr marL="549910" marR="541020" indent="66675" algn="just">
              <a:lnSpc>
                <a:spcPct val="91500"/>
              </a:lnSpc>
              <a:spcBef>
                <a:spcPts val="1400"/>
              </a:spcBef>
            </a:pP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шаг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4: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Стандартизация </a:t>
            </a:r>
            <a:r>
              <a:rPr sz="2400" dirty="0">
                <a:latin typeface="Calibri"/>
                <a:cs typeface="Calibri"/>
              </a:rPr>
              <a:t>(установление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норм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и </a:t>
            </a:r>
            <a:r>
              <a:rPr sz="2400" dirty="0">
                <a:latin typeface="Calibri"/>
                <a:cs typeface="Calibri"/>
              </a:rPr>
              <a:t>правил)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 </a:t>
            </a:r>
            <a:r>
              <a:rPr sz="2400" spc="-20" dirty="0">
                <a:latin typeface="Calibri"/>
                <a:cs typeface="Calibri"/>
              </a:rPr>
              <a:t>необходимое</a:t>
            </a:r>
            <a:endParaRPr sz="2400" dirty="0">
              <a:latin typeface="Calibri"/>
              <a:cs typeface="Calibri"/>
            </a:endParaRPr>
          </a:p>
          <a:p>
            <a:pPr algn="ctr">
              <a:lnSpc>
                <a:spcPts val="2520"/>
              </a:lnSpc>
            </a:pPr>
            <a:r>
              <a:rPr sz="2400" dirty="0">
                <a:latin typeface="Calibri"/>
                <a:cs typeface="Calibri"/>
              </a:rPr>
              <a:t>условие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для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выполнения</a:t>
            </a:r>
            <a:endParaRPr sz="2400" dirty="0">
              <a:latin typeface="Calibri"/>
              <a:cs typeface="Calibri"/>
            </a:endParaRPr>
          </a:p>
          <a:p>
            <a:pPr marL="1270" algn="ctr">
              <a:lnSpc>
                <a:spcPts val="2760"/>
              </a:lnSpc>
            </a:pPr>
            <a:r>
              <a:rPr sz="2400" dirty="0">
                <a:latin typeface="Calibri"/>
                <a:cs typeface="Calibri"/>
              </a:rPr>
              <a:t>первых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трех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правил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52488" y="4226052"/>
            <a:ext cx="4733925" cy="1859292"/>
          </a:xfrm>
          <a:prstGeom prst="rect">
            <a:avLst/>
          </a:prstGeom>
          <a:solidFill>
            <a:schemeClr val="accent3">
              <a:lumMod val="60000"/>
              <a:lumOff val="40000"/>
              <a:alpha val="50195"/>
            </a:schemeClr>
          </a:solidFill>
        </p:spPr>
        <p:txBody>
          <a:bodyPr vert="horz" wrap="square" lIns="0" tIns="158750" rIns="0" bIns="0" rtlCol="0">
            <a:spAutoFit/>
          </a:bodyPr>
          <a:lstStyle/>
          <a:p>
            <a:pPr marL="270510" marR="263525" indent="1270" algn="ctr">
              <a:lnSpc>
                <a:spcPct val="91500"/>
              </a:lnSpc>
              <a:spcBef>
                <a:spcPts val="1250"/>
              </a:spcBef>
            </a:pP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шаг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0000"/>
                </a:solidFill>
                <a:latin typeface="Calibri"/>
                <a:cs typeface="Calibri"/>
              </a:rPr>
              <a:t>5:</a:t>
            </a:r>
            <a:r>
              <a:rPr sz="2400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Совершенствование </a:t>
            </a:r>
            <a:r>
              <a:rPr sz="2400" dirty="0">
                <a:latin typeface="Calibri"/>
                <a:cs typeface="Calibri"/>
              </a:rPr>
              <a:t>(самодисциплина)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–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воспитание </a:t>
            </a:r>
            <a:r>
              <a:rPr sz="2400" dirty="0">
                <a:latin typeface="Calibri"/>
                <a:cs typeface="Calibri"/>
              </a:rPr>
              <a:t>привычки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точного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выполнения</a:t>
            </a:r>
            <a:endParaRPr sz="2400" dirty="0">
              <a:latin typeface="Calibri"/>
              <a:cs typeface="Calibri"/>
            </a:endParaRPr>
          </a:p>
          <a:p>
            <a:pPr marL="184785" marR="175895" algn="ctr">
              <a:lnSpc>
                <a:spcPts val="2640"/>
              </a:lnSpc>
              <a:spcBef>
                <a:spcPts val="50"/>
              </a:spcBef>
            </a:pPr>
            <a:r>
              <a:rPr sz="2400" dirty="0">
                <a:latin typeface="Calibri"/>
                <a:cs typeface="Calibri"/>
              </a:rPr>
              <a:t>установленных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правил,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процедур </a:t>
            </a:r>
            <a:r>
              <a:rPr sz="2400" dirty="0">
                <a:latin typeface="Calibri"/>
                <a:cs typeface="Calibri"/>
              </a:rPr>
              <a:t>и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технологических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операций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6408" y="0"/>
            <a:ext cx="11764645" cy="6425565"/>
            <a:chOff x="216408" y="0"/>
            <a:chExt cx="11764645" cy="64255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408" y="2956560"/>
              <a:ext cx="8374380" cy="29245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408" y="161544"/>
              <a:ext cx="8374380" cy="24673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90788" y="0"/>
              <a:ext cx="3364992" cy="42412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41079" y="3957828"/>
              <a:ext cx="3276600" cy="246735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spc="145" dirty="0"/>
              <a:t>Время</a:t>
            </a:r>
            <a:r>
              <a:rPr dirty="0"/>
              <a:t>	</a:t>
            </a:r>
            <a:r>
              <a:rPr spc="170" dirty="0"/>
              <a:t>выбирать</a:t>
            </a:r>
            <a:r>
              <a:rPr spc="380" dirty="0"/>
              <a:t> </a:t>
            </a:r>
            <a:r>
              <a:rPr spc="155" dirty="0"/>
              <a:t>будущее!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260648"/>
            <a:ext cx="6840760" cy="6336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000" y="413048"/>
            <a:ext cx="684076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0" t="4541" r="15196" b="10309"/>
          <a:stretch/>
        </p:blipFill>
        <p:spPr>
          <a:xfrm>
            <a:off x="762000" y="152400"/>
            <a:ext cx="102108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50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5720" y="214281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Соблюдение порядка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091" y="3272645"/>
            <a:ext cx="3810330" cy="2865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032" y="3248259"/>
            <a:ext cx="3853006" cy="28897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091" y="6138013"/>
            <a:ext cx="3810330" cy="646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722" y="6138013"/>
            <a:ext cx="3639627" cy="646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92" y="737501"/>
            <a:ext cx="3810330" cy="21954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737501"/>
            <a:ext cx="3853006" cy="219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71500"/>
            <a:ext cx="80648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5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88640"/>
            <a:ext cx="849694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9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793084"/>
            <a:ext cx="3359424" cy="29585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3" y="3848914"/>
            <a:ext cx="3605609" cy="2753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1664" y="260648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Внутренняя навигация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08" y="3983466"/>
            <a:ext cx="3706692" cy="2618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706642"/>
            <a:ext cx="381642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0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31200" y="1676400"/>
            <a:ext cx="3533140" cy="47117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87240" y="1600200"/>
            <a:ext cx="3591560" cy="47879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1620" y="1584960"/>
            <a:ext cx="4157979" cy="477266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516890" y="669290"/>
            <a:ext cx="2346960" cy="0"/>
          </a:xfrm>
          <a:custGeom>
            <a:avLst/>
            <a:gdLst/>
            <a:ahLst/>
            <a:cxnLst/>
            <a:rect l="l" t="t" r="r" b="b"/>
            <a:pathLst>
              <a:path w="2346960">
                <a:moveTo>
                  <a:pt x="0" y="0"/>
                </a:moveTo>
                <a:lnTo>
                  <a:pt x="2346705" y="0"/>
                </a:lnTo>
              </a:path>
            </a:pathLst>
          </a:custGeom>
          <a:ln w="27940">
            <a:solidFill>
              <a:srgbClr val="5290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ctrTitle"/>
          </p:nvPr>
        </p:nvSpPr>
        <p:spPr>
          <a:xfrm>
            <a:off x="261620" y="490730"/>
            <a:ext cx="11473180" cy="610424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215265">
              <a:lnSpc>
                <a:spcPct val="100000"/>
              </a:lnSpc>
              <a:spcBef>
                <a:spcPts val="440"/>
              </a:spcBef>
            </a:pPr>
            <a:r>
              <a:rPr sz="3600" b="1" spc="-10" dirty="0">
                <a:solidFill>
                  <a:srgbClr val="FF6600"/>
                </a:solidFill>
              </a:rPr>
              <a:t>ФОРМИРОВАНИЕ</a:t>
            </a:r>
            <a:r>
              <a:rPr sz="3600" b="1" dirty="0">
                <a:solidFill>
                  <a:srgbClr val="FF6600"/>
                </a:solidFill>
              </a:rPr>
              <a:t> </a:t>
            </a:r>
            <a:r>
              <a:rPr sz="3600" b="1" spc="-10" dirty="0">
                <a:solidFill>
                  <a:srgbClr val="FF6600"/>
                </a:solidFill>
              </a:rPr>
              <a:t>БЕРЕЖЛИВОГО</a:t>
            </a:r>
            <a:r>
              <a:rPr sz="3600" b="1" spc="-30" dirty="0">
                <a:solidFill>
                  <a:srgbClr val="FF6600"/>
                </a:solidFill>
              </a:rPr>
              <a:t> </a:t>
            </a:r>
            <a:r>
              <a:rPr sz="3600" b="1" spc="-10" dirty="0">
                <a:solidFill>
                  <a:srgbClr val="FF6600"/>
                </a:solidFill>
              </a:rPr>
              <a:t>МЫШЛЕНИЯ</a:t>
            </a:r>
            <a:r>
              <a:rPr sz="3600" b="1" spc="20" dirty="0">
                <a:solidFill>
                  <a:srgbClr val="FF6600"/>
                </a:solidFill>
              </a:rPr>
              <a:t> </a:t>
            </a:r>
            <a:r>
              <a:rPr sz="3600" b="1" dirty="0">
                <a:solidFill>
                  <a:srgbClr val="FF6600"/>
                </a:solidFill>
              </a:rPr>
              <a:t>В</a:t>
            </a:r>
            <a:r>
              <a:rPr sz="3600" b="1" spc="15" dirty="0">
                <a:solidFill>
                  <a:srgbClr val="FF6600"/>
                </a:solidFill>
              </a:rPr>
              <a:t> </a:t>
            </a:r>
            <a:r>
              <a:rPr sz="3600" b="1" spc="-30" dirty="0">
                <a:solidFill>
                  <a:srgbClr val="FF6600"/>
                </a:solidFill>
              </a:rPr>
              <a:t>ШКОЛЕ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863850" y="6459360"/>
            <a:ext cx="56388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2400" b="1" spc="-15" dirty="0" smtClean="0">
                <a:solidFill>
                  <a:schemeClr val="bg1"/>
                </a:solidFill>
                <a:cs typeface="Calibri"/>
              </a:rPr>
              <a:t>Внедрение</a:t>
            </a:r>
            <a:r>
              <a:rPr lang="ru-RU" sz="2400" b="1" spc="65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ru-RU" sz="2400" b="1" spc="-15" dirty="0">
                <a:solidFill>
                  <a:schemeClr val="bg1"/>
                </a:solidFill>
                <a:cs typeface="Calibri"/>
              </a:rPr>
              <a:t>системы</a:t>
            </a:r>
            <a:r>
              <a:rPr lang="ru-RU" sz="2400" b="1" spc="35" dirty="0">
                <a:solidFill>
                  <a:schemeClr val="bg1"/>
                </a:solidFill>
                <a:cs typeface="Calibri"/>
              </a:rPr>
              <a:t> </a:t>
            </a:r>
            <a:r>
              <a:rPr lang="ru-RU" sz="2400" b="1" dirty="0">
                <a:solidFill>
                  <a:schemeClr val="bg1"/>
                </a:solidFill>
                <a:cs typeface="Calibri"/>
              </a:rPr>
              <a:t>5С</a:t>
            </a:r>
            <a:r>
              <a:rPr lang="ru-RU" sz="2400" b="1" spc="-10" dirty="0">
                <a:solidFill>
                  <a:schemeClr val="bg1"/>
                </a:solidFill>
                <a:cs typeface="Calibri"/>
              </a:rPr>
              <a:t> </a:t>
            </a:r>
            <a:r>
              <a:rPr lang="ru-RU" sz="2400" b="1" dirty="0">
                <a:solidFill>
                  <a:schemeClr val="bg1"/>
                </a:solidFill>
                <a:cs typeface="Calibri"/>
              </a:rPr>
              <a:t>в</a:t>
            </a:r>
            <a:r>
              <a:rPr lang="ru-RU" sz="2400" b="1" spc="-5" dirty="0">
                <a:solidFill>
                  <a:schemeClr val="bg1"/>
                </a:solidFill>
                <a:cs typeface="Calibri"/>
              </a:rPr>
              <a:t> учебных</a:t>
            </a:r>
            <a:r>
              <a:rPr lang="ru-RU" sz="2400" b="1" spc="10" dirty="0">
                <a:solidFill>
                  <a:schemeClr val="bg1"/>
                </a:solidFill>
                <a:cs typeface="Calibri"/>
              </a:rPr>
              <a:t> </a:t>
            </a:r>
            <a:r>
              <a:rPr lang="ru-RU" sz="2400" b="1" spc="-10" dirty="0">
                <a:solidFill>
                  <a:schemeClr val="bg1"/>
                </a:solidFill>
                <a:cs typeface="Calibri"/>
              </a:rPr>
              <a:t>классах</a:t>
            </a:r>
            <a:endParaRPr lang="ru-RU" sz="24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8451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5626" y="407988"/>
            <a:ext cx="7115174" cy="13065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  </a:t>
            </a:r>
            <a:r>
              <a:rPr lang="ru-RU" b="1" dirty="0" smtClean="0">
                <a:solidFill>
                  <a:srgbClr val="FF6600"/>
                </a:solidFill>
              </a:rPr>
              <a:t>Философия </a:t>
            </a:r>
            <a:r>
              <a:rPr lang="ru-RU" b="1" dirty="0" err="1">
                <a:solidFill>
                  <a:srgbClr val="FF6600"/>
                </a:solidFill>
              </a:rPr>
              <a:t>К</a:t>
            </a:r>
            <a:r>
              <a:rPr lang="ru-RU" b="1" dirty="0" err="1" smtClean="0">
                <a:solidFill>
                  <a:srgbClr val="FF6600"/>
                </a:solidFill>
              </a:rPr>
              <a:t>айдзен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1987" name="Содержимое 3"/>
          <p:cNvSpPr>
            <a:spLocks noGrp="1"/>
          </p:cNvSpPr>
          <p:nvPr>
            <p:ph sz="half" idx="1"/>
          </p:nvPr>
        </p:nvSpPr>
        <p:spPr>
          <a:xfrm>
            <a:off x="1949450" y="1719263"/>
            <a:ext cx="4038600" cy="44069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endParaRPr lang="ru-RU" alt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6172200" y="1719263"/>
            <a:ext cx="4038600" cy="4406900"/>
          </a:xfrm>
        </p:spPr>
        <p:txBody>
          <a:bodyPr>
            <a:normAutofit/>
          </a:bodyPr>
          <a:lstStyle/>
          <a:p>
            <a:pPr marL="0" indent="114300" algn="just">
              <a:buFont typeface="Arial" charset="0"/>
              <a:buChar char="•"/>
              <a:defRPr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Кайдзен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— японская философия или практика, которая фокусируется на непрерывном совершенствовании процессов производства, разработки, вспомогательных бизнес-процессов и управления, а также всех аспектов жизни.</a:t>
            </a:r>
          </a:p>
          <a:p>
            <a:pPr marL="0" indent="114300" algn="just">
              <a:buNone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114300" algn="just">
              <a:buFont typeface="Arial" charset="0"/>
              <a:buChar char="•"/>
              <a:defRPr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Кайдзен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деятельность по непрерывному совершенствованию процессов и операций, направленная на устранение потерь.</a:t>
            </a:r>
          </a:p>
          <a:p>
            <a:pPr>
              <a:buFont typeface="Arial" charset="0"/>
              <a:buChar char="•"/>
              <a:defRPr/>
            </a:pPr>
            <a:endParaRPr lang="ru-RU" dirty="0"/>
          </a:p>
        </p:txBody>
      </p:sp>
      <p:pic>
        <p:nvPicPr>
          <p:cNvPr id="9221" name="Picture 2" descr="E:\Кайдзен\Бер тех 2015\1 лекция\1.1\House-T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45" y="1714501"/>
            <a:ext cx="4076631" cy="27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2381251" y="3286125"/>
            <a:ext cx="2143125" cy="35718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2702720" y="4036220"/>
            <a:ext cx="1214437" cy="42862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TextBox 9"/>
          <p:cNvSpPr txBox="1">
            <a:spLocks noChangeArrowheads="1"/>
          </p:cNvSpPr>
          <p:nvPr/>
        </p:nvSpPr>
        <p:spPr bwMode="auto">
          <a:xfrm>
            <a:off x="2809876" y="4857751"/>
            <a:ext cx="1928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b="1">
                <a:solidFill>
                  <a:srgbClr val="FF0000"/>
                </a:solidFill>
              </a:rPr>
              <a:t>КАЙДЗЕН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1448"/>
            <a:ext cx="2514635" cy="183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776" y="845381"/>
            <a:ext cx="8892480" cy="120032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Бережли́вое произво́дство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(от англ.) — концепция управления предприятием, которая основана на постоянном стремлении к устранению всех видов потерь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1564" y="137495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6600"/>
                </a:solidFill>
              </a:rPr>
              <a:t>Бережливое производство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91582" y="2590800"/>
            <a:ext cx="8776868" cy="2677656"/>
          </a:xfrm>
          <a:prstGeom prst="rect">
            <a:avLst/>
          </a:prstGeom>
          <a:ln w="19050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just" fontAlgn="base"/>
            <a:r>
              <a:rPr lang="ru-RU" sz="2400" b="1" dirty="0"/>
              <a:t>Бережливые технологии в образовательных организациях</a:t>
            </a:r>
            <a:r>
              <a:rPr lang="ru-RU" sz="2400" dirty="0"/>
              <a:t> –это технологии, которые повышают качество образования с минимальными затратами. Следовательно, бережливые технологии применяемые в области образования, повышают уровень удовлетворенности потребителей образовательных услуг и их законных представителей, а также сотрудников образовательного учреждения как работников организации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763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9970" t="12964" r="22469" b="4073"/>
          <a:stretch/>
        </p:blipFill>
        <p:spPr>
          <a:xfrm>
            <a:off x="2209800" y="76200"/>
            <a:ext cx="7239000" cy="6553200"/>
          </a:xfrm>
          <a:prstGeom prst="rect">
            <a:avLst/>
          </a:prstGeom>
          <a:ln>
            <a:solidFill>
              <a:srgbClr val="FF6600"/>
            </a:solidFill>
          </a:ln>
        </p:spPr>
      </p:pic>
      <p:sp>
        <p:nvSpPr>
          <p:cNvPr id="4" name="Левая фигурная скобка 3"/>
          <p:cNvSpPr/>
          <p:nvPr/>
        </p:nvSpPr>
        <p:spPr>
          <a:xfrm rot="16200000">
            <a:off x="5943600" y="5105400"/>
            <a:ext cx="152400" cy="1219200"/>
          </a:xfrm>
          <a:prstGeom prst="leftBrace">
            <a:avLst>
              <a:gd name="adj1" fmla="val 8333"/>
              <a:gd name="adj2" fmla="val 4739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68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25219" y="2161539"/>
            <a:ext cx="9527540" cy="3683000"/>
            <a:chOff x="1125219" y="2161539"/>
            <a:chExt cx="9527540" cy="3683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39560" y="2186939"/>
              <a:ext cx="4013200" cy="36576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25219" y="2161539"/>
              <a:ext cx="6176010" cy="76200"/>
            </a:xfrm>
            <a:custGeom>
              <a:avLst/>
              <a:gdLst/>
              <a:ahLst/>
              <a:cxnLst/>
              <a:rect l="l" t="t" r="r" b="b"/>
              <a:pathLst>
                <a:path w="6176009" h="76200">
                  <a:moveTo>
                    <a:pt x="38100" y="0"/>
                  </a:moveTo>
                  <a:lnTo>
                    <a:pt x="23268" y="2988"/>
                  </a:lnTo>
                  <a:lnTo>
                    <a:pt x="11158" y="11144"/>
                  </a:lnTo>
                  <a:lnTo>
                    <a:pt x="2993" y="23252"/>
                  </a:lnTo>
                  <a:lnTo>
                    <a:pt x="0" y="38100"/>
                  </a:lnTo>
                  <a:lnTo>
                    <a:pt x="2993" y="52947"/>
                  </a:lnTo>
                  <a:lnTo>
                    <a:pt x="11158" y="65055"/>
                  </a:lnTo>
                  <a:lnTo>
                    <a:pt x="23268" y="73211"/>
                  </a:lnTo>
                  <a:lnTo>
                    <a:pt x="38100" y="76200"/>
                  </a:lnTo>
                  <a:lnTo>
                    <a:pt x="52931" y="73211"/>
                  </a:lnTo>
                  <a:lnTo>
                    <a:pt x="65041" y="65055"/>
                  </a:lnTo>
                  <a:lnTo>
                    <a:pt x="73206" y="52947"/>
                  </a:lnTo>
                  <a:lnTo>
                    <a:pt x="74151" y="48260"/>
                  </a:lnTo>
                  <a:lnTo>
                    <a:pt x="38100" y="48260"/>
                  </a:lnTo>
                  <a:lnTo>
                    <a:pt x="38100" y="27939"/>
                  </a:lnTo>
                  <a:lnTo>
                    <a:pt x="74151" y="27939"/>
                  </a:lnTo>
                  <a:lnTo>
                    <a:pt x="73206" y="23252"/>
                  </a:lnTo>
                  <a:lnTo>
                    <a:pt x="65041" y="11144"/>
                  </a:lnTo>
                  <a:lnTo>
                    <a:pt x="52931" y="2988"/>
                  </a:lnTo>
                  <a:lnTo>
                    <a:pt x="38100" y="0"/>
                  </a:lnTo>
                  <a:close/>
                </a:path>
                <a:path w="6176009" h="76200">
                  <a:moveTo>
                    <a:pt x="74151" y="27939"/>
                  </a:moveTo>
                  <a:lnTo>
                    <a:pt x="38100" y="27939"/>
                  </a:lnTo>
                  <a:lnTo>
                    <a:pt x="38100" y="48260"/>
                  </a:lnTo>
                  <a:lnTo>
                    <a:pt x="74151" y="48260"/>
                  </a:lnTo>
                  <a:lnTo>
                    <a:pt x="76200" y="38100"/>
                  </a:lnTo>
                  <a:lnTo>
                    <a:pt x="74151" y="27939"/>
                  </a:lnTo>
                  <a:close/>
                </a:path>
                <a:path w="6176009" h="76200">
                  <a:moveTo>
                    <a:pt x="6175502" y="27939"/>
                  </a:moveTo>
                  <a:lnTo>
                    <a:pt x="74151" y="27939"/>
                  </a:lnTo>
                  <a:lnTo>
                    <a:pt x="76200" y="38100"/>
                  </a:lnTo>
                  <a:lnTo>
                    <a:pt x="74151" y="48260"/>
                  </a:lnTo>
                  <a:lnTo>
                    <a:pt x="6175502" y="48260"/>
                  </a:lnTo>
                  <a:lnTo>
                    <a:pt x="6175502" y="27939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962140" y="3134359"/>
              <a:ext cx="659130" cy="278130"/>
            </a:xfrm>
            <a:custGeom>
              <a:avLst/>
              <a:gdLst/>
              <a:ahLst/>
              <a:cxnLst/>
              <a:rect l="l" t="t" r="r" b="b"/>
              <a:pathLst>
                <a:path w="659129" h="278129">
                  <a:moveTo>
                    <a:pt x="658621" y="278129"/>
                  </a:moveTo>
                  <a:lnTo>
                    <a:pt x="0" y="0"/>
                  </a:lnTo>
                </a:path>
              </a:pathLst>
            </a:custGeom>
            <a:ln w="2032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31619" y="3098800"/>
              <a:ext cx="5438140" cy="76200"/>
            </a:xfrm>
            <a:custGeom>
              <a:avLst/>
              <a:gdLst/>
              <a:ahLst/>
              <a:cxnLst/>
              <a:rect l="l" t="t" r="r" b="b"/>
              <a:pathLst>
                <a:path w="5438140" h="76200">
                  <a:moveTo>
                    <a:pt x="38100" y="0"/>
                  </a:moveTo>
                  <a:lnTo>
                    <a:pt x="23252" y="2988"/>
                  </a:lnTo>
                  <a:lnTo>
                    <a:pt x="11144" y="11144"/>
                  </a:lnTo>
                  <a:lnTo>
                    <a:pt x="2988" y="23252"/>
                  </a:lnTo>
                  <a:lnTo>
                    <a:pt x="0" y="38100"/>
                  </a:lnTo>
                  <a:lnTo>
                    <a:pt x="2988" y="52947"/>
                  </a:lnTo>
                  <a:lnTo>
                    <a:pt x="11144" y="65055"/>
                  </a:lnTo>
                  <a:lnTo>
                    <a:pt x="23252" y="73211"/>
                  </a:lnTo>
                  <a:lnTo>
                    <a:pt x="38100" y="76200"/>
                  </a:lnTo>
                  <a:lnTo>
                    <a:pt x="52947" y="73211"/>
                  </a:lnTo>
                  <a:lnTo>
                    <a:pt x="65055" y="65055"/>
                  </a:lnTo>
                  <a:lnTo>
                    <a:pt x="73211" y="52947"/>
                  </a:lnTo>
                  <a:lnTo>
                    <a:pt x="74154" y="48260"/>
                  </a:lnTo>
                  <a:lnTo>
                    <a:pt x="38100" y="48260"/>
                  </a:lnTo>
                  <a:lnTo>
                    <a:pt x="38100" y="27939"/>
                  </a:lnTo>
                  <a:lnTo>
                    <a:pt x="74154" y="27939"/>
                  </a:lnTo>
                  <a:lnTo>
                    <a:pt x="73211" y="23252"/>
                  </a:lnTo>
                  <a:lnTo>
                    <a:pt x="65055" y="11144"/>
                  </a:lnTo>
                  <a:lnTo>
                    <a:pt x="52947" y="2988"/>
                  </a:lnTo>
                  <a:lnTo>
                    <a:pt x="38100" y="0"/>
                  </a:lnTo>
                  <a:close/>
                </a:path>
                <a:path w="5438140" h="76200">
                  <a:moveTo>
                    <a:pt x="74154" y="27939"/>
                  </a:moveTo>
                  <a:lnTo>
                    <a:pt x="38100" y="27939"/>
                  </a:lnTo>
                  <a:lnTo>
                    <a:pt x="38100" y="48260"/>
                  </a:lnTo>
                  <a:lnTo>
                    <a:pt x="74154" y="48260"/>
                  </a:lnTo>
                  <a:lnTo>
                    <a:pt x="76200" y="38100"/>
                  </a:lnTo>
                  <a:lnTo>
                    <a:pt x="74154" y="27939"/>
                  </a:lnTo>
                  <a:close/>
                </a:path>
                <a:path w="5438140" h="76200">
                  <a:moveTo>
                    <a:pt x="5438012" y="27939"/>
                  </a:moveTo>
                  <a:lnTo>
                    <a:pt x="74154" y="27939"/>
                  </a:lnTo>
                  <a:lnTo>
                    <a:pt x="76200" y="38100"/>
                  </a:lnTo>
                  <a:lnTo>
                    <a:pt x="74154" y="48260"/>
                  </a:lnTo>
                  <a:lnTo>
                    <a:pt x="5438012" y="48260"/>
                  </a:lnTo>
                  <a:lnTo>
                    <a:pt x="5438012" y="27939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83335" y="1737740"/>
            <a:ext cx="4521200" cy="3207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252525"/>
                </a:solidFill>
                <a:latin typeface="Calibri"/>
                <a:cs typeface="Calibri"/>
              </a:rPr>
              <a:t>Производство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400">
              <a:latin typeface="Calibri"/>
              <a:cs typeface="Calibri"/>
            </a:endParaRPr>
          </a:p>
          <a:p>
            <a:pPr marL="407670">
              <a:lnSpc>
                <a:spcPct val="100000"/>
              </a:lnSpc>
            </a:pPr>
            <a:r>
              <a:rPr sz="2800" spc="-15" dirty="0">
                <a:solidFill>
                  <a:srgbClr val="252525"/>
                </a:solidFill>
                <a:latin typeface="Calibri"/>
                <a:cs typeface="Calibri"/>
              </a:rPr>
              <a:t>ВУЗ</a:t>
            </a:r>
            <a:endParaRPr sz="2800">
              <a:latin typeface="Calibri"/>
              <a:cs typeface="Calibri"/>
            </a:endParaRPr>
          </a:p>
          <a:p>
            <a:pPr marL="1233170" marR="5080" indent="-462915">
              <a:lnSpc>
                <a:spcPts val="7359"/>
              </a:lnSpc>
              <a:spcBef>
                <a:spcPts val="114"/>
              </a:spcBef>
            </a:pPr>
            <a:r>
              <a:rPr sz="2800" spc="-20" dirty="0">
                <a:solidFill>
                  <a:srgbClr val="252525"/>
                </a:solidFill>
                <a:latin typeface="Calibri"/>
                <a:cs typeface="Calibri"/>
              </a:rPr>
              <a:t>Школа</a:t>
            </a:r>
            <a:r>
              <a:rPr sz="2800" spc="-9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52525"/>
                </a:solidFill>
                <a:latin typeface="Calibri"/>
                <a:cs typeface="Calibri"/>
              </a:rPr>
              <a:t>(школа-интернат) </a:t>
            </a:r>
            <a:r>
              <a:rPr sz="2800" spc="-620" dirty="0">
                <a:solidFill>
                  <a:srgbClr val="252525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252525"/>
                </a:solidFill>
                <a:latin typeface="Calibri"/>
                <a:cs typeface="Calibri"/>
              </a:rPr>
              <a:t>Детский</a:t>
            </a:r>
            <a:r>
              <a:rPr sz="2800" spc="-5" dirty="0">
                <a:solidFill>
                  <a:srgbClr val="252525"/>
                </a:solidFill>
                <a:latin typeface="Calibri"/>
                <a:cs typeface="Calibri"/>
              </a:rPr>
              <a:t> сад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892300" y="3942079"/>
            <a:ext cx="5728335" cy="1021080"/>
            <a:chOff x="1892300" y="3942079"/>
            <a:chExt cx="5728335" cy="1021080"/>
          </a:xfrm>
        </p:grpSpPr>
        <p:sp>
          <p:nvSpPr>
            <p:cNvPr id="10" name="object 10"/>
            <p:cNvSpPr/>
            <p:nvPr/>
          </p:nvSpPr>
          <p:spPr>
            <a:xfrm>
              <a:off x="1892300" y="3942079"/>
              <a:ext cx="5728335" cy="76200"/>
            </a:xfrm>
            <a:custGeom>
              <a:avLst/>
              <a:gdLst/>
              <a:ahLst/>
              <a:cxnLst/>
              <a:rect l="l" t="t" r="r" b="b"/>
              <a:pathLst>
                <a:path w="5728334" h="76200">
                  <a:moveTo>
                    <a:pt x="38100" y="0"/>
                  </a:moveTo>
                  <a:lnTo>
                    <a:pt x="23252" y="2988"/>
                  </a:lnTo>
                  <a:lnTo>
                    <a:pt x="11144" y="11144"/>
                  </a:lnTo>
                  <a:lnTo>
                    <a:pt x="2988" y="23252"/>
                  </a:lnTo>
                  <a:lnTo>
                    <a:pt x="0" y="38100"/>
                  </a:lnTo>
                  <a:lnTo>
                    <a:pt x="2988" y="52947"/>
                  </a:lnTo>
                  <a:lnTo>
                    <a:pt x="11144" y="65055"/>
                  </a:lnTo>
                  <a:lnTo>
                    <a:pt x="23252" y="73211"/>
                  </a:lnTo>
                  <a:lnTo>
                    <a:pt x="38100" y="76200"/>
                  </a:lnTo>
                  <a:lnTo>
                    <a:pt x="52947" y="73211"/>
                  </a:lnTo>
                  <a:lnTo>
                    <a:pt x="65055" y="65055"/>
                  </a:lnTo>
                  <a:lnTo>
                    <a:pt x="73211" y="52947"/>
                  </a:lnTo>
                  <a:lnTo>
                    <a:pt x="74154" y="48260"/>
                  </a:lnTo>
                  <a:lnTo>
                    <a:pt x="38100" y="48260"/>
                  </a:lnTo>
                  <a:lnTo>
                    <a:pt x="38100" y="27940"/>
                  </a:lnTo>
                  <a:lnTo>
                    <a:pt x="74154" y="27940"/>
                  </a:lnTo>
                  <a:lnTo>
                    <a:pt x="73211" y="23252"/>
                  </a:lnTo>
                  <a:lnTo>
                    <a:pt x="65055" y="11144"/>
                  </a:lnTo>
                  <a:lnTo>
                    <a:pt x="52947" y="2988"/>
                  </a:lnTo>
                  <a:lnTo>
                    <a:pt x="38100" y="0"/>
                  </a:lnTo>
                  <a:close/>
                </a:path>
                <a:path w="5728334" h="76200">
                  <a:moveTo>
                    <a:pt x="74154" y="27940"/>
                  </a:moveTo>
                  <a:lnTo>
                    <a:pt x="38100" y="27940"/>
                  </a:lnTo>
                  <a:lnTo>
                    <a:pt x="38100" y="48260"/>
                  </a:lnTo>
                  <a:lnTo>
                    <a:pt x="74154" y="48260"/>
                  </a:lnTo>
                  <a:lnTo>
                    <a:pt x="76200" y="38100"/>
                  </a:lnTo>
                  <a:lnTo>
                    <a:pt x="74154" y="27940"/>
                  </a:lnTo>
                  <a:close/>
                </a:path>
                <a:path w="5728334" h="76200">
                  <a:moveTo>
                    <a:pt x="5728334" y="27940"/>
                  </a:moveTo>
                  <a:lnTo>
                    <a:pt x="74154" y="27940"/>
                  </a:lnTo>
                  <a:lnTo>
                    <a:pt x="76200" y="38100"/>
                  </a:lnTo>
                  <a:lnTo>
                    <a:pt x="74154" y="48260"/>
                  </a:lnTo>
                  <a:lnTo>
                    <a:pt x="5728334" y="48260"/>
                  </a:lnTo>
                  <a:lnTo>
                    <a:pt x="5728334" y="27940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64300" y="4351019"/>
              <a:ext cx="633730" cy="572135"/>
            </a:xfrm>
            <a:custGeom>
              <a:avLst/>
              <a:gdLst/>
              <a:ahLst/>
              <a:cxnLst/>
              <a:rect l="l" t="t" r="r" b="b"/>
              <a:pathLst>
                <a:path w="633729" h="572135">
                  <a:moveTo>
                    <a:pt x="633349" y="0"/>
                  </a:moveTo>
                  <a:lnTo>
                    <a:pt x="0" y="571626"/>
                  </a:lnTo>
                </a:path>
              </a:pathLst>
            </a:custGeom>
            <a:ln w="20320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359659" y="4886959"/>
              <a:ext cx="4109720" cy="76200"/>
            </a:xfrm>
            <a:custGeom>
              <a:avLst/>
              <a:gdLst/>
              <a:ahLst/>
              <a:cxnLst/>
              <a:rect l="l" t="t" r="r" b="b"/>
              <a:pathLst>
                <a:path w="4109720" h="76200">
                  <a:moveTo>
                    <a:pt x="38100" y="0"/>
                  </a:moveTo>
                  <a:lnTo>
                    <a:pt x="23252" y="2988"/>
                  </a:lnTo>
                  <a:lnTo>
                    <a:pt x="11144" y="11144"/>
                  </a:lnTo>
                  <a:lnTo>
                    <a:pt x="2988" y="23252"/>
                  </a:lnTo>
                  <a:lnTo>
                    <a:pt x="0" y="38100"/>
                  </a:lnTo>
                  <a:lnTo>
                    <a:pt x="2988" y="52947"/>
                  </a:lnTo>
                  <a:lnTo>
                    <a:pt x="11144" y="65055"/>
                  </a:lnTo>
                  <a:lnTo>
                    <a:pt x="23252" y="73211"/>
                  </a:lnTo>
                  <a:lnTo>
                    <a:pt x="38100" y="76200"/>
                  </a:lnTo>
                  <a:lnTo>
                    <a:pt x="52947" y="73211"/>
                  </a:lnTo>
                  <a:lnTo>
                    <a:pt x="65055" y="65055"/>
                  </a:lnTo>
                  <a:lnTo>
                    <a:pt x="73211" y="52947"/>
                  </a:lnTo>
                  <a:lnTo>
                    <a:pt x="74154" y="48259"/>
                  </a:lnTo>
                  <a:lnTo>
                    <a:pt x="38100" y="48259"/>
                  </a:lnTo>
                  <a:lnTo>
                    <a:pt x="38100" y="27939"/>
                  </a:lnTo>
                  <a:lnTo>
                    <a:pt x="74154" y="27939"/>
                  </a:lnTo>
                  <a:lnTo>
                    <a:pt x="73211" y="23252"/>
                  </a:lnTo>
                  <a:lnTo>
                    <a:pt x="65055" y="11144"/>
                  </a:lnTo>
                  <a:lnTo>
                    <a:pt x="52947" y="2988"/>
                  </a:lnTo>
                  <a:lnTo>
                    <a:pt x="38100" y="0"/>
                  </a:lnTo>
                  <a:close/>
                </a:path>
                <a:path w="4109720" h="76200">
                  <a:moveTo>
                    <a:pt x="74154" y="27939"/>
                  </a:moveTo>
                  <a:lnTo>
                    <a:pt x="38100" y="27939"/>
                  </a:lnTo>
                  <a:lnTo>
                    <a:pt x="38100" y="48259"/>
                  </a:lnTo>
                  <a:lnTo>
                    <a:pt x="74154" y="48259"/>
                  </a:lnTo>
                  <a:lnTo>
                    <a:pt x="76200" y="38100"/>
                  </a:lnTo>
                  <a:lnTo>
                    <a:pt x="74154" y="27939"/>
                  </a:lnTo>
                  <a:close/>
                </a:path>
                <a:path w="4109720" h="76200">
                  <a:moveTo>
                    <a:pt x="4109466" y="27939"/>
                  </a:moveTo>
                  <a:lnTo>
                    <a:pt x="74154" y="27939"/>
                  </a:lnTo>
                  <a:lnTo>
                    <a:pt x="76200" y="38100"/>
                  </a:lnTo>
                  <a:lnTo>
                    <a:pt x="74154" y="48259"/>
                  </a:lnTo>
                  <a:lnTo>
                    <a:pt x="4109466" y="48259"/>
                  </a:lnTo>
                  <a:lnTo>
                    <a:pt x="4109466" y="27939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0" y="101600"/>
            <a:ext cx="12192000" cy="903452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262890" algn="ctr">
              <a:lnSpc>
                <a:spcPts val="3770"/>
              </a:lnSpc>
              <a:spcBef>
                <a:spcPts val="445"/>
              </a:spcBef>
            </a:pPr>
            <a:r>
              <a:rPr sz="3200" b="1" spc="-5" dirty="0">
                <a:solidFill>
                  <a:srgbClr val="FF6600"/>
                </a:solidFill>
                <a:latin typeface="Calibri"/>
                <a:cs typeface="Calibri"/>
              </a:rPr>
              <a:t>СИСТЕМА</a:t>
            </a:r>
            <a:r>
              <a:rPr sz="3200" b="1" spc="-1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FF6600"/>
                </a:solidFill>
                <a:latin typeface="Calibri"/>
                <a:cs typeface="Calibri"/>
              </a:rPr>
              <a:t>ФОРМИРОВАНИЯ</a:t>
            </a:r>
            <a:r>
              <a:rPr sz="3200" b="1" spc="-15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FF6600"/>
                </a:solidFill>
                <a:latin typeface="Calibri"/>
                <a:cs typeface="Calibri"/>
              </a:rPr>
              <a:t>БЕРЕЖЛИВОГО </a:t>
            </a:r>
            <a:r>
              <a:rPr sz="3200" b="1" dirty="0">
                <a:solidFill>
                  <a:srgbClr val="FF6600"/>
                </a:solidFill>
                <a:latin typeface="Calibri"/>
                <a:cs typeface="Calibri"/>
              </a:rPr>
              <a:t>МЫШЛЕНИЯ</a:t>
            </a:r>
            <a:endParaRPr sz="3200" dirty="0">
              <a:solidFill>
                <a:srgbClr val="FF6600"/>
              </a:solidFill>
              <a:latin typeface="Calibri"/>
              <a:cs typeface="Calibri"/>
            </a:endParaRPr>
          </a:p>
          <a:p>
            <a:pPr marL="262890" algn="ctr">
              <a:lnSpc>
                <a:spcPts val="2800"/>
              </a:lnSpc>
            </a:pPr>
            <a:r>
              <a:rPr sz="2400" i="1" spc="-20" dirty="0">
                <a:solidFill>
                  <a:srgbClr val="FF6600"/>
                </a:solidFill>
                <a:latin typeface="Calibri"/>
                <a:cs typeface="Calibri"/>
              </a:rPr>
              <a:t>(охват</a:t>
            </a:r>
            <a:r>
              <a:rPr sz="2400" i="1" spc="1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2400" i="1" spc="-10" dirty="0">
                <a:solidFill>
                  <a:srgbClr val="FF6600"/>
                </a:solidFill>
                <a:latin typeface="Calibri"/>
                <a:cs typeface="Calibri"/>
              </a:rPr>
              <a:t>всех</a:t>
            </a:r>
            <a:r>
              <a:rPr sz="2400" i="1" spc="15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FF6600"/>
                </a:solidFill>
                <a:latin typeface="Calibri"/>
                <a:cs typeface="Calibri"/>
              </a:rPr>
              <a:t>этапов</a:t>
            </a:r>
            <a:r>
              <a:rPr sz="2400" i="1" spc="-1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2400" i="1" spc="-5" dirty="0">
                <a:solidFill>
                  <a:srgbClr val="FF6600"/>
                </a:solidFill>
                <a:latin typeface="Calibri"/>
                <a:cs typeface="Calibri"/>
              </a:rPr>
              <a:t>формирования</a:t>
            </a:r>
            <a:r>
              <a:rPr sz="2400" i="1" spc="-20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2400" i="1" spc="-5" dirty="0">
                <a:solidFill>
                  <a:srgbClr val="FF6600"/>
                </a:solidFill>
                <a:latin typeface="Calibri"/>
                <a:cs typeface="Calibri"/>
              </a:rPr>
              <a:t>личностных</a:t>
            </a:r>
            <a:r>
              <a:rPr sz="2400" i="1" spc="15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2400" i="1" spc="-10" dirty="0">
                <a:solidFill>
                  <a:srgbClr val="FF6600"/>
                </a:solidFill>
                <a:latin typeface="Calibri"/>
                <a:cs typeface="Calibri"/>
              </a:rPr>
              <a:t>качеств</a:t>
            </a:r>
            <a:r>
              <a:rPr sz="2400" i="1" dirty="0">
                <a:solidFill>
                  <a:srgbClr val="FF6600"/>
                </a:solidFill>
                <a:latin typeface="Calibri"/>
                <a:cs typeface="Calibri"/>
              </a:rPr>
              <a:t> </a:t>
            </a:r>
            <a:r>
              <a:rPr sz="2400" i="1" spc="-15" dirty="0">
                <a:solidFill>
                  <a:srgbClr val="FF6600"/>
                </a:solidFill>
                <a:latin typeface="Calibri"/>
                <a:cs typeface="Calibri"/>
              </a:rPr>
              <a:t>человека)</a:t>
            </a:r>
            <a:endParaRPr sz="2400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2700" y="434340"/>
            <a:ext cx="7097014" cy="622071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397509" y="1177289"/>
            <a:ext cx="2346960" cy="0"/>
          </a:xfrm>
          <a:custGeom>
            <a:avLst/>
            <a:gdLst/>
            <a:ahLst/>
            <a:cxnLst/>
            <a:rect l="l" t="t" r="r" b="b"/>
            <a:pathLst>
              <a:path w="2346960">
                <a:moveTo>
                  <a:pt x="0" y="0"/>
                </a:moveTo>
                <a:lnTo>
                  <a:pt x="2346706" y="0"/>
                </a:lnTo>
              </a:path>
            </a:pathLst>
          </a:custGeom>
          <a:ln w="27940">
            <a:solidFill>
              <a:srgbClr val="5290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896090" y="6485334"/>
            <a:ext cx="17970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20"/>
              </a:lnSpc>
            </a:pPr>
            <a:fld id="{81D60167-4931-47E6-BA6A-407CBD079E47}" type="slidenum"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4</a:t>
            </a:fld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2283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440494"/>
            <a:ext cx="93903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45" dirty="0">
                <a:solidFill>
                  <a:srgbClr val="FF6600"/>
                </a:solidFill>
              </a:rPr>
              <a:t>Что</a:t>
            </a:r>
            <a:r>
              <a:rPr sz="4800" b="1" spc="-190" dirty="0">
                <a:solidFill>
                  <a:srgbClr val="FF6600"/>
                </a:solidFill>
              </a:rPr>
              <a:t> </a:t>
            </a:r>
            <a:r>
              <a:rPr sz="4800" b="1" spc="-70" dirty="0">
                <a:solidFill>
                  <a:srgbClr val="FF6600"/>
                </a:solidFill>
              </a:rPr>
              <a:t>такое</a:t>
            </a:r>
            <a:r>
              <a:rPr sz="4800" b="1" spc="-204" dirty="0">
                <a:solidFill>
                  <a:srgbClr val="FF6600"/>
                </a:solidFill>
              </a:rPr>
              <a:t> </a:t>
            </a:r>
            <a:r>
              <a:rPr sz="4800" b="1" spc="-90" dirty="0">
                <a:solidFill>
                  <a:srgbClr val="FF6600"/>
                </a:solidFill>
              </a:rPr>
              <a:t>бережливое</a:t>
            </a:r>
            <a:r>
              <a:rPr sz="4800" b="1" spc="-200" dirty="0">
                <a:solidFill>
                  <a:srgbClr val="FF6600"/>
                </a:solidFill>
              </a:rPr>
              <a:t> </a:t>
            </a:r>
            <a:r>
              <a:rPr sz="4800" b="1" spc="-80" dirty="0">
                <a:solidFill>
                  <a:srgbClr val="FF6600"/>
                </a:solidFill>
              </a:rPr>
              <a:t>производство?</a:t>
            </a:r>
            <a:endParaRPr sz="4800" b="1" dirty="0">
              <a:solidFill>
                <a:srgbClr val="FF6600"/>
              </a:solidFill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spc="145" dirty="0"/>
              <a:t>Время</a:t>
            </a:r>
            <a:r>
              <a:rPr dirty="0"/>
              <a:t>	</a:t>
            </a:r>
            <a:r>
              <a:rPr spc="170" dirty="0"/>
              <a:t>выбирать</a:t>
            </a:r>
            <a:r>
              <a:rPr spc="380" dirty="0"/>
              <a:t> </a:t>
            </a:r>
            <a:r>
              <a:rPr spc="155" dirty="0"/>
              <a:t>будущее!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1477" y="1571371"/>
            <a:ext cx="95992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59635" algn="l"/>
                <a:tab pos="4511675" algn="l"/>
                <a:tab pos="7555230" algn="l"/>
                <a:tab pos="7945755" algn="l"/>
              </a:tabLst>
            </a:pPr>
            <a:r>
              <a:rPr sz="2800" b="1" spc="-10" dirty="0">
                <a:latin typeface="Calibri"/>
                <a:cs typeface="Calibri"/>
              </a:rPr>
              <a:t>Бережливое</a:t>
            </a:r>
            <a:r>
              <a:rPr sz="2800" b="1" dirty="0">
                <a:latin typeface="Calibri"/>
                <a:cs typeface="Calibri"/>
              </a:rPr>
              <a:t>	</a:t>
            </a:r>
            <a:r>
              <a:rPr sz="2800" b="1" spc="-10" dirty="0">
                <a:latin typeface="Calibri"/>
                <a:cs typeface="Calibri"/>
              </a:rPr>
              <a:t>производство</a:t>
            </a:r>
            <a:r>
              <a:rPr sz="2800" b="1" dirty="0">
                <a:latin typeface="Calibri"/>
                <a:cs typeface="Calibri"/>
              </a:rPr>
              <a:t>	</a:t>
            </a:r>
            <a:r>
              <a:rPr sz="2800" b="1" spc="-10" dirty="0">
                <a:latin typeface="Calibri"/>
                <a:cs typeface="Calibri"/>
              </a:rPr>
              <a:t>(Lean–технология)</a:t>
            </a:r>
            <a:r>
              <a:rPr sz="2800" b="1" dirty="0">
                <a:latin typeface="Calibri"/>
                <a:cs typeface="Calibri"/>
              </a:rPr>
              <a:t>	</a:t>
            </a:r>
            <a:r>
              <a:rPr sz="2800" spc="-50" dirty="0">
                <a:latin typeface="Calibri"/>
                <a:cs typeface="Calibri"/>
              </a:rPr>
              <a:t>–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концепция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477" y="1571371"/>
            <a:ext cx="11592560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 indent="9787890">
              <a:lnSpc>
                <a:spcPts val="3020"/>
              </a:lnSpc>
              <a:spcBef>
                <a:spcPts val="480"/>
              </a:spcBef>
              <a:tabLst>
                <a:tab pos="3255645" algn="l"/>
                <a:tab pos="5871210" algn="l"/>
                <a:tab pos="7369809" algn="l"/>
                <a:tab pos="9091930" algn="l"/>
                <a:tab pos="9759315" algn="l"/>
              </a:tabLst>
            </a:pPr>
            <a:r>
              <a:rPr sz="2800" spc="-10" dirty="0">
                <a:latin typeface="Calibri"/>
                <a:cs typeface="Calibri"/>
              </a:rPr>
              <a:t>управления производственным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предприятием,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которая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основана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на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постоянном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1477" y="2203475"/>
            <a:ext cx="11592560" cy="1534795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800" spc="-10" dirty="0">
                <a:latin typeface="Calibri"/>
                <a:cs typeface="Calibri"/>
              </a:rPr>
              <a:t>стремлении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предприятия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к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устранению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всех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видов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потерь.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ts val="3020"/>
              </a:lnSpc>
              <a:spcBef>
                <a:spcPts val="1455"/>
              </a:spcBef>
              <a:tabLst>
                <a:tab pos="2160905" algn="l"/>
                <a:tab pos="4511675" algn="l"/>
                <a:tab pos="4903470" algn="l"/>
                <a:tab pos="5593715" algn="l"/>
                <a:tab pos="7581265" algn="l"/>
                <a:tab pos="9096375" algn="l"/>
                <a:tab pos="10414635" algn="l"/>
                <a:tab pos="10949940" algn="l"/>
              </a:tabLst>
            </a:pPr>
            <a:r>
              <a:rPr sz="2800" b="1" spc="-10" dirty="0">
                <a:latin typeface="Calibri"/>
                <a:cs typeface="Calibri"/>
              </a:rPr>
              <a:t>Бережливое</a:t>
            </a:r>
            <a:r>
              <a:rPr sz="2800" b="1" dirty="0">
                <a:latin typeface="Calibri"/>
                <a:cs typeface="Calibri"/>
              </a:rPr>
              <a:t>	</a:t>
            </a:r>
            <a:r>
              <a:rPr sz="2800" b="1" spc="-10" dirty="0">
                <a:latin typeface="Calibri"/>
                <a:cs typeface="Calibri"/>
              </a:rPr>
              <a:t>производство</a:t>
            </a:r>
            <a:r>
              <a:rPr sz="2800" b="1" dirty="0">
                <a:latin typeface="Calibri"/>
                <a:cs typeface="Calibri"/>
              </a:rPr>
              <a:t>	</a:t>
            </a:r>
            <a:r>
              <a:rPr sz="2800" spc="-50" dirty="0">
                <a:latin typeface="Calibri"/>
                <a:cs typeface="Calibri"/>
              </a:rPr>
              <a:t>–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это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повышение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качества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работы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за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0" dirty="0">
                <a:latin typeface="Calibri"/>
                <a:cs typeface="Calibri"/>
              </a:rPr>
              <a:t>счёт </a:t>
            </a:r>
            <a:r>
              <a:rPr sz="2800" spc="-10" dirty="0">
                <a:latin typeface="Calibri"/>
                <a:cs typeface="Calibri"/>
              </a:rPr>
              <a:t>сокращения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потерь.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17435" y="3267455"/>
            <a:ext cx="5002530" cy="300151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6773" y="4594097"/>
            <a:ext cx="6463665" cy="954405"/>
          </a:xfrm>
          <a:prstGeom prst="rect">
            <a:avLst/>
          </a:prstGeom>
          <a:solidFill>
            <a:srgbClr val="FAE6CE"/>
          </a:solidFill>
          <a:ln w="38100">
            <a:solidFill>
              <a:srgbClr val="69070F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306705" marR="302895" indent="126364">
              <a:lnSpc>
                <a:spcPct val="100000"/>
              </a:lnSpc>
              <a:spcBef>
                <a:spcPts val="180"/>
              </a:spcBef>
            </a:pPr>
            <a:r>
              <a:rPr sz="2800" spc="-10" dirty="0">
                <a:latin typeface="Calibri"/>
                <a:cs typeface="Calibri"/>
              </a:rPr>
              <a:t>Минимизировать</a:t>
            </a:r>
            <a:r>
              <a:rPr sz="2800" spc="-7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потери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и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повысить эффективность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текущей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деятельности.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33744"/>
            <a:ext cx="12192000" cy="524510"/>
            <a:chOff x="0" y="6333744"/>
            <a:chExt cx="12192000" cy="524510"/>
          </a:xfrm>
        </p:grpSpPr>
        <p:sp>
          <p:nvSpPr>
            <p:cNvPr id="3" name="object 3"/>
            <p:cNvSpPr/>
            <p:nvPr/>
          </p:nvSpPr>
          <p:spPr>
            <a:xfrm>
              <a:off x="0" y="6400799"/>
              <a:ext cx="12192000" cy="457200"/>
            </a:xfrm>
            <a:custGeom>
              <a:avLst/>
              <a:gdLst/>
              <a:ahLst/>
              <a:cxnLst/>
              <a:rect l="l" t="t" r="r" b="b"/>
              <a:pathLst>
                <a:path w="12192000" h="457200">
                  <a:moveTo>
                    <a:pt x="12192000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92000" y="45719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C57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6333744"/>
              <a:ext cx="12192000" cy="67310"/>
            </a:xfrm>
            <a:custGeom>
              <a:avLst/>
              <a:gdLst/>
              <a:ahLst/>
              <a:cxnLst/>
              <a:rect l="l" t="t" r="r" b="b"/>
              <a:pathLst>
                <a:path w="12192000" h="67310">
                  <a:moveTo>
                    <a:pt x="12192000" y="0"/>
                  </a:moveTo>
                  <a:lnTo>
                    <a:pt x="0" y="0"/>
                  </a:lnTo>
                  <a:lnTo>
                    <a:pt x="0" y="67055"/>
                  </a:lnTo>
                  <a:lnTo>
                    <a:pt x="12192000" y="67055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38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spc="145" dirty="0"/>
              <a:t>Время</a:t>
            </a:r>
            <a:r>
              <a:rPr dirty="0"/>
              <a:t>	</a:t>
            </a:r>
            <a:r>
              <a:rPr spc="170" dirty="0"/>
              <a:t>выбирать</a:t>
            </a:r>
            <a:r>
              <a:rPr spc="380" dirty="0"/>
              <a:t> </a:t>
            </a:r>
            <a:r>
              <a:rPr spc="155" dirty="0"/>
              <a:t>будущее!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33399" y="799473"/>
            <a:ext cx="11070335" cy="204953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30"/>
              </a:spcBef>
            </a:pP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Концепцию</a:t>
            </a:r>
            <a:r>
              <a:rPr sz="240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бережливого</a:t>
            </a:r>
            <a:r>
              <a:rPr sz="24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</a:t>
            </a:r>
            <a:r>
              <a:rPr sz="240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середине</a:t>
            </a:r>
            <a:r>
              <a:rPr sz="240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sz="240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r>
              <a:rPr sz="2400" spc="1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японский</a:t>
            </a:r>
            <a:r>
              <a:rPr sz="2400" spc="5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</a:t>
            </a:r>
            <a:r>
              <a:rPr sz="2400" spc="5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400" spc="5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предприниматель,</a:t>
            </a:r>
            <a:r>
              <a:rPr sz="2400" spc="5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</a:t>
            </a:r>
            <a:r>
              <a:rPr sz="2400" spc="5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  <a:r>
              <a:rPr sz="2400" spc="5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директоров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компании</a:t>
            </a:r>
            <a:r>
              <a:rPr sz="24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«Toyota»</a:t>
            </a:r>
            <a:r>
              <a:rPr sz="24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Тайити</a:t>
            </a:r>
            <a:r>
              <a:rPr sz="2400" spc="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Оно.</a:t>
            </a:r>
            <a:r>
              <a:rPr sz="2400" spc="4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концепция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редполагае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2400" spc="18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</a:t>
            </a:r>
            <a:r>
              <a:rPr sz="24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spc="1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оптимизации</a:t>
            </a:r>
            <a:r>
              <a:rPr sz="2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</a:t>
            </a:r>
            <a:r>
              <a:rPr sz="2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</a:t>
            </a:r>
            <a:r>
              <a:rPr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сотрудника</a:t>
            </a:r>
            <a:r>
              <a:rPr sz="2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400" spc="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максимальную</a:t>
            </a:r>
            <a:r>
              <a:rPr sz="2400" spc="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ориентацию</a:t>
            </a:r>
            <a:r>
              <a:rPr sz="2400" spc="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потребителя,</a:t>
            </a:r>
            <a:r>
              <a:rPr sz="24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4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</a:t>
            </a:r>
            <a:r>
              <a:rPr sz="24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планомерное</a:t>
            </a:r>
            <a:r>
              <a:rPr sz="2400" spc="20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</a:t>
            </a:r>
            <a:r>
              <a:rPr sz="24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</a:t>
            </a:r>
            <a:r>
              <a:rPr sz="2400" spc="2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4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операций,</a:t>
            </a:r>
            <a:r>
              <a:rPr sz="2400" spc="2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добавляющих</a:t>
            </a:r>
            <a:r>
              <a:rPr sz="24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(снижение</a:t>
            </a:r>
            <a:r>
              <a:rPr sz="2400" spc="-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</a:t>
            </a:r>
            <a:r>
              <a:rPr sz="2400" spc="-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</a:t>
            </a:r>
            <a:r>
              <a:rPr sz="2400" spc="-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потерь).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25000" y="3128383"/>
            <a:ext cx="2078735" cy="297484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228589" y="3230101"/>
            <a:ext cx="8280400" cy="2642870"/>
            <a:chOff x="274320" y="3592067"/>
            <a:chExt cx="8280400" cy="264287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320" y="3592067"/>
              <a:ext cx="8279892" cy="26426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81800" y="4547615"/>
              <a:ext cx="647700" cy="365760"/>
            </a:xfrm>
            <a:prstGeom prst="rect">
              <a:avLst/>
            </a:prstGeom>
          </p:spPr>
        </p:pic>
      </p:grp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97280" y="286603"/>
            <a:ext cx="8427720" cy="627797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6600"/>
                </a:solidFill>
              </a:rPr>
              <a:t>Из истории</a:t>
            </a:r>
            <a:endParaRPr lang="ru-RU" sz="44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000" y="228600"/>
            <a:ext cx="333629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70" dirty="0" err="1">
                <a:solidFill>
                  <a:srgbClr val="FF6600"/>
                </a:solidFill>
              </a:rPr>
              <a:t>Виды</a:t>
            </a:r>
            <a:r>
              <a:rPr sz="4800" b="1" spc="-200" dirty="0">
                <a:solidFill>
                  <a:srgbClr val="FF6600"/>
                </a:solidFill>
              </a:rPr>
              <a:t> </a:t>
            </a:r>
            <a:r>
              <a:rPr sz="4800" b="1" spc="-70" dirty="0" err="1" smtClean="0">
                <a:solidFill>
                  <a:srgbClr val="FF6600"/>
                </a:solidFill>
              </a:rPr>
              <a:t>потерь</a:t>
            </a:r>
            <a:endParaRPr sz="4800" b="1" dirty="0">
              <a:solidFill>
                <a:srgbClr val="FF6600"/>
              </a:solidFill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spc="145" dirty="0"/>
              <a:t>Время</a:t>
            </a:r>
            <a:r>
              <a:rPr dirty="0"/>
              <a:t>	</a:t>
            </a:r>
            <a:r>
              <a:rPr spc="170" dirty="0"/>
              <a:t>выбирать</a:t>
            </a:r>
            <a:r>
              <a:rPr spc="380" dirty="0"/>
              <a:t> </a:t>
            </a:r>
            <a:r>
              <a:rPr spc="155" dirty="0"/>
              <a:t>будущее!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08454" y="1775536"/>
            <a:ext cx="18764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38480" algn="l"/>
                <a:tab pos="1364615" algn="l"/>
              </a:tabLst>
            </a:pPr>
            <a:r>
              <a:rPr sz="2800" spc="-50" dirty="0">
                <a:latin typeface="Calibri"/>
                <a:cs typeface="Calibri"/>
              </a:rPr>
              <a:t>–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это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25" dirty="0">
                <a:latin typeface="Calibri"/>
                <a:cs typeface="Calibri"/>
              </a:rPr>
              <a:t>все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3319" y="1775536"/>
            <a:ext cx="1408430" cy="8362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195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Потери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195"/>
              </a:lnSpc>
            </a:pPr>
            <a:r>
              <a:rPr sz="2800" spc="-10" dirty="0">
                <a:latin typeface="Calibri"/>
                <a:cs typeface="Calibri"/>
              </a:rPr>
              <a:t>действия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67889" y="2160269"/>
            <a:ext cx="18116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latin typeface="Calibri"/>
                <a:cs typeface="Calibri"/>
              </a:rPr>
              <a:t>(операции),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3319" y="2544317"/>
            <a:ext cx="3690620" cy="237236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430"/>
              </a:spcBef>
              <a:tabLst>
                <a:tab pos="2120265" algn="l"/>
              </a:tabLst>
            </a:pPr>
            <a:r>
              <a:rPr sz="2800" dirty="0">
                <a:latin typeface="Calibri"/>
                <a:cs typeface="Calibri"/>
              </a:rPr>
              <a:t>которые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не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направлены </a:t>
            </a:r>
            <a:r>
              <a:rPr sz="2800" dirty="0">
                <a:latin typeface="Calibri"/>
                <a:cs typeface="Calibri"/>
              </a:rPr>
              <a:t>на</a:t>
            </a:r>
            <a:r>
              <a:rPr sz="2800" spc="254" dirty="0">
                <a:latin typeface="Calibri"/>
                <a:cs typeface="Calibri"/>
              </a:rPr>
              <a:t>  </a:t>
            </a:r>
            <a:r>
              <a:rPr sz="2800" dirty="0">
                <a:latin typeface="Calibri"/>
                <a:cs typeface="Calibri"/>
              </a:rPr>
              <a:t>создание</a:t>
            </a:r>
            <a:r>
              <a:rPr sz="2800" spc="260" dirty="0">
                <a:latin typeface="Calibri"/>
                <a:cs typeface="Calibri"/>
              </a:rPr>
              <a:t>  </a:t>
            </a:r>
            <a:r>
              <a:rPr sz="2800" spc="-10" dirty="0">
                <a:latin typeface="Calibri"/>
                <a:cs typeface="Calibri"/>
              </a:rPr>
              <a:t>ценности </a:t>
            </a:r>
            <a:r>
              <a:rPr sz="2800" dirty="0">
                <a:latin typeface="Calibri"/>
                <a:cs typeface="Calibri"/>
              </a:rPr>
              <a:t>(продукта)</a:t>
            </a:r>
            <a:r>
              <a:rPr sz="2800" spc="670" dirty="0">
                <a:latin typeface="Calibri"/>
                <a:cs typeface="Calibri"/>
              </a:rPr>
              <a:t>    </a:t>
            </a:r>
            <a:r>
              <a:rPr sz="2800" dirty="0">
                <a:latin typeface="Calibri"/>
                <a:cs typeface="Calibri"/>
              </a:rPr>
              <a:t>и</a:t>
            </a:r>
            <a:r>
              <a:rPr sz="2800" spc="670" dirty="0">
                <a:latin typeface="Calibri"/>
                <a:cs typeface="Calibri"/>
              </a:rPr>
              <a:t>    </a:t>
            </a:r>
            <a:r>
              <a:rPr sz="2800" spc="-25" dirty="0">
                <a:latin typeface="Calibri"/>
                <a:cs typeface="Calibri"/>
              </a:rPr>
              <a:t>без </a:t>
            </a:r>
            <a:r>
              <a:rPr sz="2800" spc="-10" dirty="0">
                <a:latin typeface="Calibri"/>
                <a:cs typeface="Calibri"/>
              </a:rPr>
              <a:t>которых</a:t>
            </a:r>
            <a:r>
              <a:rPr sz="2800" dirty="0">
                <a:latin typeface="Calibri"/>
                <a:cs typeface="Calibri"/>
              </a:rPr>
              <a:t>	</a:t>
            </a:r>
            <a:r>
              <a:rPr sz="2800" spc="-10" dirty="0">
                <a:latin typeface="Calibri"/>
                <a:cs typeface="Calibri"/>
              </a:rPr>
              <a:t>возможно </a:t>
            </a:r>
            <a:r>
              <a:rPr sz="2800" dirty="0">
                <a:latin typeface="Calibri"/>
                <a:cs typeface="Calibri"/>
              </a:rPr>
              <a:t>достигнуть</a:t>
            </a:r>
            <a:r>
              <a:rPr sz="2800" spc="3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результата</a:t>
            </a:r>
            <a:r>
              <a:rPr sz="2800" spc="40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в </a:t>
            </a:r>
            <a:r>
              <a:rPr sz="2800" dirty="0">
                <a:latin typeface="Calibri"/>
                <a:cs typeface="Calibri"/>
              </a:rPr>
              <a:t>более</a:t>
            </a:r>
            <a:r>
              <a:rPr sz="2800" spc="-14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короткий</a:t>
            </a:r>
            <a:r>
              <a:rPr sz="2800" spc="-10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срок.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24984" y="1293875"/>
            <a:ext cx="6545579" cy="50429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370960"/>
            <a:ext cx="11213592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400" b="1" spc="-105" dirty="0">
                <a:solidFill>
                  <a:srgbClr val="FF6600"/>
                </a:solidFill>
              </a:rPr>
              <a:t>Основными</a:t>
            </a:r>
            <a:r>
              <a:rPr sz="4400" b="1" spc="-175" dirty="0">
                <a:solidFill>
                  <a:srgbClr val="FF6600"/>
                </a:solidFill>
              </a:rPr>
              <a:t> </a:t>
            </a:r>
            <a:r>
              <a:rPr sz="4400" b="1" spc="-100" dirty="0">
                <a:solidFill>
                  <a:srgbClr val="FF6600"/>
                </a:solidFill>
              </a:rPr>
              <a:t>ценностями</a:t>
            </a:r>
            <a:r>
              <a:rPr sz="4400" b="1" spc="-170" dirty="0">
                <a:solidFill>
                  <a:srgbClr val="FF6600"/>
                </a:solidFill>
              </a:rPr>
              <a:t> </a:t>
            </a:r>
            <a:r>
              <a:rPr sz="4400" b="1" spc="-50" dirty="0">
                <a:solidFill>
                  <a:srgbClr val="FF6600"/>
                </a:solidFill>
              </a:rPr>
              <a:t>бережливого </a:t>
            </a:r>
            <a:r>
              <a:rPr sz="4400" b="1" spc="-105" dirty="0">
                <a:solidFill>
                  <a:srgbClr val="FF6600"/>
                </a:solidFill>
              </a:rPr>
              <a:t>производства</a:t>
            </a:r>
            <a:r>
              <a:rPr sz="4400" b="1" spc="-135" dirty="0">
                <a:solidFill>
                  <a:srgbClr val="FF6600"/>
                </a:solidFill>
              </a:rPr>
              <a:t> </a:t>
            </a:r>
            <a:r>
              <a:rPr sz="4400" b="1" spc="-10" dirty="0">
                <a:solidFill>
                  <a:srgbClr val="FF6600"/>
                </a:solidFill>
              </a:rPr>
              <a:t>являются: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spc="145" dirty="0"/>
              <a:t>Время</a:t>
            </a:r>
            <a:r>
              <a:rPr dirty="0"/>
              <a:t>	</a:t>
            </a:r>
            <a:r>
              <a:rPr spc="170" dirty="0"/>
              <a:t>выбирать</a:t>
            </a:r>
            <a:r>
              <a:rPr spc="380" dirty="0"/>
              <a:t> </a:t>
            </a:r>
            <a:r>
              <a:rPr spc="155" dirty="0"/>
              <a:t>будущее!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03860" y="1676555"/>
            <a:ext cx="11445240" cy="1414780"/>
            <a:chOff x="461772" y="1496567"/>
            <a:chExt cx="11445240" cy="1414780"/>
          </a:xfrm>
        </p:grpSpPr>
        <p:sp>
          <p:nvSpPr>
            <p:cNvPr id="4" name="object 4"/>
            <p:cNvSpPr/>
            <p:nvPr/>
          </p:nvSpPr>
          <p:spPr>
            <a:xfrm>
              <a:off x="469392" y="2020823"/>
              <a:ext cx="11430000" cy="882650"/>
            </a:xfrm>
            <a:custGeom>
              <a:avLst/>
              <a:gdLst/>
              <a:ahLst/>
              <a:cxnLst/>
              <a:rect l="l" t="t" r="r" b="b"/>
              <a:pathLst>
                <a:path w="11430000" h="882650">
                  <a:moveTo>
                    <a:pt x="11430000" y="0"/>
                  </a:moveTo>
                  <a:lnTo>
                    <a:pt x="0" y="0"/>
                  </a:lnTo>
                  <a:lnTo>
                    <a:pt x="0" y="882396"/>
                  </a:lnTo>
                  <a:lnTo>
                    <a:pt x="11430000" y="882396"/>
                  </a:lnTo>
                  <a:lnTo>
                    <a:pt x="11430000" y="0"/>
                  </a:lnTo>
                  <a:close/>
                </a:path>
              </a:pathLst>
            </a:custGeom>
            <a:solidFill>
              <a:srgbClr val="F5D9CC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9392" y="2020823"/>
              <a:ext cx="11430000" cy="882650"/>
            </a:xfrm>
            <a:custGeom>
              <a:avLst/>
              <a:gdLst/>
              <a:ahLst/>
              <a:cxnLst/>
              <a:rect l="l" t="t" r="r" b="b"/>
              <a:pathLst>
                <a:path w="11430000" h="882650">
                  <a:moveTo>
                    <a:pt x="0" y="882396"/>
                  </a:moveTo>
                  <a:lnTo>
                    <a:pt x="11430000" y="882396"/>
                  </a:lnTo>
                  <a:lnTo>
                    <a:pt x="11430000" y="0"/>
                  </a:lnTo>
                  <a:lnTo>
                    <a:pt x="0" y="0"/>
                  </a:lnTo>
                  <a:lnTo>
                    <a:pt x="0" y="882396"/>
                  </a:lnTo>
                  <a:close/>
                </a:path>
              </a:pathLst>
            </a:custGeom>
            <a:ln w="15240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7552" y="1504187"/>
              <a:ext cx="10902950" cy="1033780"/>
            </a:xfrm>
            <a:custGeom>
              <a:avLst/>
              <a:gdLst/>
              <a:ahLst/>
              <a:cxnLst/>
              <a:rect l="l" t="t" r="r" b="b"/>
              <a:pathLst>
                <a:path w="10902950" h="1033780">
                  <a:moveTo>
                    <a:pt x="10730484" y="0"/>
                  </a:moveTo>
                  <a:lnTo>
                    <a:pt x="172211" y="0"/>
                  </a:lnTo>
                  <a:lnTo>
                    <a:pt x="126431" y="6150"/>
                  </a:lnTo>
                  <a:lnTo>
                    <a:pt x="85293" y="23509"/>
                  </a:lnTo>
                  <a:lnTo>
                    <a:pt x="50439" y="50434"/>
                  </a:lnTo>
                  <a:lnTo>
                    <a:pt x="23511" y="85287"/>
                  </a:lnTo>
                  <a:lnTo>
                    <a:pt x="6151" y="126426"/>
                  </a:lnTo>
                  <a:lnTo>
                    <a:pt x="0" y="172212"/>
                  </a:lnTo>
                  <a:lnTo>
                    <a:pt x="0" y="861060"/>
                  </a:lnTo>
                  <a:lnTo>
                    <a:pt x="6151" y="906845"/>
                  </a:lnTo>
                  <a:lnTo>
                    <a:pt x="23511" y="947984"/>
                  </a:lnTo>
                  <a:lnTo>
                    <a:pt x="50439" y="982837"/>
                  </a:lnTo>
                  <a:lnTo>
                    <a:pt x="85293" y="1009762"/>
                  </a:lnTo>
                  <a:lnTo>
                    <a:pt x="126431" y="1027121"/>
                  </a:lnTo>
                  <a:lnTo>
                    <a:pt x="172211" y="1033272"/>
                  </a:lnTo>
                  <a:lnTo>
                    <a:pt x="10730484" y="1033272"/>
                  </a:lnTo>
                  <a:lnTo>
                    <a:pt x="10776269" y="1027121"/>
                  </a:lnTo>
                  <a:lnTo>
                    <a:pt x="10817408" y="1009762"/>
                  </a:lnTo>
                  <a:lnTo>
                    <a:pt x="10852261" y="982837"/>
                  </a:lnTo>
                  <a:lnTo>
                    <a:pt x="10879186" y="947984"/>
                  </a:lnTo>
                  <a:lnTo>
                    <a:pt x="10896545" y="906845"/>
                  </a:lnTo>
                  <a:lnTo>
                    <a:pt x="10902696" y="861060"/>
                  </a:lnTo>
                  <a:lnTo>
                    <a:pt x="10902696" y="172212"/>
                  </a:lnTo>
                  <a:lnTo>
                    <a:pt x="10896545" y="126426"/>
                  </a:lnTo>
                  <a:lnTo>
                    <a:pt x="10879186" y="85287"/>
                  </a:lnTo>
                  <a:lnTo>
                    <a:pt x="10852261" y="50434"/>
                  </a:lnTo>
                  <a:lnTo>
                    <a:pt x="10817408" y="23509"/>
                  </a:lnTo>
                  <a:lnTo>
                    <a:pt x="10776269" y="6150"/>
                  </a:lnTo>
                  <a:lnTo>
                    <a:pt x="10730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87552" y="1504187"/>
              <a:ext cx="10902950" cy="1033780"/>
            </a:xfrm>
            <a:custGeom>
              <a:avLst/>
              <a:gdLst/>
              <a:ahLst/>
              <a:cxnLst/>
              <a:rect l="l" t="t" r="r" b="b"/>
              <a:pathLst>
                <a:path w="10902950" h="1033780">
                  <a:moveTo>
                    <a:pt x="0" y="172212"/>
                  </a:moveTo>
                  <a:lnTo>
                    <a:pt x="6151" y="126426"/>
                  </a:lnTo>
                  <a:lnTo>
                    <a:pt x="23511" y="85287"/>
                  </a:lnTo>
                  <a:lnTo>
                    <a:pt x="50439" y="50434"/>
                  </a:lnTo>
                  <a:lnTo>
                    <a:pt x="85293" y="23509"/>
                  </a:lnTo>
                  <a:lnTo>
                    <a:pt x="126431" y="6150"/>
                  </a:lnTo>
                  <a:lnTo>
                    <a:pt x="172211" y="0"/>
                  </a:lnTo>
                  <a:lnTo>
                    <a:pt x="10730484" y="0"/>
                  </a:lnTo>
                  <a:lnTo>
                    <a:pt x="10776269" y="6150"/>
                  </a:lnTo>
                  <a:lnTo>
                    <a:pt x="10817408" y="23509"/>
                  </a:lnTo>
                  <a:lnTo>
                    <a:pt x="10852261" y="50434"/>
                  </a:lnTo>
                  <a:lnTo>
                    <a:pt x="10879186" y="85287"/>
                  </a:lnTo>
                  <a:lnTo>
                    <a:pt x="10896545" y="126426"/>
                  </a:lnTo>
                  <a:lnTo>
                    <a:pt x="10902696" y="172212"/>
                  </a:lnTo>
                  <a:lnTo>
                    <a:pt x="10902696" y="861060"/>
                  </a:lnTo>
                  <a:lnTo>
                    <a:pt x="10896545" y="906845"/>
                  </a:lnTo>
                  <a:lnTo>
                    <a:pt x="10879186" y="947984"/>
                  </a:lnTo>
                  <a:lnTo>
                    <a:pt x="10852261" y="982837"/>
                  </a:lnTo>
                  <a:lnTo>
                    <a:pt x="10817408" y="1009762"/>
                  </a:lnTo>
                  <a:lnTo>
                    <a:pt x="10776269" y="1027121"/>
                  </a:lnTo>
                  <a:lnTo>
                    <a:pt x="10730484" y="1033272"/>
                  </a:lnTo>
                  <a:lnTo>
                    <a:pt x="172211" y="1033272"/>
                  </a:lnTo>
                  <a:lnTo>
                    <a:pt x="126431" y="1027121"/>
                  </a:lnTo>
                  <a:lnTo>
                    <a:pt x="85293" y="1009762"/>
                  </a:lnTo>
                  <a:lnTo>
                    <a:pt x="50439" y="982837"/>
                  </a:lnTo>
                  <a:lnTo>
                    <a:pt x="23511" y="947984"/>
                  </a:lnTo>
                  <a:lnTo>
                    <a:pt x="6151" y="906845"/>
                  </a:lnTo>
                  <a:lnTo>
                    <a:pt x="0" y="861060"/>
                  </a:lnTo>
                  <a:lnTo>
                    <a:pt x="0" y="172212"/>
                  </a:lnTo>
                  <a:close/>
                </a:path>
              </a:pathLst>
            </a:custGeom>
            <a:ln w="15239">
              <a:solidFill>
                <a:srgbClr val="CF76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61772" y="3181406"/>
            <a:ext cx="11445240" cy="1412875"/>
            <a:chOff x="461772" y="3084576"/>
            <a:chExt cx="11445240" cy="1412875"/>
          </a:xfrm>
        </p:grpSpPr>
        <p:sp>
          <p:nvSpPr>
            <p:cNvPr id="9" name="object 9"/>
            <p:cNvSpPr/>
            <p:nvPr/>
          </p:nvSpPr>
          <p:spPr>
            <a:xfrm>
              <a:off x="469392" y="3608832"/>
              <a:ext cx="11430000" cy="881380"/>
            </a:xfrm>
            <a:custGeom>
              <a:avLst/>
              <a:gdLst/>
              <a:ahLst/>
              <a:cxnLst/>
              <a:rect l="l" t="t" r="r" b="b"/>
              <a:pathLst>
                <a:path w="11430000" h="881379">
                  <a:moveTo>
                    <a:pt x="11430000" y="0"/>
                  </a:moveTo>
                  <a:lnTo>
                    <a:pt x="0" y="0"/>
                  </a:lnTo>
                  <a:lnTo>
                    <a:pt x="0" y="880871"/>
                  </a:lnTo>
                  <a:lnTo>
                    <a:pt x="11430000" y="880871"/>
                  </a:lnTo>
                  <a:lnTo>
                    <a:pt x="11430000" y="0"/>
                  </a:lnTo>
                  <a:close/>
                </a:path>
              </a:pathLst>
            </a:custGeom>
            <a:solidFill>
              <a:srgbClr val="F5D9CC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9392" y="3608832"/>
              <a:ext cx="11430000" cy="881380"/>
            </a:xfrm>
            <a:custGeom>
              <a:avLst/>
              <a:gdLst/>
              <a:ahLst/>
              <a:cxnLst/>
              <a:rect l="l" t="t" r="r" b="b"/>
              <a:pathLst>
                <a:path w="11430000" h="881379">
                  <a:moveTo>
                    <a:pt x="0" y="880871"/>
                  </a:moveTo>
                  <a:lnTo>
                    <a:pt x="11430000" y="880871"/>
                  </a:lnTo>
                  <a:lnTo>
                    <a:pt x="11430000" y="0"/>
                  </a:lnTo>
                  <a:lnTo>
                    <a:pt x="0" y="0"/>
                  </a:lnTo>
                  <a:lnTo>
                    <a:pt x="0" y="880871"/>
                  </a:lnTo>
                  <a:close/>
                </a:path>
              </a:pathLst>
            </a:custGeom>
            <a:ln w="15240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87552" y="3092196"/>
              <a:ext cx="10902950" cy="1033780"/>
            </a:xfrm>
            <a:custGeom>
              <a:avLst/>
              <a:gdLst/>
              <a:ahLst/>
              <a:cxnLst/>
              <a:rect l="l" t="t" r="r" b="b"/>
              <a:pathLst>
                <a:path w="10902950" h="1033779">
                  <a:moveTo>
                    <a:pt x="10730484" y="0"/>
                  </a:moveTo>
                  <a:lnTo>
                    <a:pt x="172211" y="0"/>
                  </a:lnTo>
                  <a:lnTo>
                    <a:pt x="126431" y="6150"/>
                  </a:lnTo>
                  <a:lnTo>
                    <a:pt x="85293" y="23509"/>
                  </a:lnTo>
                  <a:lnTo>
                    <a:pt x="50439" y="50434"/>
                  </a:lnTo>
                  <a:lnTo>
                    <a:pt x="23511" y="85287"/>
                  </a:lnTo>
                  <a:lnTo>
                    <a:pt x="6151" y="126426"/>
                  </a:lnTo>
                  <a:lnTo>
                    <a:pt x="0" y="172212"/>
                  </a:lnTo>
                  <a:lnTo>
                    <a:pt x="0" y="861059"/>
                  </a:lnTo>
                  <a:lnTo>
                    <a:pt x="6151" y="906845"/>
                  </a:lnTo>
                  <a:lnTo>
                    <a:pt x="23511" y="947984"/>
                  </a:lnTo>
                  <a:lnTo>
                    <a:pt x="50439" y="982837"/>
                  </a:lnTo>
                  <a:lnTo>
                    <a:pt x="85293" y="1009762"/>
                  </a:lnTo>
                  <a:lnTo>
                    <a:pt x="126431" y="1027121"/>
                  </a:lnTo>
                  <a:lnTo>
                    <a:pt x="172211" y="1033271"/>
                  </a:lnTo>
                  <a:lnTo>
                    <a:pt x="10730484" y="1033271"/>
                  </a:lnTo>
                  <a:lnTo>
                    <a:pt x="10776269" y="1027121"/>
                  </a:lnTo>
                  <a:lnTo>
                    <a:pt x="10817408" y="1009762"/>
                  </a:lnTo>
                  <a:lnTo>
                    <a:pt x="10852261" y="982837"/>
                  </a:lnTo>
                  <a:lnTo>
                    <a:pt x="10879186" y="947984"/>
                  </a:lnTo>
                  <a:lnTo>
                    <a:pt x="10896545" y="906845"/>
                  </a:lnTo>
                  <a:lnTo>
                    <a:pt x="10902696" y="861059"/>
                  </a:lnTo>
                  <a:lnTo>
                    <a:pt x="10902696" y="172212"/>
                  </a:lnTo>
                  <a:lnTo>
                    <a:pt x="10896545" y="126426"/>
                  </a:lnTo>
                  <a:lnTo>
                    <a:pt x="10879186" y="85287"/>
                  </a:lnTo>
                  <a:lnTo>
                    <a:pt x="10852261" y="50434"/>
                  </a:lnTo>
                  <a:lnTo>
                    <a:pt x="10817408" y="23509"/>
                  </a:lnTo>
                  <a:lnTo>
                    <a:pt x="10776269" y="6150"/>
                  </a:lnTo>
                  <a:lnTo>
                    <a:pt x="10730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87552" y="3092196"/>
              <a:ext cx="10902950" cy="1033780"/>
            </a:xfrm>
            <a:custGeom>
              <a:avLst/>
              <a:gdLst/>
              <a:ahLst/>
              <a:cxnLst/>
              <a:rect l="l" t="t" r="r" b="b"/>
              <a:pathLst>
                <a:path w="10902950" h="1033779">
                  <a:moveTo>
                    <a:pt x="0" y="172212"/>
                  </a:moveTo>
                  <a:lnTo>
                    <a:pt x="6151" y="126426"/>
                  </a:lnTo>
                  <a:lnTo>
                    <a:pt x="23511" y="85287"/>
                  </a:lnTo>
                  <a:lnTo>
                    <a:pt x="50439" y="50434"/>
                  </a:lnTo>
                  <a:lnTo>
                    <a:pt x="85293" y="23509"/>
                  </a:lnTo>
                  <a:lnTo>
                    <a:pt x="126431" y="6150"/>
                  </a:lnTo>
                  <a:lnTo>
                    <a:pt x="172211" y="0"/>
                  </a:lnTo>
                  <a:lnTo>
                    <a:pt x="10730484" y="0"/>
                  </a:lnTo>
                  <a:lnTo>
                    <a:pt x="10776269" y="6150"/>
                  </a:lnTo>
                  <a:lnTo>
                    <a:pt x="10817408" y="23509"/>
                  </a:lnTo>
                  <a:lnTo>
                    <a:pt x="10852261" y="50434"/>
                  </a:lnTo>
                  <a:lnTo>
                    <a:pt x="10879186" y="85287"/>
                  </a:lnTo>
                  <a:lnTo>
                    <a:pt x="10896545" y="126426"/>
                  </a:lnTo>
                  <a:lnTo>
                    <a:pt x="10902696" y="172212"/>
                  </a:lnTo>
                  <a:lnTo>
                    <a:pt x="10902696" y="861059"/>
                  </a:lnTo>
                  <a:lnTo>
                    <a:pt x="10896545" y="906845"/>
                  </a:lnTo>
                  <a:lnTo>
                    <a:pt x="10879186" y="947984"/>
                  </a:lnTo>
                  <a:lnTo>
                    <a:pt x="10852261" y="982837"/>
                  </a:lnTo>
                  <a:lnTo>
                    <a:pt x="10817408" y="1009762"/>
                  </a:lnTo>
                  <a:lnTo>
                    <a:pt x="10776269" y="1027121"/>
                  </a:lnTo>
                  <a:lnTo>
                    <a:pt x="10730484" y="1033271"/>
                  </a:lnTo>
                  <a:lnTo>
                    <a:pt x="172211" y="1033271"/>
                  </a:lnTo>
                  <a:lnTo>
                    <a:pt x="126431" y="1027121"/>
                  </a:lnTo>
                  <a:lnTo>
                    <a:pt x="85293" y="1009762"/>
                  </a:lnTo>
                  <a:lnTo>
                    <a:pt x="50439" y="982837"/>
                  </a:lnTo>
                  <a:lnTo>
                    <a:pt x="23511" y="947984"/>
                  </a:lnTo>
                  <a:lnTo>
                    <a:pt x="6151" y="906845"/>
                  </a:lnTo>
                  <a:lnTo>
                    <a:pt x="0" y="861059"/>
                  </a:lnTo>
                  <a:lnTo>
                    <a:pt x="0" y="172212"/>
                  </a:lnTo>
                  <a:close/>
                </a:path>
              </a:pathLst>
            </a:custGeom>
            <a:ln w="15239">
              <a:solidFill>
                <a:srgbClr val="CF76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35323" y="4779418"/>
            <a:ext cx="11445240" cy="1414780"/>
            <a:chOff x="461772" y="4671059"/>
            <a:chExt cx="11445240" cy="1414780"/>
          </a:xfrm>
        </p:grpSpPr>
        <p:sp>
          <p:nvSpPr>
            <p:cNvPr id="14" name="object 14"/>
            <p:cNvSpPr/>
            <p:nvPr/>
          </p:nvSpPr>
          <p:spPr>
            <a:xfrm>
              <a:off x="469392" y="5195315"/>
              <a:ext cx="11430000" cy="882650"/>
            </a:xfrm>
            <a:custGeom>
              <a:avLst/>
              <a:gdLst/>
              <a:ahLst/>
              <a:cxnLst/>
              <a:rect l="l" t="t" r="r" b="b"/>
              <a:pathLst>
                <a:path w="11430000" h="882650">
                  <a:moveTo>
                    <a:pt x="11430000" y="0"/>
                  </a:moveTo>
                  <a:lnTo>
                    <a:pt x="0" y="0"/>
                  </a:lnTo>
                  <a:lnTo>
                    <a:pt x="0" y="882396"/>
                  </a:lnTo>
                  <a:lnTo>
                    <a:pt x="11430000" y="882396"/>
                  </a:lnTo>
                  <a:lnTo>
                    <a:pt x="11430000" y="0"/>
                  </a:lnTo>
                  <a:close/>
                </a:path>
              </a:pathLst>
            </a:custGeom>
            <a:solidFill>
              <a:srgbClr val="F5D9CC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9392" y="5195315"/>
              <a:ext cx="11430000" cy="882650"/>
            </a:xfrm>
            <a:custGeom>
              <a:avLst/>
              <a:gdLst/>
              <a:ahLst/>
              <a:cxnLst/>
              <a:rect l="l" t="t" r="r" b="b"/>
              <a:pathLst>
                <a:path w="11430000" h="882650">
                  <a:moveTo>
                    <a:pt x="0" y="882396"/>
                  </a:moveTo>
                  <a:lnTo>
                    <a:pt x="11430000" y="882396"/>
                  </a:lnTo>
                  <a:lnTo>
                    <a:pt x="11430000" y="0"/>
                  </a:lnTo>
                  <a:lnTo>
                    <a:pt x="0" y="0"/>
                  </a:lnTo>
                  <a:lnTo>
                    <a:pt x="0" y="882396"/>
                  </a:lnTo>
                  <a:close/>
                </a:path>
              </a:pathLst>
            </a:custGeom>
            <a:ln w="15240">
              <a:solidFill>
                <a:srgbClr val="E383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87552" y="4678679"/>
              <a:ext cx="10902950" cy="1033780"/>
            </a:xfrm>
            <a:custGeom>
              <a:avLst/>
              <a:gdLst/>
              <a:ahLst/>
              <a:cxnLst/>
              <a:rect l="l" t="t" r="r" b="b"/>
              <a:pathLst>
                <a:path w="10902950" h="1033779">
                  <a:moveTo>
                    <a:pt x="10730484" y="0"/>
                  </a:moveTo>
                  <a:lnTo>
                    <a:pt x="172211" y="0"/>
                  </a:lnTo>
                  <a:lnTo>
                    <a:pt x="126431" y="6150"/>
                  </a:lnTo>
                  <a:lnTo>
                    <a:pt x="85293" y="23509"/>
                  </a:lnTo>
                  <a:lnTo>
                    <a:pt x="50439" y="50434"/>
                  </a:lnTo>
                  <a:lnTo>
                    <a:pt x="23511" y="85287"/>
                  </a:lnTo>
                  <a:lnTo>
                    <a:pt x="6151" y="126426"/>
                  </a:lnTo>
                  <a:lnTo>
                    <a:pt x="0" y="172212"/>
                  </a:lnTo>
                  <a:lnTo>
                    <a:pt x="0" y="861060"/>
                  </a:lnTo>
                  <a:lnTo>
                    <a:pt x="6151" y="906840"/>
                  </a:lnTo>
                  <a:lnTo>
                    <a:pt x="23511" y="947978"/>
                  </a:lnTo>
                  <a:lnTo>
                    <a:pt x="50439" y="982832"/>
                  </a:lnTo>
                  <a:lnTo>
                    <a:pt x="85293" y="1009760"/>
                  </a:lnTo>
                  <a:lnTo>
                    <a:pt x="126431" y="1027120"/>
                  </a:lnTo>
                  <a:lnTo>
                    <a:pt x="172211" y="1033272"/>
                  </a:lnTo>
                  <a:lnTo>
                    <a:pt x="10730484" y="1033272"/>
                  </a:lnTo>
                  <a:lnTo>
                    <a:pt x="10776269" y="1027120"/>
                  </a:lnTo>
                  <a:lnTo>
                    <a:pt x="10817408" y="1009760"/>
                  </a:lnTo>
                  <a:lnTo>
                    <a:pt x="10852261" y="982832"/>
                  </a:lnTo>
                  <a:lnTo>
                    <a:pt x="10879186" y="947978"/>
                  </a:lnTo>
                  <a:lnTo>
                    <a:pt x="10896545" y="906840"/>
                  </a:lnTo>
                  <a:lnTo>
                    <a:pt x="10902696" y="861060"/>
                  </a:lnTo>
                  <a:lnTo>
                    <a:pt x="10902696" y="172212"/>
                  </a:lnTo>
                  <a:lnTo>
                    <a:pt x="10896545" y="126426"/>
                  </a:lnTo>
                  <a:lnTo>
                    <a:pt x="10879186" y="85287"/>
                  </a:lnTo>
                  <a:lnTo>
                    <a:pt x="10852261" y="50434"/>
                  </a:lnTo>
                  <a:lnTo>
                    <a:pt x="10817408" y="23509"/>
                  </a:lnTo>
                  <a:lnTo>
                    <a:pt x="10776269" y="6150"/>
                  </a:lnTo>
                  <a:lnTo>
                    <a:pt x="10730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87552" y="4678679"/>
              <a:ext cx="10902950" cy="1033780"/>
            </a:xfrm>
            <a:custGeom>
              <a:avLst/>
              <a:gdLst/>
              <a:ahLst/>
              <a:cxnLst/>
              <a:rect l="l" t="t" r="r" b="b"/>
              <a:pathLst>
                <a:path w="10902950" h="1033779">
                  <a:moveTo>
                    <a:pt x="0" y="172212"/>
                  </a:moveTo>
                  <a:lnTo>
                    <a:pt x="6151" y="126426"/>
                  </a:lnTo>
                  <a:lnTo>
                    <a:pt x="23511" y="85287"/>
                  </a:lnTo>
                  <a:lnTo>
                    <a:pt x="50439" y="50434"/>
                  </a:lnTo>
                  <a:lnTo>
                    <a:pt x="85293" y="23509"/>
                  </a:lnTo>
                  <a:lnTo>
                    <a:pt x="126431" y="6150"/>
                  </a:lnTo>
                  <a:lnTo>
                    <a:pt x="172211" y="0"/>
                  </a:lnTo>
                  <a:lnTo>
                    <a:pt x="10730484" y="0"/>
                  </a:lnTo>
                  <a:lnTo>
                    <a:pt x="10776269" y="6150"/>
                  </a:lnTo>
                  <a:lnTo>
                    <a:pt x="10817408" y="23509"/>
                  </a:lnTo>
                  <a:lnTo>
                    <a:pt x="10852261" y="50434"/>
                  </a:lnTo>
                  <a:lnTo>
                    <a:pt x="10879186" y="85287"/>
                  </a:lnTo>
                  <a:lnTo>
                    <a:pt x="10896545" y="126426"/>
                  </a:lnTo>
                  <a:lnTo>
                    <a:pt x="10902696" y="172212"/>
                  </a:lnTo>
                  <a:lnTo>
                    <a:pt x="10902696" y="861060"/>
                  </a:lnTo>
                  <a:lnTo>
                    <a:pt x="10896545" y="906840"/>
                  </a:lnTo>
                  <a:lnTo>
                    <a:pt x="10879186" y="947978"/>
                  </a:lnTo>
                  <a:lnTo>
                    <a:pt x="10852261" y="982832"/>
                  </a:lnTo>
                  <a:lnTo>
                    <a:pt x="10817408" y="1009760"/>
                  </a:lnTo>
                  <a:lnTo>
                    <a:pt x="10776269" y="1027120"/>
                  </a:lnTo>
                  <a:lnTo>
                    <a:pt x="10730484" y="1033272"/>
                  </a:lnTo>
                  <a:lnTo>
                    <a:pt x="172211" y="1033272"/>
                  </a:lnTo>
                  <a:lnTo>
                    <a:pt x="126431" y="1027120"/>
                  </a:lnTo>
                  <a:lnTo>
                    <a:pt x="85293" y="1009760"/>
                  </a:lnTo>
                  <a:lnTo>
                    <a:pt x="50439" y="982832"/>
                  </a:lnTo>
                  <a:lnTo>
                    <a:pt x="23511" y="947978"/>
                  </a:lnTo>
                  <a:lnTo>
                    <a:pt x="6151" y="906840"/>
                  </a:lnTo>
                  <a:lnTo>
                    <a:pt x="0" y="861060"/>
                  </a:lnTo>
                  <a:lnTo>
                    <a:pt x="0" y="172212"/>
                  </a:lnTo>
                  <a:close/>
                </a:path>
              </a:pathLst>
            </a:custGeom>
            <a:ln w="15239">
              <a:solidFill>
                <a:srgbClr val="CF760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328674" y="1558543"/>
            <a:ext cx="10156190" cy="382270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1365885">
              <a:lnSpc>
                <a:spcPts val="3070"/>
              </a:lnSpc>
              <a:spcBef>
                <a:spcPts val="439"/>
              </a:spcBef>
            </a:pPr>
            <a:r>
              <a:rPr sz="2800" dirty="0">
                <a:latin typeface="Calibri"/>
                <a:cs typeface="Calibri"/>
              </a:rPr>
              <a:t>признание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человеческого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ресурса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как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главного</a:t>
            </a:r>
            <a:r>
              <a:rPr sz="2800" spc="-1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источника </a:t>
            </a:r>
            <a:r>
              <a:rPr sz="2800" dirty="0">
                <a:latin typeface="Calibri"/>
                <a:cs typeface="Calibri"/>
              </a:rPr>
              <a:t>создания</a:t>
            </a:r>
            <a:r>
              <a:rPr sz="2800" spc="-1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ценности;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00" dirty="0">
              <a:latin typeface="Calibri"/>
              <a:cs typeface="Calibri"/>
            </a:endParaRPr>
          </a:p>
          <a:p>
            <a:pPr marL="12700" marR="5080">
              <a:lnSpc>
                <a:spcPts val="3070"/>
              </a:lnSpc>
            </a:pPr>
            <a:r>
              <a:rPr sz="2800" spc="-10" dirty="0">
                <a:latin typeface="Calibri"/>
                <a:cs typeface="Calibri"/>
              </a:rPr>
              <a:t>своевременное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выявление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изменений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требований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пользователя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с </a:t>
            </a:r>
            <a:r>
              <a:rPr sz="2800" spc="-10" dirty="0">
                <a:latin typeface="Calibri"/>
                <a:cs typeface="Calibri"/>
              </a:rPr>
              <a:t>целью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улучшения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качества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процессов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или</a:t>
            </a:r>
            <a:r>
              <a:rPr sz="2800" spc="-9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услуг;</a:t>
            </a: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3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spc="-10" dirty="0">
                <a:latin typeface="Calibri"/>
                <a:cs typeface="Calibri"/>
              </a:rPr>
              <a:t>снижение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потерь.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446" y="418010"/>
            <a:ext cx="11407953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b="1" spc="-105" dirty="0">
                <a:solidFill>
                  <a:srgbClr val="FF6600"/>
                </a:solidFill>
              </a:rPr>
              <a:t>Инструменты</a:t>
            </a:r>
            <a:r>
              <a:rPr b="1" spc="-170" dirty="0">
                <a:solidFill>
                  <a:srgbClr val="FF6600"/>
                </a:solidFill>
              </a:rPr>
              <a:t> </a:t>
            </a:r>
            <a:r>
              <a:rPr b="1" spc="-105" dirty="0">
                <a:solidFill>
                  <a:srgbClr val="FF6600"/>
                </a:solidFill>
              </a:rPr>
              <a:t>бережливого</a:t>
            </a:r>
            <a:r>
              <a:rPr b="1" spc="-155" dirty="0">
                <a:solidFill>
                  <a:srgbClr val="FF6600"/>
                </a:solidFill>
              </a:rPr>
              <a:t> </a:t>
            </a:r>
            <a:r>
              <a:rPr b="1" spc="-35" dirty="0">
                <a:solidFill>
                  <a:srgbClr val="FF6600"/>
                </a:solidFill>
              </a:rPr>
              <a:t>производства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145"/>
              </a:lnSpc>
              <a:tabLst>
                <a:tab pos="1391920" algn="l"/>
              </a:tabLst>
            </a:pPr>
            <a:r>
              <a:rPr spc="145" dirty="0"/>
              <a:t>Время</a:t>
            </a:r>
            <a:r>
              <a:rPr dirty="0"/>
              <a:t>	</a:t>
            </a:r>
            <a:r>
              <a:rPr spc="170" dirty="0"/>
              <a:t>выбирать</a:t>
            </a:r>
            <a:r>
              <a:rPr spc="380" dirty="0"/>
              <a:t> </a:t>
            </a:r>
            <a:r>
              <a:rPr spc="155" dirty="0"/>
              <a:t>будущее!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4800" y="1518736"/>
            <a:ext cx="6180455" cy="4613442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295275" indent="-283210">
              <a:lnSpc>
                <a:spcPct val="100000"/>
              </a:lnSpc>
              <a:spcBef>
                <a:spcPts val="835"/>
              </a:spcBef>
              <a:buClr>
                <a:srgbClr val="E38312"/>
              </a:buClr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10" dirty="0">
                <a:latin typeface="Calibri"/>
                <a:cs typeface="Calibri"/>
              </a:rPr>
              <a:t>Визуальный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менеджмент</a:t>
            </a:r>
            <a:endParaRPr sz="2800" dirty="0">
              <a:latin typeface="Calibri"/>
              <a:cs typeface="Calibri"/>
            </a:endParaRPr>
          </a:p>
          <a:p>
            <a:pPr marL="295275" indent="-283210">
              <a:lnSpc>
                <a:spcPct val="100000"/>
              </a:lnSpc>
              <a:spcBef>
                <a:spcPts val="735"/>
              </a:spcBef>
              <a:buClr>
                <a:srgbClr val="E38312"/>
              </a:buClr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10" dirty="0">
                <a:latin typeface="Calibri"/>
                <a:cs typeface="Calibri"/>
              </a:rPr>
              <a:t>Стандартные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операционные</a:t>
            </a:r>
            <a:r>
              <a:rPr sz="2800" spc="-9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процессы</a:t>
            </a:r>
            <a:endParaRPr sz="2800" dirty="0">
              <a:latin typeface="Calibri"/>
              <a:cs typeface="Calibri"/>
            </a:endParaRPr>
          </a:p>
          <a:p>
            <a:pPr marL="295275" indent="-283210">
              <a:lnSpc>
                <a:spcPct val="100000"/>
              </a:lnSpc>
              <a:spcBef>
                <a:spcPts val="720"/>
              </a:spcBef>
              <a:buClr>
                <a:srgbClr val="E38312"/>
              </a:buClr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25" dirty="0" smtClean="0">
                <a:latin typeface="Calibri"/>
                <a:cs typeface="Calibri"/>
              </a:rPr>
              <a:t>ТРМ</a:t>
            </a:r>
            <a:r>
              <a:rPr lang="ru-RU" sz="2800" spc="-25" dirty="0" smtClean="0">
                <a:latin typeface="Calibri"/>
                <a:cs typeface="Calibri"/>
              </a:rPr>
              <a:t> (полное техническое обслуживание)</a:t>
            </a:r>
            <a:endParaRPr sz="2800" dirty="0">
              <a:latin typeface="Calibri"/>
              <a:cs typeface="Calibri"/>
            </a:endParaRPr>
          </a:p>
          <a:p>
            <a:pPr marL="295275" indent="-283210">
              <a:lnSpc>
                <a:spcPct val="100000"/>
              </a:lnSpc>
              <a:spcBef>
                <a:spcPts val="735"/>
              </a:spcBef>
              <a:buClr>
                <a:srgbClr val="E38312"/>
              </a:buClr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50" dirty="0">
                <a:latin typeface="Calibri"/>
                <a:cs typeface="Calibri"/>
              </a:rPr>
              <a:t>«Точно</a:t>
            </a:r>
            <a:r>
              <a:rPr sz="2800" spc="-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вовремя»</a:t>
            </a:r>
            <a:endParaRPr sz="2800" dirty="0">
              <a:latin typeface="Calibri"/>
              <a:cs typeface="Calibri"/>
            </a:endParaRPr>
          </a:p>
          <a:p>
            <a:pPr marL="295275" indent="-283210">
              <a:lnSpc>
                <a:spcPct val="100000"/>
              </a:lnSpc>
              <a:spcBef>
                <a:spcPts val="735"/>
              </a:spcBef>
              <a:buClr>
                <a:srgbClr val="E38312"/>
              </a:buClr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10" dirty="0">
                <a:latin typeface="Calibri"/>
                <a:cs typeface="Calibri"/>
              </a:rPr>
              <a:t>Картирование</a:t>
            </a:r>
            <a:endParaRPr sz="2800" dirty="0">
              <a:latin typeface="Calibri"/>
              <a:cs typeface="Calibri"/>
            </a:endParaRPr>
          </a:p>
          <a:p>
            <a:pPr marL="295275" indent="-283210">
              <a:lnSpc>
                <a:spcPct val="100000"/>
              </a:lnSpc>
              <a:spcBef>
                <a:spcPts val="720"/>
              </a:spcBef>
              <a:buClr>
                <a:srgbClr val="E38312"/>
              </a:buClr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dirty="0">
                <a:latin typeface="Calibri"/>
                <a:cs typeface="Calibri"/>
              </a:rPr>
              <a:t>Встроенное</a:t>
            </a:r>
            <a:r>
              <a:rPr sz="2800" spc="-1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качество</a:t>
            </a:r>
            <a:endParaRPr sz="2800" dirty="0">
              <a:latin typeface="Calibri"/>
              <a:cs typeface="Calibri"/>
            </a:endParaRPr>
          </a:p>
          <a:p>
            <a:pPr marL="295275" indent="-283210">
              <a:lnSpc>
                <a:spcPct val="100000"/>
              </a:lnSpc>
              <a:spcBef>
                <a:spcPts val="735"/>
              </a:spcBef>
              <a:buClr>
                <a:srgbClr val="E38312"/>
              </a:buClr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10" dirty="0">
                <a:latin typeface="Calibri"/>
                <a:cs typeface="Calibri"/>
              </a:rPr>
              <a:t>Организация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мест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5S</a:t>
            </a:r>
            <a:endParaRPr sz="2800" dirty="0">
              <a:latin typeface="Calibri"/>
              <a:cs typeface="Calibri"/>
            </a:endParaRPr>
          </a:p>
          <a:p>
            <a:pPr marL="295275" indent="-283210">
              <a:lnSpc>
                <a:spcPct val="100000"/>
              </a:lnSpc>
              <a:spcBef>
                <a:spcPts val="730"/>
              </a:spcBef>
              <a:buClr>
                <a:srgbClr val="E38312"/>
              </a:buClr>
              <a:buSzPct val="96428"/>
              <a:buFont typeface="Wingdings"/>
              <a:buChar char=""/>
              <a:tabLst>
                <a:tab pos="295910" algn="l"/>
              </a:tabLst>
            </a:pPr>
            <a:r>
              <a:rPr sz="2800" spc="-10" dirty="0">
                <a:latin typeface="Calibri"/>
                <a:cs typeface="Calibri"/>
              </a:rPr>
              <a:t>Кайдзен</a:t>
            </a:r>
            <a:endParaRPr sz="28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5255" y="1699259"/>
            <a:ext cx="5538343" cy="415518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148</TotalTime>
  <Words>577</Words>
  <Application>Microsoft Office PowerPoint</Application>
  <PresentationFormat>Широкоэкранный</PresentationFormat>
  <Paragraphs>139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Times New Roman</vt:lpstr>
      <vt:lpstr>Arial</vt:lpstr>
      <vt:lpstr>Wingdings</vt:lpstr>
      <vt:lpstr>Calibri Light</vt:lpstr>
      <vt:lpstr>Calibri</vt:lpstr>
      <vt:lpstr>Ретро</vt:lpstr>
      <vt:lpstr>                          МОБУГ №2 ИМ. И.С. КОЛЕСНИКОВА  ВРЕМЯ ВЫБИРАТЬ БУДУЩЕЕ</vt:lpstr>
      <vt:lpstr>Презентация PowerPoint</vt:lpstr>
      <vt:lpstr>Презентация PowerPoint</vt:lpstr>
      <vt:lpstr>Презентация PowerPoint</vt:lpstr>
      <vt:lpstr>Что такое бережливое производство?</vt:lpstr>
      <vt:lpstr>Из истории</vt:lpstr>
      <vt:lpstr>Виды потерь</vt:lpstr>
      <vt:lpstr>Основными ценностями бережливого производства являются:</vt:lpstr>
      <vt:lpstr>Инструменты бережливого производства</vt:lpstr>
      <vt:lpstr>Визуальный менеджмент</vt:lpstr>
      <vt:lpstr>Стандартные операции  (стандартизация)</vt:lpstr>
      <vt:lpstr>TPM (Total Productive Maintenance) ПОЛНОЕ ТЕХНИЧЕСКОЕ ОБСЛУЖИВАНИЕ</vt:lpstr>
      <vt:lpstr>JIT (Just-In-Time — точно вовремя)</vt:lpstr>
      <vt:lpstr>Картирование</vt:lpstr>
      <vt:lpstr>Встроенное качество</vt:lpstr>
      <vt:lpstr>Система 5S (как организовать рабочее место)</vt:lpstr>
      <vt:lpstr>Организация рабочего пространства (5С)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ФОРМИРОВАНИЕ БЕРЕЖЛИВОГО МЫШЛЕНИЯ В ШКОЛЕ</vt:lpstr>
      <vt:lpstr>  Философия Кайдзен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SItrIx</cp:lastModifiedBy>
  <cp:revision>35</cp:revision>
  <dcterms:created xsi:type="dcterms:W3CDTF">2022-02-10T03:36:22Z</dcterms:created>
  <dcterms:modified xsi:type="dcterms:W3CDTF">2022-03-21T23:31:01Z</dcterms:modified>
</cp:coreProperties>
</file>