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7" r:id="rId4"/>
    <p:sldId id="256" r:id="rId5"/>
    <p:sldId id="257" r:id="rId6"/>
    <p:sldId id="258" r:id="rId7"/>
    <p:sldId id="260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AFDD-1178-4F4D-9EBC-1ECFFEF62F9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71E6E-968D-41A3-A956-1D0FFFA1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7128792" cy="252028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b="1" dirty="0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«Оптимизация документооборота при организации горячего питания для обучающихся школ </a:t>
            </a:r>
            <a:r>
              <a:rPr lang="ru-RU" b="1" dirty="0" err="1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Новокубанского</a:t>
            </a:r>
            <a:r>
              <a:rPr lang="ru-RU" b="1" dirty="0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92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2776" y="-970884"/>
            <a:ext cx="12269551" cy="87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3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3238" y="-1175984"/>
            <a:ext cx="12230476" cy="92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6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Команда проекта</a:t>
            </a:r>
          </a:p>
          <a:p>
            <a:pPr algn="ctr"/>
            <a:r>
              <a:rPr lang="ru-RU" sz="2000" i="1" dirty="0" smtClean="0"/>
              <a:t>«Оптимизация документооборота при организации горячего питания для обучающихся школ Новокубанского района»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11408" y="4581130"/>
            <a:ext cx="3464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Кулиева </a:t>
            </a:r>
            <a:r>
              <a:rPr lang="ru-RU" sz="1600" b="1" dirty="0" err="1" smtClean="0">
                <a:latin typeface="Arial Black" pitchFamily="34" charset="0"/>
              </a:rPr>
              <a:t>Диляра</a:t>
            </a:r>
            <a:r>
              <a:rPr lang="ru-RU" sz="1600" b="1" dirty="0" smtClean="0">
                <a:latin typeface="Arial Black" pitchFamily="34" charset="0"/>
              </a:rPr>
              <a:t> </a:t>
            </a:r>
            <a:r>
              <a:rPr lang="ru-RU" sz="1600" b="1" dirty="0" err="1" smtClean="0">
                <a:latin typeface="Arial Black" pitchFamily="34" charset="0"/>
              </a:rPr>
              <a:t>Тофиковна</a:t>
            </a:r>
            <a:endParaRPr lang="ru-RU" sz="1600" b="1" dirty="0" smtClean="0">
              <a:latin typeface="Arial Black" pitchFamily="34" charset="0"/>
            </a:endParaRPr>
          </a:p>
          <a:p>
            <a:pPr algn="ctr"/>
            <a:r>
              <a:rPr lang="ru-RU" sz="1600" dirty="0" smtClean="0"/>
              <a:t>Руководитель проекта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498" y="3492299"/>
            <a:ext cx="295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Шило Вера Николаевна</a:t>
            </a:r>
          </a:p>
          <a:p>
            <a:pPr algn="ctr"/>
            <a:r>
              <a:rPr lang="ru-RU" sz="1600" dirty="0" smtClean="0"/>
              <a:t>Администратор проекта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94841" y="3564306"/>
            <a:ext cx="3759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 smtClean="0">
                <a:latin typeface="Arial Black" pitchFamily="34" charset="0"/>
              </a:rPr>
              <a:t>Швайка</a:t>
            </a:r>
            <a:r>
              <a:rPr lang="ru-RU" sz="1600" b="1" dirty="0" smtClean="0">
                <a:latin typeface="Arial Black" pitchFamily="34" charset="0"/>
              </a:rPr>
              <a:t> Виктор Владимирович</a:t>
            </a:r>
          </a:p>
          <a:p>
            <a:pPr algn="ctr"/>
            <a:r>
              <a:rPr lang="ru-RU" sz="1600" dirty="0" smtClean="0"/>
              <a:t>Ответственный за информатизацию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-30874" y="6021290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 smtClean="0">
                <a:latin typeface="Arial Black" pitchFamily="34" charset="0"/>
              </a:rPr>
              <a:t>Пупенко</a:t>
            </a:r>
            <a:r>
              <a:rPr lang="ru-RU" sz="1600" b="1" dirty="0" smtClean="0">
                <a:latin typeface="Arial Black" pitchFamily="34" charset="0"/>
              </a:rPr>
              <a:t> Валентина Григорьева</a:t>
            </a:r>
          </a:p>
          <a:p>
            <a:pPr algn="ctr"/>
            <a:r>
              <a:rPr lang="ru-RU" sz="1600" dirty="0" smtClean="0"/>
              <a:t>Ответственный за улучшение </a:t>
            </a:r>
          </a:p>
          <a:p>
            <a:pPr algn="ctr"/>
            <a:r>
              <a:rPr lang="ru-RU" sz="1600" dirty="0" smtClean="0"/>
              <a:t>тех.процессов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290080" y="6156595"/>
            <a:ext cx="3732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 smtClean="0">
                <a:latin typeface="Arial Black" pitchFamily="34" charset="0"/>
              </a:rPr>
              <a:t>Дедух</a:t>
            </a:r>
            <a:r>
              <a:rPr lang="ru-RU" sz="1600" b="1" dirty="0" smtClean="0">
                <a:latin typeface="Arial Black" pitchFamily="34" charset="0"/>
              </a:rPr>
              <a:t> Любовь Александровна</a:t>
            </a:r>
          </a:p>
          <a:p>
            <a:pPr algn="ctr"/>
            <a:r>
              <a:rPr lang="ru-RU" sz="1600" dirty="0" smtClean="0"/>
              <a:t>Ответственный за визуализацию</a:t>
            </a:r>
            <a:endParaRPr lang="ru-RU" sz="1600" dirty="0"/>
          </a:p>
        </p:txBody>
      </p:sp>
      <p:pic>
        <p:nvPicPr>
          <p:cNvPr id="1026" name="Picture 2" descr="C:\Users\ECONOM4\Desktop\кулиева_hf.jpg"/>
          <p:cNvPicPr>
            <a:picLocks noChangeAspect="1" noChangeArrowheads="1"/>
          </p:cNvPicPr>
          <p:nvPr/>
        </p:nvPicPr>
        <p:blipFill>
          <a:blip r:embed="rId2" cstate="print"/>
          <a:srcRect l="22409" b="5995"/>
          <a:stretch>
            <a:fillRect/>
          </a:stretch>
        </p:blipFill>
        <p:spPr bwMode="auto">
          <a:xfrm>
            <a:off x="3267076" y="2492898"/>
            <a:ext cx="2025005" cy="1999729"/>
          </a:xfrm>
          <a:prstGeom prst="rect">
            <a:avLst/>
          </a:prstGeom>
          <a:noFill/>
        </p:spPr>
      </p:pic>
      <p:pic>
        <p:nvPicPr>
          <p:cNvPr id="1027" name="Picture 3" descr="C:\Users\ECONOM4\Desktop\img_1111_hf.jpg"/>
          <p:cNvPicPr>
            <a:picLocks noChangeAspect="1" noChangeArrowheads="1"/>
          </p:cNvPicPr>
          <p:nvPr/>
        </p:nvPicPr>
        <p:blipFill>
          <a:blip r:embed="rId3" cstate="print"/>
          <a:srcRect l="8924" r="32396"/>
          <a:stretch>
            <a:fillRect/>
          </a:stretch>
        </p:blipFill>
        <p:spPr bwMode="auto">
          <a:xfrm>
            <a:off x="971601" y="4149080"/>
            <a:ext cx="1656184" cy="1880394"/>
          </a:xfrm>
          <a:prstGeom prst="rect">
            <a:avLst/>
          </a:prstGeom>
          <a:noFill/>
        </p:spPr>
      </p:pic>
      <p:pic>
        <p:nvPicPr>
          <p:cNvPr id="1028" name="Picture 4" descr="C:\Users\ECONOM4\Downloads\photo5471930357243819231.jpg"/>
          <p:cNvPicPr>
            <a:picLocks noChangeAspect="1" noChangeArrowheads="1"/>
          </p:cNvPicPr>
          <p:nvPr/>
        </p:nvPicPr>
        <p:blipFill>
          <a:blip r:embed="rId4" cstate="print"/>
          <a:srcRect b="32016"/>
          <a:stretch>
            <a:fillRect/>
          </a:stretch>
        </p:blipFill>
        <p:spPr bwMode="auto">
          <a:xfrm>
            <a:off x="6156176" y="1844824"/>
            <a:ext cx="2160240" cy="1740576"/>
          </a:xfrm>
          <a:prstGeom prst="rect">
            <a:avLst/>
          </a:prstGeom>
          <a:noFill/>
        </p:spPr>
      </p:pic>
      <p:pic>
        <p:nvPicPr>
          <p:cNvPr id="1029" name="Picture 5" descr="C:\Users\ECONOM4\Downloads\photo5370784873855431367.jpg"/>
          <p:cNvPicPr>
            <a:picLocks noChangeAspect="1" noChangeArrowheads="1"/>
          </p:cNvPicPr>
          <p:nvPr/>
        </p:nvPicPr>
        <p:blipFill>
          <a:blip r:embed="rId5" cstate="print"/>
          <a:srcRect l="28738" t="19950" r="47047" b="29651"/>
          <a:stretch>
            <a:fillRect/>
          </a:stretch>
        </p:blipFill>
        <p:spPr bwMode="auto">
          <a:xfrm>
            <a:off x="611560" y="1340769"/>
            <a:ext cx="1872208" cy="2191853"/>
          </a:xfrm>
          <a:prstGeom prst="rect">
            <a:avLst/>
          </a:prstGeom>
          <a:noFill/>
        </p:spPr>
      </p:pic>
      <p:pic>
        <p:nvPicPr>
          <p:cNvPr id="1030" name="Picture 6" descr="C:\Users\ECONOM4\Downloads\photo5188275469882077807.jpg"/>
          <p:cNvPicPr>
            <a:picLocks noChangeAspect="1" noChangeArrowheads="1"/>
          </p:cNvPicPr>
          <p:nvPr/>
        </p:nvPicPr>
        <p:blipFill>
          <a:blip r:embed="rId6" cstate="print"/>
          <a:srcRect l="33463" t="30510" r="20863" b="31691"/>
          <a:stretch>
            <a:fillRect/>
          </a:stretch>
        </p:blipFill>
        <p:spPr bwMode="auto">
          <a:xfrm>
            <a:off x="6300192" y="4221088"/>
            <a:ext cx="1800199" cy="1986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87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79496" y="-951304"/>
            <a:ext cx="6048674" cy="86165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876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ECONOM4\Desktop\0017-01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97152"/>
            <a:ext cx="532168" cy="587896"/>
          </a:xfrm>
          <a:prstGeom prst="rect">
            <a:avLst/>
          </a:prstGeom>
          <a:noFill/>
        </p:spPr>
      </p:pic>
      <p:pic>
        <p:nvPicPr>
          <p:cNvPr id="28" name="Picture 4" descr="C:\Users\ECONOM4\Desktop\200_2304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653136"/>
            <a:ext cx="648072" cy="648072"/>
          </a:xfrm>
          <a:prstGeom prst="rect">
            <a:avLst/>
          </a:prstGeom>
          <a:noFill/>
        </p:spPr>
      </p:pic>
      <p:pic>
        <p:nvPicPr>
          <p:cNvPr id="1030" name="Picture 6" descr="C:\Users\ECONOM4\Desktop\c29927f31aa3ec8a7ca9fb793d0b9f0315d6066e6a70d35297997ba9250409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556792"/>
            <a:ext cx="694936" cy="697260"/>
          </a:xfrm>
          <a:prstGeom prst="rect">
            <a:avLst/>
          </a:prstGeom>
          <a:noFill/>
        </p:spPr>
      </p:pic>
      <p:pic>
        <p:nvPicPr>
          <p:cNvPr id="1029" name="Picture 5" descr="C:\Users\ECONOM4\Desktop\depositphotos_62068665-stock-photo-person-running-stairs.jpg"/>
          <p:cNvPicPr>
            <a:picLocks noChangeAspect="1" noChangeArrowheads="1"/>
          </p:cNvPicPr>
          <p:nvPr/>
        </p:nvPicPr>
        <p:blipFill>
          <a:blip r:embed="rId5" cstate="print"/>
          <a:srcRect t="14914" r="31295"/>
          <a:stretch>
            <a:fillRect/>
          </a:stretch>
        </p:blipFill>
        <p:spPr bwMode="auto">
          <a:xfrm>
            <a:off x="1331640" y="4581128"/>
            <a:ext cx="878461" cy="931590"/>
          </a:xfrm>
          <a:prstGeom prst="rect">
            <a:avLst/>
          </a:prstGeom>
          <a:noFill/>
        </p:spPr>
      </p:pic>
      <p:pic>
        <p:nvPicPr>
          <p:cNvPr id="1028" name="Picture 4" descr="C:\Users\ECONOM4\Desktop\200_23042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84784"/>
            <a:ext cx="720080" cy="72008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24744"/>
          <a:ext cx="1224136" cy="1529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Классный</a:t>
                      </a:r>
                      <a:r>
                        <a:rPr lang="ru-RU" sz="1100" baseline="0" dirty="0" smtClean="0"/>
                        <a:t> руководитель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Идет от своего кабинета к кабинету своего класса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минуты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07704" y="1124744"/>
          <a:ext cx="1224136" cy="15595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Классный</a:t>
                      </a:r>
                      <a:r>
                        <a:rPr lang="ru-RU" sz="1100" baseline="0" dirty="0" smtClean="0"/>
                        <a:t> руководитель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Отмечает отсутствующих учеников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минуты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35896" y="1124744"/>
          <a:ext cx="1296144" cy="1529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Классный</a:t>
                      </a:r>
                      <a:r>
                        <a:rPr lang="ru-RU" sz="1100" baseline="0" dirty="0" smtClean="0"/>
                        <a:t> руководитель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Вносит данные в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</a:rPr>
                        <a:t>бумажную рапортичку</a:t>
                      </a:r>
                      <a:r>
                        <a:rPr lang="ru-RU" sz="1050" dirty="0" smtClean="0"/>
                        <a:t> по питающимся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минут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508104" y="1124744"/>
          <a:ext cx="1296144" cy="15595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Классный</a:t>
                      </a:r>
                      <a:r>
                        <a:rPr lang="ru-RU" sz="1100" baseline="0" dirty="0" smtClean="0"/>
                        <a:t> руководитель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Заполняет бумажный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табель учета</a:t>
                      </a:r>
                      <a:r>
                        <a:rPr lang="ru-RU" sz="1100" dirty="0" smtClean="0"/>
                        <a:t> питающихся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минут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380312" y="1124744"/>
          <a:ext cx="1296144" cy="15595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Классный</a:t>
                      </a:r>
                      <a:r>
                        <a:rPr lang="ru-RU" sz="1100" baseline="0" dirty="0" smtClean="0"/>
                        <a:t> руководитель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Передает рапортичку ответственному по питанию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минут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3956144"/>
          <a:ext cx="1224136" cy="1849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Собирает</a:t>
                      </a:r>
                      <a:r>
                        <a:rPr lang="ru-RU" sz="1050" baseline="0" dirty="0" smtClean="0"/>
                        <a:t> бумажные рапортички от классных руководителей</a:t>
                      </a:r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 минут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07704" y="3996144"/>
          <a:ext cx="1584176" cy="182665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86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Проверяет правильность заполнения,</a:t>
                      </a:r>
                      <a:r>
                        <a:rPr lang="ru-RU" sz="1050" baseline="0" dirty="0" smtClean="0"/>
                        <a:t> определения категории питающихся в бумажных рапортичках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 минут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95936" y="3956144"/>
          <a:ext cx="1368152" cy="1849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Формирует 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</a:rPr>
                        <a:t>общую рапортичку по школе</a:t>
                      </a:r>
                      <a:r>
                        <a:rPr lang="ru-RU" sz="1050" dirty="0" smtClean="0"/>
                        <a:t>  для заведующего производством </a:t>
                      </a:r>
                      <a:r>
                        <a:rPr lang="ru-RU" sz="1050" baseline="0" dirty="0" smtClean="0"/>
                        <a:t>в бумажном виде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 минут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740352" y="3956144"/>
          <a:ext cx="1224136" cy="1849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Передает общую</a:t>
                      </a:r>
                      <a:r>
                        <a:rPr lang="ru-RU" sz="1050" baseline="0" dirty="0" smtClean="0"/>
                        <a:t> рапортичку по школе заведующему производством</a:t>
                      </a:r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минут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868144" y="3933056"/>
          <a:ext cx="1368152" cy="20091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Заполняет электронную  форму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b="1" baseline="0" dirty="0" smtClean="0">
                          <a:solidFill>
                            <a:srgbClr val="FF0000"/>
                          </a:solidFill>
                        </a:rPr>
                        <a:t>табеля учета </a:t>
                      </a:r>
                      <a:r>
                        <a:rPr lang="ru-RU" sz="1050" baseline="0" dirty="0" smtClean="0"/>
                        <a:t>питающихся по школе для сдачи в централизованную бухгалтерию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 минут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ECONOM4\Desktop\1005-10054945_district-urban-health-unit-kheda-assistant-cum-dat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75656" y="1484784"/>
            <a:ext cx="432048" cy="656502"/>
          </a:xfrm>
          <a:prstGeom prst="rect">
            <a:avLst/>
          </a:prstGeom>
          <a:noFill/>
        </p:spPr>
      </p:pic>
      <p:pic>
        <p:nvPicPr>
          <p:cNvPr id="1027" name="Picture 3" descr="C:\Users\ECONOM4\Desktop\blanki_obrazc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340768"/>
            <a:ext cx="501955" cy="911336"/>
          </a:xfrm>
          <a:prstGeom prst="rect">
            <a:avLst/>
          </a:prstGeom>
          <a:noFill/>
        </p:spPr>
      </p:pic>
      <p:sp>
        <p:nvSpPr>
          <p:cNvPr id="20" name="Пятно 1 19"/>
          <p:cNvSpPr/>
          <p:nvPr/>
        </p:nvSpPr>
        <p:spPr>
          <a:xfrm>
            <a:off x="-900608" y="476672"/>
            <a:ext cx="648072" cy="504056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2564904"/>
            <a:ext cx="1512168" cy="720080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Неточные данные из-за возможного опоздания ребенка</a:t>
            </a:r>
            <a:endParaRPr lang="ru-RU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91880" y="2564904"/>
            <a:ext cx="1584176" cy="720080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 заполнении сведений о категориях необходимо помнить какой ученик к какой категории относится</a:t>
            </a:r>
            <a:endParaRPr lang="ru-RU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64088" y="2564904"/>
            <a:ext cx="1584176" cy="720080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Двойное  введение данных </a:t>
            </a:r>
            <a:endParaRPr lang="ru-RU" sz="10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32" name="Picture 8" descr="C:\Users\ECONOM4\Desktop\error_check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797152"/>
            <a:ext cx="660505" cy="563253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0" y="5733256"/>
            <a:ext cx="1512168" cy="720080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Несвоевременная подача сведений от классных руководителей</a:t>
            </a:r>
            <a:endParaRPr lang="ru-RU" sz="1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23928" y="5805264"/>
            <a:ext cx="1512168" cy="720080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Ошибки при подсчете 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96136" y="5877272"/>
            <a:ext cx="1584176" cy="720080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Двойное  введение данных </a:t>
            </a:r>
            <a:endParaRPr lang="ru-RU" sz="10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190381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ЕЖЕДНЕВНЫЙ Процесс: </a:t>
            </a:r>
            <a:r>
              <a:rPr lang="ru-RU" b="1" dirty="0" smtClean="0"/>
              <a:t>от</a:t>
            </a:r>
            <a:r>
              <a:rPr lang="ru-RU" dirty="0" smtClean="0"/>
              <a:t> сбора информации об отсутствующих </a:t>
            </a:r>
            <a:r>
              <a:rPr lang="ru-RU" b="1" dirty="0" smtClean="0"/>
              <a:t>до</a:t>
            </a:r>
            <a:r>
              <a:rPr lang="ru-RU" dirty="0" smtClean="0"/>
              <a:t> передачи сведений заведующему производством (175 минут) ТЕКУЩЕЕ СОСТОЯНИЕ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164288" y="2780928"/>
            <a:ext cx="1643551" cy="8309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Время затрачиваемое классным руководителем  </a:t>
            </a:r>
          </a:p>
          <a:p>
            <a:r>
              <a:rPr lang="ru-RU" sz="1200" dirty="0" smtClean="0"/>
              <a:t>20 минут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500449" y="5877272"/>
            <a:ext cx="1643551" cy="8309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Время затрачиваемое ответственным по питанию  </a:t>
            </a:r>
          </a:p>
          <a:p>
            <a:r>
              <a:rPr lang="ru-RU" sz="1200" dirty="0" smtClean="0"/>
              <a:t>155 минут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 rot="20775047">
            <a:off x="3705309" y="4919194"/>
            <a:ext cx="1512113" cy="2046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62709">
            <a:off x="3805870" y="3996001"/>
            <a:ext cx="1414338" cy="217867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821060">
            <a:off x="3983836" y="5587157"/>
            <a:ext cx="1919274" cy="16792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74499">
            <a:off x="3877879" y="3203912"/>
            <a:ext cx="1414338" cy="217867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764704"/>
            <a:ext cx="3888432" cy="1008112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Неточные данные из-за возможного опоздания ребенка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836712"/>
            <a:ext cx="3456384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Организовать сбор сведений о количестве питающихся до 16:00 ч на следующий день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060848"/>
            <a:ext cx="3816424" cy="1008112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 заполнении сведений о категориях необходимо помнить какой ученик к какой категории относится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3717032"/>
            <a:ext cx="3456384" cy="12241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Разработка электронной формы документов с  автоматической разбивкой по категориям питающихся и автоматическим сводом данных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429000"/>
            <a:ext cx="3816424" cy="792088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Двойное  введение данных 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653136"/>
            <a:ext cx="3816424" cy="864096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Несвоевременная подача сведений от классных руководителей</a:t>
            </a:r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5733256"/>
            <a:ext cx="3816424" cy="720080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Ошибки при подсчете </a:t>
            </a:r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139952" y="1268760"/>
            <a:ext cx="864096" cy="21602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7544" y="4462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Проблемы и их решения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CONOM4\Desktop\png-transparent-stick-figure-user-animation-business-user-s-hand-animation-user-pro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80728"/>
            <a:ext cx="936560" cy="16288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23728" y="980728"/>
          <a:ext cx="1728192" cy="16332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Классный</a:t>
                      </a:r>
                      <a:r>
                        <a:rPr lang="ru-RU" sz="1100" baseline="0" dirty="0" smtClean="0"/>
                        <a:t> руководитель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Написание сообщения в родительский чат дл сборы информации об отсутствующих на следующий</a:t>
                      </a:r>
                      <a:r>
                        <a:rPr lang="ru-RU" sz="1050" baseline="0" dirty="0" smtClean="0"/>
                        <a:t> день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минута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88024" y="980728"/>
          <a:ext cx="1656184" cy="16561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77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Классный</a:t>
                      </a:r>
                      <a:r>
                        <a:rPr lang="ru-RU" sz="1100" baseline="0" dirty="0" smtClean="0"/>
                        <a:t> руководитель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Заполняет электронную ведомость посещения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2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минута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3284984"/>
          <a:ext cx="1944216" cy="144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6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 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6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Открывает электронную форму документа, формирует общую рапортичку по школе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минуты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43808" y="3356992"/>
          <a:ext cx="1800200" cy="13681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8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 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Печатает общую рапортичку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4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минуты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220072" y="3356992"/>
          <a:ext cx="1800200" cy="13690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 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Передает общую рапортичку заведующему производством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 минут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64288" y="1844824"/>
            <a:ext cx="1643551" cy="8309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Время затрачиваемое классным руководителем  </a:t>
            </a:r>
          </a:p>
          <a:p>
            <a:r>
              <a:rPr lang="ru-RU" sz="1200" dirty="0" smtClean="0"/>
              <a:t>2 минуты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3861048"/>
            <a:ext cx="1643551" cy="8309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Время затрачиваемое ответственным по питанию  </a:t>
            </a:r>
          </a:p>
          <a:p>
            <a:r>
              <a:rPr lang="ru-RU" sz="1200" dirty="0" smtClean="0"/>
              <a:t>10 минут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90381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ЕЖЕДНЕВНЫЙ Процесс: </a:t>
            </a:r>
            <a:r>
              <a:rPr lang="ru-RU" b="1" dirty="0" smtClean="0"/>
              <a:t>от</a:t>
            </a:r>
            <a:r>
              <a:rPr lang="ru-RU" dirty="0" smtClean="0"/>
              <a:t> сбора информации об отсутствующих </a:t>
            </a:r>
            <a:r>
              <a:rPr lang="ru-RU" b="1" dirty="0" smtClean="0"/>
              <a:t>до</a:t>
            </a:r>
            <a:r>
              <a:rPr lang="ru-RU" dirty="0" smtClean="0"/>
              <a:t> передачи сведений заведующему производством (12 минут) ЦЕЛЕВОЕ СОСТОЯНИЕ</a:t>
            </a:r>
            <a:endParaRPr lang="ru-RU" dirty="0"/>
          </a:p>
        </p:txBody>
      </p:sp>
      <p:sp>
        <p:nvSpPr>
          <p:cNvPr id="15" name="Круглая лента лицом вверх 14"/>
          <p:cNvSpPr/>
          <p:nvPr/>
        </p:nvSpPr>
        <p:spPr>
          <a:xfrm>
            <a:off x="1907704" y="5013176"/>
            <a:ext cx="5328592" cy="1584176"/>
          </a:xfrm>
          <a:prstGeom prst="ellipse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Экономия времени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163 минуты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0381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ЕЖЕМЕСЯЧНЫЙ Процесс: </a:t>
            </a:r>
            <a:r>
              <a:rPr lang="ru-RU" b="1" dirty="0" smtClean="0"/>
              <a:t>от</a:t>
            </a:r>
            <a:r>
              <a:rPr lang="ru-RU" dirty="0" smtClean="0"/>
              <a:t> передачи табеля учета питающихся классным руководителем до сдачи табеля учета питающихся в МКУ ОС МБУ </a:t>
            </a:r>
          </a:p>
          <a:p>
            <a:pPr algn="ctr"/>
            <a:r>
              <a:rPr lang="ru-RU" dirty="0" smtClean="0"/>
              <a:t>ТЕКУЩЕЕ СОСТОЯНИЕ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523876"/>
          <a:ext cx="1224136" cy="16891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Классный</a:t>
                      </a:r>
                      <a:r>
                        <a:rPr lang="ru-RU" sz="1100" baseline="0" dirty="0" smtClean="0"/>
                        <a:t> руководитель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Передает</a:t>
                      </a:r>
                      <a:r>
                        <a:rPr lang="ru-RU" sz="1050" baseline="0" dirty="0" smtClean="0"/>
                        <a:t> бумажный табель учета питающихся ответственному за питание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 минут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6" y="1556792"/>
          <a:ext cx="1440160" cy="165618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19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32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Переносит данные в</a:t>
                      </a:r>
                      <a:r>
                        <a:rPr lang="ru-RU" sz="1050" baseline="0" dirty="0" smtClean="0"/>
                        <a:t> электронный вид, формирует сводный  табель по школе 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6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480 минут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07904" y="1628800"/>
          <a:ext cx="1368152" cy="158417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12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5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Печать</a:t>
                      </a:r>
                      <a:r>
                        <a:rPr lang="ru-RU" sz="1050" baseline="0" dirty="0" smtClean="0"/>
                        <a:t> табеля учета питающихся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 минут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508104" y="1700808"/>
          <a:ext cx="1728192" cy="158417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9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Подписывает табель учета питающихся у классного руководителя, директора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0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</a:t>
                      </a:r>
                      <a:r>
                        <a:rPr lang="ru-RU" sz="1100" baseline="0" dirty="0" smtClean="0"/>
                        <a:t> минут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96336" y="1700808"/>
          <a:ext cx="1296144" cy="158417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12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5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Передает в МКУ ОС МБУ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 минуты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835696" y="3140968"/>
            <a:ext cx="1512168" cy="720080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Большой объем документов , с необходимостью формирование разных видов табелей по категориям</a:t>
            </a:r>
            <a:endParaRPr lang="ru-RU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3140968"/>
            <a:ext cx="1512168" cy="720080"/>
          </a:xfrm>
          <a:prstGeom prst="roundRect">
            <a:avLst/>
          </a:prstGeom>
          <a:solidFill>
            <a:srgbClr val="FF4747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Необходимость распечатывать несколько видов табелей на каждый класс</a:t>
            </a:r>
            <a:endParaRPr lang="ru-RU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3861048"/>
            <a:ext cx="1643551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Время затрачиваемое на процесс </a:t>
            </a:r>
          </a:p>
          <a:p>
            <a:r>
              <a:rPr lang="ru-RU" sz="1200" dirty="0" smtClean="0"/>
              <a:t>725 минут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776" y="3933056"/>
            <a:ext cx="2088232" cy="10801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Разработка автоматического формирования сводных данных на основании ежедневно заполненных сведений</a:t>
            </a:r>
            <a:endParaRPr lang="ru-RU" sz="10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Круглая лента лицом вверх 16"/>
          <p:cNvSpPr/>
          <p:nvPr/>
        </p:nvSpPr>
        <p:spPr>
          <a:xfrm>
            <a:off x="1979712" y="4653136"/>
            <a:ext cx="5328592" cy="1584176"/>
          </a:xfrm>
          <a:prstGeom prst="ellipse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211960" y="2420888"/>
            <a:ext cx="504056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90381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ЕЖЕМЕСЯЧНЫЙ Процесс: </a:t>
            </a:r>
            <a:r>
              <a:rPr lang="ru-RU" b="1" dirty="0" smtClean="0"/>
              <a:t>от</a:t>
            </a:r>
            <a:r>
              <a:rPr lang="ru-RU" dirty="0" smtClean="0"/>
              <a:t> передачи табеля учета питающихся классным руководителем до сдачи табеля учета питающихся в МКУ ОС МБУ </a:t>
            </a:r>
          </a:p>
          <a:p>
            <a:pPr algn="ctr"/>
            <a:r>
              <a:rPr lang="ru-RU" dirty="0" smtClean="0"/>
              <a:t>ЦЕЛЕВОЕ СОСТОЯНИЕ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628800"/>
          <a:ext cx="1440160" cy="16561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19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32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Формирует табель учета питающихся</a:t>
                      </a:r>
                      <a:r>
                        <a:rPr lang="ru-RU" sz="1050" baseline="0" dirty="0" smtClean="0"/>
                        <a:t> и распечатывает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6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 минут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83768" y="1628800"/>
          <a:ext cx="1728192" cy="15841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9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Подписывает табель учета питающихся у классного руководителя, директора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0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</a:t>
                      </a:r>
                      <a:r>
                        <a:rPr lang="ru-RU" sz="1100" baseline="0" dirty="0" smtClean="0"/>
                        <a:t> минут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60032" y="1628800"/>
          <a:ext cx="1440160" cy="15841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12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Ответственный по питанию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5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Передает в МКУ ОС МБУ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 минуты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95536" y="3212976"/>
            <a:ext cx="1512168" cy="72008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Необходимо распечатать 1 табель на класс и 1 сводный табель по школе</a:t>
            </a:r>
            <a:endParaRPr lang="ru-RU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2566645"/>
            <a:ext cx="1643551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Время затрачиваемое на процесс </a:t>
            </a:r>
          </a:p>
          <a:p>
            <a:r>
              <a:rPr lang="ru-RU" sz="1200" dirty="0" smtClean="0"/>
              <a:t>180 минут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835696" y="2420888"/>
            <a:ext cx="504056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19872" y="4869160"/>
            <a:ext cx="244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 времени 545 минут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60648"/>
            <a:ext cx="844659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73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5701</TotalTime>
  <Words>596</Words>
  <Application>Microsoft Office PowerPoint</Application>
  <PresentationFormat>Экран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ECONOM4</dc:creator>
  <cp:lastModifiedBy>SItrIx</cp:lastModifiedBy>
  <cp:revision>58</cp:revision>
  <dcterms:created xsi:type="dcterms:W3CDTF">2021-03-15T08:53:22Z</dcterms:created>
  <dcterms:modified xsi:type="dcterms:W3CDTF">2022-02-15T18:47:22Z</dcterms:modified>
</cp:coreProperties>
</file>