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11" r:id="rId1"/>
  </p:sldMasterIdLst>
  <p:notesMasterIdLst>
    <p:notesMasterId r:id="rId5"/>
  </p:notesMasterIdLst>
  <p:handoutMasterIdLst>
    <p:handoutMasterId r:id="rId6"/>
  </p:handoutMasterIdLst>
  <p:sldIdLst>
    <p:sldId id="622" r:id="rId2"/>
    <p:sldId id="623" r:id="rId3"/>
    <p:sldId id="632" r:id="rId4"/>
  </p:sldIdLst>
  <p:sldSz cx="12192000" cy="6858000"/>
  <p:notesSz cx="6858000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3127" userDrawn="1">
          <p15:clr>
            <a:srgbClr val="A4A3A4"/>
          </p15:clr>
        </p15:guide>
        <p15:guide id="2" pos="215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66"/>
    <a:srgbClr val="FF7C80"/>
    <a:srgbClr val="99FF99"/>
    <a:srgbClr val="99FF33"/>
    <a:srgbClr val="00CCFF"/>
    <a:srgbClr val="FFFF66"/>
    <a:srgbClr val="FFCCCC"/>
    <a:srgbClr val="FF99CC"/>
    <a:srgbClr val="FF9933"/>
    <a:srgbClr val="99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08FB837D-C827-4EFA-A057-4D05807E0F7C}" styleName="Стиль из темы 1 - акцент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638B1855-1B75-4FBE-930C-398BA8C253C6}" styleName="Стиль из темы 2 - акцент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Стиль из темы 1 - акцент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BC89EF96-8CEA-46FF-86C4-4CE0E7609802}" styleName="Светлый стиль 3 - акцент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7DF18680-E054-41AD-8BC1-D1AEF772440D}" styleName="Средний стиль 2 —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2838BEF-8BB2-4498-84A7-C5851F593DF1}" styleName="Средний стиль 4 — акцент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21E4AEA4-8DFA-4A89-87EB-49C32662AFE0}" styleName="Средний стиль 2 —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153" autoAdjust="0"/>
    <p:restoredTop sz="95972" autoAdjust="0"/>
  </p:normalViewPr>
  <p:slideViewPr>
    <p:cSldViewPr snapToGrid="0">
      <p:cViewPr varScale="1">
        <p:scale>
          <a:sx n="73" d="100"/>
          <a:sy n="73" d="100"/>
        </p:scale>
        <p:origin x="-468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4062"/>
    </p:cViewPr>
  </p:sorterViewPr>
  <p:notesViewPr>
    <p:cSldViewPr snapToGrid="0">
      <p:cViewPr varScale="1">
        <p:scale>
          <a:sx n="79" d="100"/>
          <a:sy n="79" d="100"/>
        </p:scale>
        <p:origin x="-2502" y="-108"/>
      </p:cViewPr>
      <p:guideLst>
        <p:guide orient="horz" pos="3127"/>
        <p:guide pos="2159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handoutMaster" Target="handoutMasters/handoutMaster1.xml"/><Relationship Id="rId5" Type="http://schemas.openxmlformats.org/officeDocument/2006/relationships/notesMaster" Target="notesMasters/notesMaster1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3" y="2"/>
            <a:ext cx="2971321" cy="495857"/>
          </a:xfrm>
          <a:prstGeom prst="rect">
            <a:avLst/>
          </a:prstGeom>
        </p:spPr>
        <p:txBody>
          <a:bodyPr vert="horz" lIns="91723" tIns="45862" rIns="91723" bIns="45862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5083" y="2"/>
            <a:ext cx="2971321" cy="495857"/>
          </a:xfrm>
          <a:prstGeom prst="rect">
            <a:avLst/>
          </a:prstGeom>
        </p:spPr>
        <p:txBody>
          <a:bodyPr vert="horz" lIns="91723" tIns="45862" rIns="91723" bIns="45862" rtlCol="0"/>
          <a:lstStyle>
            <a:lvl1pPr algn="r">
              <a:defRPr sz="1200"/>
            </a:lvl1pPr>
          </a:lstStyle>
          <a:p>
            <a:fld id="{7255F2E6-57C5-4EDA-AFFD-9E7605338F8C}" type="datetimeFigureOut">
              <a:rPr lang="ru-RU" smtClean="0"/>
              <a:t>10.03.2022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3" y="9429199"/>
            <a:ext cx="2971321" cy="495857"/>
          </a:xfrm>
          <a:prstGeom prst="rect">
            <a:avLst/>
          </a:prstGeom>
        </p:spPr>
        <p:txBody>
          <a:bodyPr vert="horz" lIns="91723" tIns="45862" rIns="91723" bIns="45862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5083" y="9429199"/>
            <a:ext cx="2971321" cy="495857"/>
          </a:xfrm>
          <a:prstGeom prst="rect">
            <a:avLst/>
          </a:prstGeom>
        </p:spPr>
        <p:txBody>
          <a:bodyPr vert="horz" lIns="91723" tIns="45862" rIns="91723" bIns="45862" rtlCol="0" anchor="b"/>
          <a:lstStyle>
            <a:lvl1pPr algn="r">
              <a:defRPr sz="1200"/>
            </a:lvl1pPr>
          </a:lstStyle>
          <a:p>
            <a:fld id="{B2C64245-3AEC-451F-B36C-2E5DB8DD673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8024119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2" y="3"/>
            <a:ext cx="2971801" cy="498057"/>
          </a:xfrm>
          <a:prstGeom prst="rect">
            <a:avLst/>
          </a:prstGeom>
        </p:spPr>
        <p:txBody>
          <a:bodyPr vert="horz" lIns="92164" tIns="46081" rIns="92164" bIns="46081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5" y="3"/>
            <a:ext cx="2971801" cy="498057"/>
          </a:xfrm>
          <a:prstGeom prst="rect">
            <a:avLst/>
          </a:prstGeom>
        </p:spPr>
        <p:txBody>
          <a:bodyPr vert="horz" lIns="92164" tIns="46081" rIns="92164" bIns="46081" rtlCol="0"/>
          <a:lstStyle>
            <a:lvl1pPr algn="r">
              <a:defRPr sz="1200"/>
            </a:lvl1pPr>
          </a:lstStyle>
          <a:p>
            <a:fld id="{058A8E1E-CCCF-4070-8344-0C59D75E872C}" type="datetimeFigureOut">
              <a:rPr lang="ru-RU" smtClean="0"/>
              <a:t>10.03.2022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450850" y="1239838"/>
            <a:ext cx="5956300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164" tIns="46081" rIns="92164" bIns="46081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1" y="4777195"/>
            <a:ext cx="5486400" cy="3908614"/>
          </a:xfrm>
          <a:prstGeom prst="rect">
            <a:avLst/>
          </a:prstGeom>
        </p:spPr>
        <p:txBody>
          <a:bodyPr vert="horz" lIns="92164" tIns="46081" rIns="92164" bIns="46081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2" y="9428585"/>
            <a:ext cx="2971801" cy="498056"/>
          </a:xfrm>
          <a:prstGeom prst="rect">
            <a:avLst/>
          </a:prstGeom>
        </p:spPr>
        <p:txBody>
          <a:bodyPr vert="horz" lIns="92164" tIns="46081" rIns="92164" bIns="46081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5" y="9428585"/>
            <a:ext cx="2971801" cy="498056"/>
          </a:xfrm>
          <a:prstGeom prst="rect">
            <a:avLst/>
          </a:prstGeom>
        </p:spPr>
        <p:txBody>
          <a:bodyPr vert="horz" lIns="92164" tIns="46081" rIns="92164" bIns="46081" rtlCol="0" anchor="b"/>
          <a:lstStyle>
            <a:lvl1pPr algn="r">
              <a:defRPr sz="1200"/>
            </a:lvl1pPr>
          </a:lstStyle>
          <a:p>
            <a:fld id="{834C5BE9-E9D7-42B0-A4D7-1E4D4A23E611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059732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4C5BE9-E9D7-42B0-A4D7-1E4D4A23E611}" type="slidenum">
              <a:rPr lang="ru-RU" smtClean="0"/>
              <a:pPr/>
              <a:t>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2762608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4C5BE9-E9D7-42B0-A4D7-1E4D4A23E611}" type="slidenum">
              <a:rPr lang="ru-RU" smtClean="0"/>
              <a:pPr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9396345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4C5BE9-E9D7-42B0-A4D7-1E4D4A23E611}" type="slidenum">
              <a:rPr lang="ru-RU" smtClean="0"/>
              <a:pPr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14764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minobrkuban.ru/" TargetMode="External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D:\Doc\Мероприятия\2018-12-21 Совещание с замглавами\Заголовок.png"/>
          <p:cNvPicPr>
            <a:picLocks noChangeAspect="1" noChangeArrowheads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772"/>
          <a:stretch/>
        </p:blipFill>
        <p:spPr bwMode="auto">
          <a:xfrm flipH="1">
            <a:off x="1" y="0"/>
            <a:ext cx="12172493" cy="909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Прямоугольник 2"/>
          <p:cNvSpPr/>
          <p:nvPr userDrawn="1"/>
        </p:nvSpPr>
        <p:spPr>
          <a:xfrm>
            <a:off x="1" y="19854"/>
            <a:ext cx="12172493" cy="6817513"/>
          </a:xfrm>
          <a:prstGeom prst="rect">
            <a:avLst/>
          </a:prstGeom>
          <a:noFill/>
          <a:ln w="3175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11" tIns="45706" rIns="91411" bIns="45706" rtlCol="0" anchor="ctr"/>
          <a:lstStyle/>
          <a:p>
            <a:pPr algn="ctr" defTabSz="914180"/>
            <a:endParaRPr lang="ru-RU" sz="1800">
              <a:solidFill>
                <a:prstClr val="white"/>
              </a:solidFill>
            </a:endParaRPr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99458" y="2869"/>
            <a:ext cx="10753195" cy="833846"/>
          </a:xfrm>
        </p:spPr>
        <p:txBody>
          <a:bodyPr lIns="35997" tIns="35997" rIns="35997" bIns="35997" anchor="ctr">
            <a:normAutofit/>
          </a:bodyPr>
          <a:lstStyle>
            <a:lvl1pPr algn="ctr">
              <a:defRPr sz="2599" b="1">
                <a:solidFill>
                  <a:schemeClr val="accent1">
                    <a:lumMod val="50000"/>
                  </a:schemeClr>
                </a:solidFill>
                <a:effectLst/>
                <a:latin typeface="Calibri" pitchFamily="34" charset="0"/>
                <a:ea typeface="Verdana" pitchFamily="34" charset="0"/>
                <a:cs typeface="Calibri" pitchFamily="34" charset="0"/>
              </a:defRPr>
            </a:lvl1pPr>
          </a:lstStyle>
          <a:p>
            <a:r>
              <a:rPr kumimoji="0" lang="ru-RU" dirty="0"/>
              <a:t>Образец заголовка</a:t>
            </a:r>
            <a:endParaRPr kumimoji="0" lang="en-US" dirty="0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9097493" y="6381331"/>
            <a:ext cx="3052064" cy="365760"/>
          </a:xfrm>
        </p:spPr>
        <p:txBody>
          <a:bodyPr/>
          <a:lstStyle>
            <a:lvl1pPr algn="r">
              <a:defRPr/>
            </a:lvl1pPr>
          </a:lstStyle>
          <a:p>
            <a:fld id="{2E46ECD7-15D4-4EF6-9DFC-A819CEB11351}" type="datetime1">
              <a:rPr lang="ru-RU" smtClean="0">
                <a:solidFill>
                  <a:srgbClr val="1F497D"/>
                </a:solidFill>
              </a:rPr>
              <a:t>10.03.2022</a:t>
            </a:fld>
            <a:endParaRPr lang="ru-RU">
              <a:solidFill>
                <a:srgbClr val="1F497D"/>
              </a:solidFill>
            </a:endParaRPr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>
              <a:solidFill>
                <a:srgbClr val="1F497D"/>
              </a:solidFill>
            </a:endParaRPr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FE6D9D-2A0B-43B8-A1C3-81968A25D6EC}" type="slidenum">
              <a:rPr lang="ru-RU" smtClean="0">
                <a:solidFill>
                  <a:srgbClr val="1F497D"/>
                </a:solidFill>
              </a:rPr>
              <a:pPr/>
              <a:t>‹#›</a:t>
            </a:fld>
            <a:endParaRPr lang="ru-RU" dirty="0">
              <a:solidFill>
                <a:srgbClr val="1F497D"/>
              </a:solidFill>
            </a:endParaRPr>
          </a:p>
        </p:txBody>
      </p:sp>
      <p:grpSp>
        <p:nvGrpSpPr>
          <p:cNvPr id="13" name="Группа 12"/>
          <p:cNvGrpSpPr/>
          <p:nvPr userDrawn="1"/>
        </p:nvGrpSpPr>
        <p:grpSpPr>
          <a:xfrm>
            <a:off x="102373" y="43513"/>
            <a:ext cx="1097086" cy="1007550"/>
            <a:chOff x="102371" y="43510"/>
            <a:chExt cx="797222" cy="749970"/>
          </a:xfrm>
        </p:grpSpPr>
        <p:pic>
          <p:nvPicPr>
            <p:cNvPr id="14" name="Picture 2" descr="http://www.minobrkuban.ru/bitrix/templates/adaptive/img/header_logo.png">
              <a:hlinkClick r:id="rId3"/>
            </p:cNvPr>
            <p:cNvPicPr>
              <a:picLocks noChangeAspect="1" noChangeArrowheads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2371" y="98159"/>
              <a:ext cx="797222" cy="695321"/>
            </a:xfrm>
            <a:prstGeom prst="rect">
              <a:avLst/>
            </a:prstGeom>
            <a:noFill/>
            <a:effectLst>
              <a:outerShdw blurRad="50800" dist="38100" dir="2700000" algn="tl" rotWithShape="0">
                <a:prstClr val="black">
                  <a:alpha val="40000"/>
                </a:prstClr>
              </a:outerShdw>
            </a:effectLst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  <p:pic>
          <p:nvPicPr>
            <p:cNvPr id="15" name="Picture 4" descr="ГербКубани"/>
            <p:cNvPicPr>
              <a:picLocks noChangeAspect="1" noChangeArrowheads="1"/>
            </p:cNvPicPr>
            <p:nvPr userDrawn="1"/>
          </p:nvPicPr>
          <p:blipFill>
            <a:blip r:embed="rId5"/>
            <a:stretch>
              <a:fillRect/>
            </a:stretch>
          </p:blipFill>
          <p:spPr bwMode="auto">
            <a:xfrm>
              <a:off x="337715" y="43510"/>
              <a:ext cx="326539" cy="402308"/>
            </a:xfrm>
            <a:prstGeom prst="rect">
              <a:avLst/>
            </a:prstGeom>
            <a:noFill/>
            <a:ln>
              <a:noFill/>
            </a:ln>
            <a:effectLst>
              <a:outerShdw blurRad="101600" dir="4080000" sx="108000" sy="108000" algn="tl" rotWithShape="0">
                <a:prstClr val="black">
                  <a:alpha val="49000"/>
                </a:prstClr>
              </a:outerShdw>
            </a:effectLst>
          </p:spPr>
        </p:pic>
      </p:grpSp>
      <p:pic>
        <p:nvPicPr>
          <p:cNvPr id="2051" name="Picture 3" descr="D:\Doc\Мероприятия\2018-12-21 Совещание с замглавами\Подзаголовок.png"/>
          <p:cNvPicPr>
            <a:picLocks noChangeAspect="1" noChangeArrowheads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flipV="1">
            <a:off x="1" y="6674691"/>
            <a:ext cx="12172493" cy="1626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707085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45127" y="365760"/>
            <a:ext cx="10515600" cy="13255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5127" y="1828800"/>
            <a:ext cx="1051560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63F30032-8ACC-46D6-8A51-9CDB9735B009}" type="datetime1">
              <a:rPr lang="ru-RU" smtClean="0"/>
              <a:t>10.03.2022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752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58DF4B-6430-4C62-82B5-805DB466237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704910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1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 2" pitchFamily="18" charset="2"/>
        <a:buChar char="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Wingdings 2" pitchFamily="18" charset="2"/>
        <a:buChar char="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8567" y="55910"/>
            <a:ext cx="10753195" cy="833846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Организация питания детей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Объект 2"/>
          <p:cNvSpPr txBox="1">
            <a:spLocks/>
          </p:cNvSpPr>
          <p:nvPr/>
        </p:nvSpPr>
        <p:spPr bwMode="auto">
          <a:xfrm>
            <a:off x="707319" y="1048334"/>
            <a:ext cx="11194441" cy="830997"/>
          </a:xfrm>
          <a:prstGeom prst="rect">
            <a:avLst/>
          </a:prstGeom>
          <a:noFill/>
          <a:ln w="19050">
            <a:solidFill>
              <a:srgbClr val="CC0066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Главного государственного санитарного врача РФ от 27 октября 2020 г. </a:t>
            </a: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32</a:t>
            </a:r>
            <a:b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санитарно-эпидемиологических правил и норм СанПиН 2.3/2.4.3590-20 </a:t>
            </a:r>
            <a:endParaRPr lang="ru-RU" sz="1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«Санитарно-эпидемиологические 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требования к организации общественного питания </a:t>
            </a: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населения»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ятиугольник 27"/>
          <p:cNvSpPr/>
          <p:nvPr/>
        </p:nvSpPr>
        <p:spPr>
          <a:xfrm>
            <a:off x="309541" y="1020345"/>
            <a:ext cx="789209" cy="388902"/>
          </a:xfrm>
          <a:prstGeom prst="homePlate">
            <a:avLst/>
          </a:prstGeom>
          <a:solidFill>
            <a:srgbClr val="CC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sp>
        <p:nvSpPr>
          <p:cNvPr id="18" name="Объект 2"/>
          <p:cNvSpPr txBox="1">
            <a:spLocks/>
          </p:cNvSpPr>
          <p:nvPr/>
        </p:nvSpPr>
        <p:spPr bwMode="auto">
          <a:xfrm>
            <a:off x="704144" y="3118505"/>
            <a:ext cx="11194440" cy="584775"/>
          </a:xfrm>
          <a:prstGeom prst="rect">
            <a:avLst/>
          </a:prstGeom>
          <a:noFill/>
          <a:ln w="19050">
            <a:solidFill>
              <a:srgbClr val="CC0066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пункт 2.2. 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общеобразовательных организаций, в зависимости от режима (смены) обучения обеспечиваются горячим питанием в виде завтрака и (или) обеда. 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Пятиугольник 18"/>
          <p:cNvSpPr/>
          <p:nvPr/>
        </p:nvSpPr>
        <p:spPr>
          <a:xfrm>
            <a:off x="306365" y="3068157"/>
            <a:ext cx="789209" cy="388902"/>
          </a:xfrm>
          <a:prstGeom prst="homePlate">
            <a:avLst/>
          </a:prstGeom>
          <a:solidFill>
            <a:srgbClr val="CC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sp>
        <p:nvSpPr>
          <p:cNvPr id="23" name="Объект 2"/>
          <p:cNvSpPr txBox="1">
            <a:spLocks/>
          </p:cNvSpPr>
          <p:nvPr/>
        </p:nvSpPr>
        <p:spPr bwMode="auto">
          <a:xfrm>
            <a:off x="707318" y="2105761"/>
            <a:ext cx="11194441" cy="830997"/>
          </a:xfrm>
          <a:prstGeom prst="rect">
            <a:avLst/>
          </a:prstGeom>
          <a:noFill/>
          <a:ln w="19050">
            <a:solidFill>
              <a:srgbClr val="CC0066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Методические рекомендации MP 2.4.0179-20</a:t>
            </a:r>
            <a:b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«Рекомендации 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 организации питания обучающихся общеобразовательных </a:t>
            </a: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организаций»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(утв. Федеральной службой по надзору в сфере защиты прав потребителей и благополучия человека 18 мая 2020 г.)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4" name="Пятиугольник 23"/>
          <p:cNvSpPr/>
          <p:nvPr/>
        </p:nvSpPr>
        <p:spPr>
          <a:xfrm>
            <a:off x="309540" y="2077772"/>
            <a:ext cx="789209" cy="388902"/>
          </a:xfrm>
          <a:prstGeom prst="homePlate">
            <a:avLst/>
          </a:prstGeom>
          <a:solidFill>
            <a:srgbClr val="CC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sp>
        <p:nvSpPr>
          <p:cNvPr id="21" name="Объект 2"/>
          <p:cNvSpPr txBox="1">
            <a:spLocks/>
          </p:cNvSpPr>
          <p:nvPr/>
        </p:nvSpPr>
        <p:spPr bwMode="auto">
          <a:xfrm>
            <a:off x="704144" y="3956307"/>
            <a:ext cx="11194440" cy="338554"/>
          </a:xfrm>
          <a:prstGeom prst="rect">
            <a:avLst/>
          </a:prstGeom>
          <a:noFill/>
          <a:ln w="19050">
            <a:solidFill>
              <a:srgbClr val="CC0066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ea typeface="Tahoma" panose="020B0604030504040204" pitchFamily="34" charset="0"/>
                <a:cs typeface="Times New Roman" panose="02020603050405020304" pitchFamily="18" charset="0"/>
              </a:rPr>
              <a:t>Режим питания по приемам пищи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2" name="Пятиугольник 21"/>
          <p:cNvSpPr/>
          <p:nvPr/>
        </p:nvSpPr>
        <p:spPr>
          <a:xfrm>
            <a:off x="306365" y="3905959"/>
            <a:ext cx="789209" cy="388902"/>
          </a:xfrm>
          <a:prstGeom prst="homePlate">
            <a:avLst/>
          </a:prstGeom>
          <a:solidFill>
            <a:srgbClr val="CC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93470624"/>
              </p:ext>
            </p:extLst>
          </p:nvPr>
        </p:nvGraphicFramePr>
        <p:xfrm>
          <a:off x="704144" y="4294861"/>
          <a:ext cx="11194441" cy="130460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1686834"/>
                <a:gridCol w="1993530"/>
                <a:gridCol w="1993530"/>
                <a:gridCol w="1686834"/>
                <a:gridCol w="1840183"/>
                <a:gridCol w="1993530"/>
              </a:tblGrid>
              <a:tr h="0"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 смена</a:t>
                      </a:r>
                      <a:endParaRPr lang="ru-RU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 смена</a:t>
                      </a:r>
                      <a:endParaRPr lang="ru-RU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Прием пищи</a:t>
                      </a:r>
                      <a:endParaRPr lang="ru-RU" sz="16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Часы приема</a:t>
                      </a:r>
                      <a:endParaRPr lang="ru-RU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к суточной калорийности</a:t>
                      </a:r>
                      <a:endParaRPr lang="ru-RU" sz="16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Прием пищи</a:t>
                      </a:r>
                      <a:endParaRPr lang="ru-RU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Часы приема</a:t>
                      </a:r>
                      <a:endParaRPr lang="ru-RU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% к суточной калорийности</a:t>
                      </a:r>
                      <a:endParaRPr lang="ru-RU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Завтрак</a:t>
                      </a:r>
                      <a:endParaRPr lang="ru-RU" sz="16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9.30 - 11.00</a:t>
                      </a:r>
                      <a:endParaRPr lang="ru-RU" sz="16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20-25</a:t>
                      </a:r>
                      <a:endParaRPr lang="ru-RU" sz="16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Обед</a:t>
                      </a:r>
                      <a:endParaRPr lang="ru-RU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12.30 - 13.30</a:t>
                      </a:r>
                      <a:endParaRPr lang="ru-RU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30-35</a:t>
                      </a:r>
                      <a:endParaRPr lang="ru-RU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  <a:tr h="0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Обед</a:t>
                      </a:r>
                      <a:endParaRPr lang="ru-RU" sz="16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13.30 - 14.30</a:t>
                      </a:r>
                      <a:endParaRPr lang="ru-RU" sz="16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35</a:t>
                      </a:r>
                      <a:endParaRPr lang="ru-RU" sz="1600" b="1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Полдник</a:t>
                      </a:r>
                      <a:endParaRPr lang="ru-RU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15.30 - 16.30</a:t>
                      </a:r>
                      <a:endParaRPr lang="ru-RU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ru-RU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10-15</a:t>
                      </a:r>
                      <a:endParaRPr lang="ru-RU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sp>
        <p:nvSpPr>
          <p:cNvPr id="25" name="Объект 2"/>
          <p:cNvSpPr txBox="1">
            <a:spLocks/>
          </p:cNvSpPr>
          <p:nvPr/>
        </p:nvSpPr>
        <p:spPr bwMode="auto">
          <a:xfrm>
            <a:off x="704144" y="5789987"/>
            <a:ext cx="11194440" cy="830997"/>
          </a:xfrm>
          <a:prstGeom prst="rect">
            <a:avLst/>
          </a:prstGeom>
          <a:noFill/>
          <a:ln w="19050">
            <a:solidFill>
              <a:srgbClr val="CC0066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Обучающимся с ограниченными возможностями здоровья, осваивающим основные общеобразовательные </a:t>
            </a:r>
            <a:endParaRPr lang="ru-RU" sz="1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программы 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 форме индивидуального обучения на </a:t>
            </a: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дому, 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не посещающим занятия (уроки) в образовательной организации на основании заключения медицинской организации, выплачивается денежная компенсация</a:t>
            </a: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26" name="Пятиугольник 25"/>
          <p:cNvSpPr/>
          <p:nvPr/>
        </p:nvSpPr>
        <p:spPr>
          <a:xfrm>
            <a:off x="306365" y="5739639"/>
            <a:ext cx="789209" cy="388902"/>
          </a:xfrm>
          <a:prstGeom prst="homePlate">
            <a:avLst/>
          </a:prstGeom>
          <a:solidFill>
            <a:srgbClr val="CC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</p:spTree>
    <p:extLst>
      <p:ext uri="{BB962C8B-B14F-4D97-AF65-F5344CB8AC3E}">
        <p14:creationId xmlns:p14="http://schemas.microsoft.com/office/powerpoint/2010/main" val="16669135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8567" y="55910"/>
            <a:ext cx="10753195" cy="833846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Рекомендации по организации питания </a:t>
            </a:r>
            <a:b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детей с ОВЗ и детей-инвалидов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Объект 2"/>
          <p:cNvSpPr txBox="1">
            <a:spLocks/>
          </p:cNvSpPr>
          <p:nvPr/>
        </p:nvSpPr>
        <p:spPr bwMode="auto">
          <a:xfrm>
            <a:off x="397778" y="982418"/>
            <a:ext cx="11686645" cy="1015663"/>
          </a:xfrm>
          <a:prstGeom prst="rect">
            <a:avLst/>
          </a:prstGeom>
          <a:noFill/>
          <a:ln w="19050">
            <a:solidFill>
              <a:srgbClr val="CC0066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Постановление главы администрации (губернатора) Краснодарского </a:t>
            </a:r>
            <a:r>
              <a:rPr lang="ru-RU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края от </a:t>
            </a:r>
            <a:r>
              <a:rPr lang="ru-RU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22 июня 2017 г. </a:t>
            </a:r>
            <a:r>
              <a:rPr lang="ru-RU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</a:t>
            </a:r>
            <a:r>
              <a:rPr lang="ru-RU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 466</a:t>
            </a:r>
            <a:br>
              <a:rPr lang="ru-RU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</a:t>
            </a:r>
            <a:r>
              <a:rPr lang="ru-RU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утверждении порядков обеспечения питанием, одеждой, обувью, мягким и жестким инвентарем, оборудованием, форменной одеждой и иным вещевым имуществом (обмундированием), единовременным денежным пособием </a:t>
            </a:r>
            <a:r>
              <a:rPr lang="ru-RU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</a:t>
            </a:r>
            <a:r>
              <a:rPr lang="ru-RU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выплаты денежной компенсации отдельным категориям </a:t>
            </a:r>
            <a:r>
              <a:rPr lang="ru-RU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граждан» (для обучающихся с ОВЗ в коррекционных образовательных организациях)</a:t>
            </a:r>
            <a:endParaRPr lang="ru-RU" sz="15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ятиугольник 27"/>
          <p:cNvSpPr/>
          <p:nvPr/>
        </p:nvSpPr>
        <p:spPr>
          <a:xfrm>
            <a:off x="0" y="954429"/>
            <a:ext cx="789209" cy="388902"/>
          </a:xfrm>
          <a:prstGeom prst="homePlate">
            <a:avLst/>
          </a:prstGeom>
          <a:solidFill>
            <a:srgbClr val="CC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sp>
        <p:nvSpPr>
          <p:cNvPr id="16" name="Объект 2"/>
          <p:cNvSpPr txBox="1">
            <a:spLocks/>
          </p:cNvSpPr>
          <p:nvPr/>
        </p:nvSpPr>
        <p:spPr bwMode="auto">
          <a:xfrm>
            <a:off x="397778" y="2107098"/>
            <a:ext cx="11686646" cy="553998"/>
          </a:xfrm>
          <a:prstGeom prst="rect">
            <a:avLst/>
          </a:prstGeom>
          <a:noFill/>
          <a:ln w="19050">
            <a:solidFill>
              <a:srgbClr val="CC0066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Письмо министерства образования, науки и молодежной политики Краснодарского края </a:t>
            </a:r>
          </a:p>
          <a:p>
            <a:pPr algn="ctr"/>
            <a:r>
              <a:rPr lang="ru-RU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от 24 января 2022 г. № 47-01-13-1111/22 «О направлении рекомендаций» </a:t>
            </a:r>
            <a:endParaRPr lang="ru-RU" sz="15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Пятиугольник 16"/>
          <p:cNvSpPr/>
          <p:nvPr/>
        </p:nvSpPr>
        <p:spPr>
          <a:xfrm>
            <a:off x="0" y="2056750"/>
            <a:ext cx="823909" cy="388902"/>
          </a:xfrm>
          <a:prstGeom prst="homePlate">
            <a:avLst/>
          </a:prstGeom>
          <a:solidFill>
            <a:srgbClr val="CC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sp>
        <p:nvSpPr>
          <p:cNvPr id="18" name="Объект 2"/>
          <p:cNvSpPr txBox="1">
            <a:spLocks/>
          </p:cNvSpPr>
          <p:nvPr/>
        </p:nvSpPr>
        <p:spPr bwMode="auto">
          <a:xfrm>
            <a:off x="397778" y="2804800"/>
            <a:ext cx="11686645" cy="830997"/>
          </a:xfrm>
          <a:prstGeom prst="rect">
            <a:avLst/>
          </a:prstGeom>
          <a:noFill/>
          <a:ln w="19050">
            <a:solidFill>
              <a:srgbClr val="CC0066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Денежная </a:t>
            </a:r>
            <a:r>
              <a:rPr lang="ru-RU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компенсация перечисляется получателю денежной компенсации образовательными организациями </a:t>
            </a:r>
            <a:endParaRPr lang="ru-RU" sz="15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ежемесячно </a:t>
            </a:r>
            <a:r>
              <a:rPr lang="ru-RU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до 8-го числа месяца, следующего за отчётным месяцем, за декабрь - до 31 декабря </a:t>
            </a:r>
            <a:endParaRPr lang="en-US" sz="15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текущего </a:t>
            </a:r>
            <a:r>
              <a:rPr lang="ru-RU" sz="15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финансового года на счет, указанный в заявлении</a:t>
            </a:r>
            <a:endParaRPr lang="ru-RU" sz="15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9" name="Пятиугольник 18"/>
          <p:cNvSpPr/>
          <p:nvPr/>
        </p:nvSpPr>
        <p:spPr>
          <a:xfrm>
            <a:off x="0" y="2754452"/>
            <a:ext cx="789209" cy="388902"/>
          </a:xfrm>
          <a:prstGeom prst="homePlate">
            <a:avLst/>
          </a:prstGeom>
          <a:solidFill>
            <a:srgbClr val="CC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sp>
        <p:nvSpPr>
          <p:cNvPr id="9" name="Объект 2"/>
          <p:cNvSpPr txBox="1">
            <a:spLocks/>
          </p:cNvSpPr>
          <p:nvPr/>
        </p:nvSpPr>
        <p:spPr bwMode="auto">
          <a:xfrm>
            <a:off x="394604" y="5807274"/>
            <a:ext cx="11686645" cy="784830"/>
          </a:xfrm>
          <a:prstGeom prst="rect">
            <a:avLst/>
          </a:prstGeom>
          <a:noFill/>
          <a:ln w="19050">
            <a:solidFill>
              <a:srgbClr val="CC0066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Приказ министерства образования, науки и молодежной политики Краснодарского края от 18 января 2022 г. № 58 </a:t>
            </a:r>
          </a:p>
          <a:p>
            <a:pPr algn="ctr"/>
            <a:r>
              <a:rPr lang="ru-RU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нормативов обеспечения бесплатным горячим питанием отдельных категорий обучающихся </a:t>
            </a:r>
          </a:p>
          <a:p>
            <a:pPr algn="ctr"/>
            <a:r>
              <a:rPr lang="ru-RU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2022 – 2024 годы» </a:t>
            </a:r>
            <a:endParaRPr lang="ru-RU" sz="15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0" name="Пятиугольник 9"/>
          <p:cNvSpPr/>
          <p:nvPr/>
        </p:nvSpPr>
        <p:spPr>
          <a:xfrm>
            <a:off x="-1" y="5774788"/>
            <a:ext cx="789209" cy="388902"/>
          </a:xfrm>
          <a:prstGeom prst="homePlate">
            <a:avLst/>
          </a:prstGeom>
          <a:solidFill>
            <a:srgbClr val="CC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sp>
        <p:nvSpPr>
          <p:cNvPr id="11" name="Объект 2"/>
          <p:cNvSpPr txBox="1">
            <a:spLocks/>
          </p:cNvSpPr>
          <p:nvPr/>
        </p:nvSpPr>
        <p:spPr bwMode="auto">
          <a:xfrm>
            <a:off x="397778" y="3769519"/>
            <a:ext cx="11686645" cy="1954381"/>
          </a:xfrm>
          <a:prstGeom prst="rect">
            <a:avLst/>
          </a:prstGeom>
          <a:noFill/>
          <a:ln w="19050">
            <a:solidFill>
              <a:srgbClr val="CC0066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  </a:t>
            </a:r>
            <a:r>
              <a:rPr lang="ru-RU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Приказ министерства образования, науки и молодежной политики Краснодарского края от 10 февраля 2022 г. № 274 </a:t>
            </a:r>
          </a:p>
          <a:p>
            <a:pPr algn="ctr"/>
            <a:r>
              <a:rPr lang="ru-RU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«Об утверждении порядков предоставления мер социальной поддержки в виде одноразового бесплатного горячего питания </a:t>
            </a:r>
          </a:p>
          <a:p>
            <a:pPr algn="ctr"/>
            <a:r>
              <a:rPr lang="ru-RU" sz="1500" b="1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за </a:t>
            </a:r>
            <a:r>
              <a:rPr lang="ru-RU" sz="15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счет средств краевого бюджета обучающимся 1-4 классов в частных образовательных организациях, расположенных на территории Краснодарского края и осуществляющих образовательную деятельность по имеющим государственную аккредитацию основным образовательным программам, учредителями которых являются местные религиозные организации, отдельным категориям обучающихся в виде предоставления бесплатного горячего питания и денежной компенсации детям-инвалидам (инвалидам), не являющимся обучающимися в ограниченными возможностями здоровья, получающими начальное общее, основное общее и среднее общее образование в муниципальных общеобразовательных организациях на дому»  </a:t>
            </a:r>
            <a:endParaRPr lang="ru-RU" sz="15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2" name="Пятиугольник 11"/>
          <p:cNvSpPr/>
          <p:nvPr/>
        </p:nvSpPr>
        <p:spPr>
          <a:xfrm>
            <a:off x="0" y="3686145"/>
            <a:ext cx="789209" cy="388902"/>
          </a:xfrm>
          <a:prstGeom prst="homePlate">
            <a:avLst/>
          </a:prstGeom>
          <a:solidFill>
            <a:srgbClr val="CC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</p:spTree>
    <p:extLst>
      <p:ext uri="{BB962C8B-B14F-4D97-AF65-F5344CB8AC3E}">
        <p14:creationId xmlns:p14="http://schemas.microsoft.com/office/powerpoint/2010/main" val="32671318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148567" y="55910"/>
            <a:ext cx="10753195" cy="833846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Рекомендации по организации питания </a:t>
            </a:r>
            <a:b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ru-RU" sz="2400" dirty="0" smtClean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детей с ОВЗ и детей-инвалидов</a:t>
            </a:r>
            <a:endParaRPr lang="ru-RU" sz="2400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Объект 2"/>
          <p:cNvSpPr txBox="1">
            <a:spLocks/>
          </p:cNvSpPr>
          <p:nvPr/>
        </p:nvSpPr>
        <p:spPr bwMode="auto">
          <a:xfrm>
            <a:off x="397778" y="1077920"/>
            <a:ext cx="11794222" cy="338554"/>
          </a:xfrm>
          <a:prstGeom prst="rect">
            <a:avLst/>
          </a:prstGeom>
          <a:noFill/>
          <a:ln w="19050">
            <a:solidFill>
              <a:srgbClr val="CC0066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Возможные способы организации двухразового питания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8" name="Пятиугольник 27"/>
          <p:cNvSpPr/>
          <p:nvPr/>
        </p:nvSpPr>
        <p:spPr>
          <a:xfrm>
            <a:off x="0" y="1049931"/>
            <a:ext cx="796474" cy="388902"/>
          </a:xfrm>
          <a:prstGeom prst="homePlate">
            <a:avLst/>
          </a:prstGeom>
          <a:solidFill>
            <a:srgbClr val="CC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sp>
        <p:nvSpPr>
          <p:cNvPr id="16" name="Объект 2"/>
          <p:cNvSpPr txBox="1">
            <a:spLocks/>
          </p:cNvSpPr>
          <p:nvPr/>
        </p:nvSpPr>
        <p:spPr bwMode="auto">
          <a:xfrm>
            <a:off x="397778" y="1520771"/>
            <a:ext cx="4577634" cy="1077218"/>
          </a:xfrm>
          <a:prstGeom prst="rect">
            <a:avLst/>
          </a:prstGeom>
          <a:noFill/>
          <a:ln w="19050">
            <a:solidFill>
              <a:srgbClr val="CC0066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с ОВЗ</a:t>
            </a: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обучающиеся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дому </a:t>
            </a:r>
          </a:p>
          <a:p>
            <a:pPr algn="ctr"/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(1-</a:t>
            </a:r>
            <a:r>
              <a:rPr lang="en-US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классы, 5-11(12) классы) </a:t>
            </a:r>
            <a:endParaRPr lang="en-US" sz="16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двухразовое питание, денежная 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компенсация </a:t>
            </a: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из краевого и местного бюджетов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7" name="Пятиугольник 16"/>
          <p:cNvSpPr/>
          <p:nvPr/>
        </p:nvSpPr>
        <p:spPr>
          <a:xfrm>
            <a:off x="0" y="1470423"/>
            <a:ext cx="571104" cy="388902"/>
          </a:xfrm>
          <a:prstGeom prst="homePlate">
            <a:avLst/>
          </a:prstGeom>
          <a:solidFill>
            <a:srgbClr val="CC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sp>
        <p:nvSpPr>
          <p:cNvPr id="9" name="Объект 2"/>
          <p:cNvSpPr txBox="1">
            <a:spLocks/>
          </p:cNvSpPr>
          <p:nvPr/>
        </p:nvSpPr>
        <p:spPr bwMode="auto">
          <a:xfrm>
            <a:off x="161364" y="2679927"/>
            <a:ext cx="5786675" cy="2185214"/>
          </a:xfrm>
          <a:prstGeom prst="rect">
            <a:avLst/>
          </a:prstGeom>
          <a:noFill/>
          <a:ln w="19050">
            <a:solidFill>
              <a:srgbClr val="CC0066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с ОВЗ</a:t>
            </a: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обучающиеся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очно (1-4 классы)</a:t>
            </a: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marL="342900" indent="-342900" algn="ctr">
              <a:buAutoNum type="arabicPeriod"/>
            </a:pP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первый прием пищи за счет средств федерального бюджета, второй прием пищи за счет средств краевого и местного бюджетов</a:t>
            </a:r>
          </a:p>
          <a:p>
            <a:pPr algn="ctr"/>
            <a:endParaRPr lang="ru-RU" sz="8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800" b="1" dirty="0" smtClean="0">
              <a:solidFill>
                <a:srgbClr val="C0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 с ОВЗ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обучающиеся 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очно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5-11 классы)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1. первый 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второй прием пищи в образовательной организации за счет средств краевого и </a:t>
            </a: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местного бюджетов</a:t>
            </a:r>
          </a:p>
          <a:p>
            <a:pPr algn="ctr"/>
            <a:endParaRPr lang="ru-RU" sz="8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ятиугольник 9"/>
          <p:cNvSpPr/>
          <p:nvPr/>
        </p:nvSpPr>
        <p:spPr>
          <a:xfrm>
            <a:off x="0" y="2645716"/>
            <a:ext cx="571104" cy="388902"/>
          </a:xfrm>
          <a:prstGeom prst="homePlate">
            <a:avLst/>
          </a:prstGeom>
          <a:solidFill>
            <a:srgbClr val="CC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sp>
        <p:nvSpPr>
          <p:cNvPr id="13" name="Объект 2"/>
          <p:cNvSpPr txBox="1">
            <a:spLocks/>
          </p:cNvSpPr>
          <p:nvPr/>
        </p:nvSpPr>
        <p:spPr bwMode="auto">
          <a:xfrm>
            <a:off x="7072312" y="1515876"/>
            <a:ext cx="4577634" cy="1077218"/>
          </a:xfrm>
          <a:prstGeom prst="rect">
            <a:avLst/>
          </a:prstGeom>
          <a:noFill/>
          <a:ln w="19050">
            <a:solidFill>
              <a:srgbClr val="CC0066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Дети-инвалиды</a:t>
            </a: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обучающиеся 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на дому </a:t>
            </a:r>
          </a:p>
          <a:p>
            <a:pPr algn="ctr"/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(1-</a:t>
            </a:r>
            <a:r>
              <a:rPr 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классы, 5-11(12) классы) </a:t>
            </a:r>
            <a:endParaRPr lang="en-US" sz="1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денежная </a:t>
            </a: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компенсация за двухразовое 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питание</a:t>
            </a: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из 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краевого и местного бюджетов</a:t>
            </a:r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ea typeface="Tahoma" panose="020B060403050404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4" name="Пятиугольник 13"/>
          <p:cNvSpPr/>
          <p:nvPr/>
        </p:nvSpPr>
        <p:spPr>
          <a:xfrm>
            <a:off x="6674534" y="1465528"/>
            <a:ext cx="571104" cy="388902"/>
          </a:xfrm>
          <a:prstGeom prst="homePlate">
            <a:avLst/>
          </a:prstGeom>
          <a:solidFill>
            <a:srgbClr val="CC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  <p:sp>
        <p:nvSpPr>
          <p:cNvPr id="15" name="Объект 2"/>
          <p:cNvSpPr txBox="1">
            <a:spLocks/>
          </p:cNvSpPr>
          <p:nvPr/>
        </p:nvSpPr>
        <p:spPr bwMode="auto">
          <a:xfrm>
            <a:off x="6170699" y="2692496"/>
            <a:ext cx="5894055" cy="2262158"/>
          </a:xfrm>
          <a:prstGeom prst="rect">
            <a:avLst/>
          </a:prstGeom>
          <a:noFill/>
          <a:ln w="19050">
            <a:solidFill>
              <a:srgbClr val="CC0066"/>
            </a:solidFill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Дети-инвалиды</a:t>
            </a: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обучающиеся </a:t>
            </a:r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очно (1-4 классы)</a:t>
            </a: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/>
            <a:endParaRPr lang="ru-RU" sz="500" b="1" dirty="0" smtClean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buAutoNum type="arabicPeriod"/>
            </a:pP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первый прием пищи за счет средств федерального бюджета, второй прием пищи за счет средств краевого бюджета</a:t>
            </a:r>
          </a:p>
          <a:p>
            <a:pPr algn="ctr"/>
            <a:r>
              <a:rPr lang="ru-RU" sz="1600" b="1" dirty="0" smtClean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очно </a:t>
            </a:r>
            <a:r>
              <a:rPr lang="ru-RU" sz="1600" b="1" dirty="0">
                <a:solidFill>
                  <a:srgbClr val="C0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(5-11 классы)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pPr algn="ctr">
              <a:buAutoNum type="arabicPeriod"/>
            </a:pP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первый </a:t>
            </a:r>
            <a:r>
              <a:rPr lang="ru-RU" sz="1600" b="1" dirty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и второй прием пищи в образовательной организации за счет средств краевого </a:t>
            </a:r>
            <a:r>
              <a:rPr lang="ru-RU" sz="1600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бюджета</a:t>
            </a:r>
          </a:p>
          <a:p>
            <a:pPr algn="ctr"/>
            <a:endParaRPr lang="ru-RU" sz="8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ru-RU" sz="1600" b="1" dirty="0">
              <a:solidFill>
                <a:schemeClr val="tx1">
                  <a:lumMod val="75000"/>
                  <a:lumOff val="25000"/>
                </a:schemeClr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0" name="Пятиугольник 19"/>
          <p:cNvSpPr/>
          <p:nvPr/>
        </p:nvSpPr>
        <p:spPr>
          <a:xfrm>
            <a:off x="6170699" y="2658285"/>
            <a:ext cx="571104" cy="388902"/>
          </a:xfrm>
          <a:prstGeom prst="homePlate">
            <a:avLst/>
          </a:prstGeom>
          <a:solidFill>
            <a:srgbClr val="CC00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sz="1600"/>
          </a:p>
        </p:txBody>
      </p:sp>
    </p:spTree>
    <p:extLst>
      <p:ext uri="{BB962C8B-B14F-4D97-AF65-F5344CB8AC3E}">
        <p14:creationId xmlns:p14="http://schemas.microsoft.com/office/powerpoint/2010/main" val="11061078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HDOfficeLightV0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14619</TotalTime>
  <Words>510</Words>
  <Application>Microsoft Office PowerPoint</Application>
  <PresentationFormat>Произвольный</PresentationFormat>
  <Paragraphs>63</Paragraphs>
  <Slides>3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4" baseType="lpstr">
      <vt:lpstr>HDOfficeLightV0</vt:lpstr>
      <vt:lpstr>Организация питания детей</vt:lpstr>
      <vt:lpstr>Рекомендации по организации питания  детей с ОВЗ и детей-инвалидов</vt:lpstr>
      <vt:lpstr>Рекомендации по организации питания  детей с ОВЗ и детей-инвалидов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203-3</dc:creator>
  <cp:lastModifiedBy>user</cp:lastModifiedBy>
  <cp:revision>1121</cp:revision>
  <cp:lastPrinted>2022-01-27T06:40:14Z</cp:lastPrinted>
  <dcterms:created xsi:type="dcterms:W3CDTF">2018-05-04T13:40:44Z</dcterms:created>
  <dcterms:modified xsi:type="dcterms:W3CDTF">2022-03-10T12:54:08Z</dcterms:modified>
</cp:coreProperties>
</file>