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58" r:id="rId4"/>
    <p:sldId id="260" r:id="rId5"/>
    <p:sldId id="272" r:id="rId6"/>
    <p:sldId id="263" r:id="rId7"/>
    <p:sldId id="265" r:id="rId8"/>
    <p:sldId id="264" r:id="rId9"/>
    <p:sldId id="267" r:id="rId10"/>
    <p:sldId id="266" r:id="rId11"/>
    <p:sldId id="268" r:id="rId12"/>
    <p:sldId id="269" r:id="rId13"/>
    <p:sldId id="27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462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19.01.2022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gif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asjita_prav_rebenk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404" y="1"/>
            <a:ext cx="9144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90065" y="1700808"/>
            <a:ext cx="864096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Обязанности</a:t>
            </a:r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</a:t>
            </a:r>
            <a:r>
              <a:rPr lang="ru-RU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родителей  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ctr"/>
            <a:r>
              <a:rPr lang="ru-RU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по </a:t>
            </a:r>
            <a:endParaRPr lang="en-US" sz="44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ctr"/>
            <a:r>
              <a:rPr lang="ru-RU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воспитанию </a:t>
            </a:r>
            <a:r>
              <a:rPr lang="ru-RU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детей</a:t>
            </a:r>
            <a:endParaRPr lang="ru-RU" sz="4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88462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0648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marR="501650" indent="180000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При осуществлении родительских прав родители </a:t>
            </a:r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не вправе причинять вред физическому и психическому здоровью детей, их нравственному развитию. </a:t>
            </a:r>
            <a:endParaRPr lang="en-US" sz="2400" b="1" i="1" dirty="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180000" marR="501650" indent="180000"/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Способы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воспитания детей должны исключать </a:t>
            </a:r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пренебрежительное, жестокое, грубое, унижающее человеческое достоинство обращение, оскорбление или эксплуатацию детей</a:t>
            </a: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7171" name="Picture 3" descr="C:\Users\cvb\Desktop\права\Новая папка\Kids_26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077072"/>
            <a:ext cx="2001068" cy="2502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853070"/>
            <a:ext cx="2452867" cy="2582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 descr="C:\Users\cvb\Desktop\права\Новая папка\image003_4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6748" y="4077072"/>
            <a:ext cx="2016224" cy="2358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28673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165365">
            <a:off x="1021743" y="820288"/>
            <a:ext cx="5649369" cy="3875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-2" y="206791"/>
            <a:ext cx="9144001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marR="501650" indent="449580" algn="ctr"/>
            <a:r>
              <a:rPr lang="ru-RU" sz="3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Родители, </a:t>
            </a:r>
            <a:endParaRPr lang="en-US" sz="3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180000" marR="501650" indent="449580" algn="ctr"/>
            <a:r>
              <a:rPr lang="ru-RU" sz="3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осуществляющие </a:t>
            </a:r>
            <a:r>
              <a:rPr lang="ru-RU" sz="3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родительские права </a:t>
            </a:r>
            <a:endParaRPr lang="en-US" sz="3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180000" marR="501650" indent="449580" algn="ctr"/>
            <a:r>
              <a:rPr lang="ru-RU" sz="3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 </a:t>
            </a:r>
            <a:r>
              <a:rPr lang="ru-RU" sz="3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ущерб правам и интересам детей, несут ответственность в установленном законом порядке.</a:t>
            </a:r>
          </a:p>
        </p:txBody>
      </p:sp>
      <p:pic>
        <p:nvPicPr>
          <p:cNvPr id="6" name="Picture 2" descr="C:\Users\cvb\Desktop\права\Новая папка\image31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933056"/>
            <a:ext cx="2232248" cy="278713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cvb\Desktop\права\Новая папка\image65989018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3789040"/>
            <a:ext cx="2521991" cy="278713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874531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622" y="144364"/>
            <a:ext cx="8816404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marR="501650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Все вопросы, касающиеся воспитания и образования детей, решаются родителями по их взаимному согласию, исходя из интересов детей, и с учетом мнения детей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  <a:endParaRPr lang="en-US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180000" marR="501650" algn="ctr"/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Родители (один из них) при наличии разногласий между ними вправе обратиться за разрешением этих разногласий в орган опеки и попечительства </a:t>
            </a:r>
            <a:r>
              <a:rPr lang="en-US" sz="2800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или </a:t>
            </a:r>
            <a:r>
              <a:rPr lang="ru-RU" sz="28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 суд</a:t>
            </a:r>
            <a:r>
              <a:rPr lang="ru-RU" sz="2800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  <a:endParaRPr lang="ru-RU" sz="2800" b="1" i="1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5099373"/>
            <a:ext cx="2088233" cy="1356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cvb\Desktop\права\Новая папка\i (1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436784"/>
            <a:ext cx="1999108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 стрелкой 5"/>
          <p:cNvCxnSpPr/>
          <p:nvPr/>
        </p:nvCxnSpPr>
        <p:spPr>
          <a:xfrm>
            <a:off x="5205718" y="4436784"/>
            <a:ext cx="1382506" cy="110652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H="1">
            <a:off x="2195737" y="4664296"/>
            <a:ext cx="1177096" cy="87901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3" descr="C:\Users\cvb\Desktop\права\Новая папка\intpriem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924944"/>
            <a:ext cx="2623216" cy="253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450232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0" y="27500"/>
            <a:ext cx="9144000" cy="6858000"/>
            <a:chOff x="0" y="0"/>
            <a:chExt cx="9144000" cy="6858000"/>
          </a:xfrm>
        </p:grpSpPr>
        <p:grpSp>
          <p:nvGrpSpPr>
            <p:cNvPr id="2" name="Группа 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7999"/>
            </a:xfrm>
          </p:grpSpPr>
          <p:pic>
            <p:nvPicPr>
              <p:cNvPr id="3" name="Picture 2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9144000" cy="6857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" name="Прямоугольник 3"/>
              <p:cNvSpPr/>
              <p:nvPr/>
            </p:nvSpPr>
            <p:spPr>
              <a:xfrm>
                <a:off x="3886200" y="762000"/>
                <a:ext cx="5257800" cy="241935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342900" indent="-3429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6699FF"/>
                  </a:buClr>
                  <a:defRPr/>
                </a:pPr>
                <a:r>
                  <a:rPr lang="ru-RU" altLang="ru-RU" sz="3600" b="1" kern="0" dirty="0">
                    <a:solidFill>
                      <a:srgbClr val="6633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Надеюсь,  чтоб полученная информация, </a:t>
                </a:r>
              </a:p>
              <a:p>
                <a:pPr marL="342900" indent="-3429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6699FF"/>
                  </a:buClr>
                  <a:defRPr/>
                </a:pPr>
                <a:r>
                  <a:rPr lang="ru-RU" altLang="ru-RU" sz="3600" b="1" kern="0" dirty="0">
                    <a:solidFill>
                      <a:srgbClr val="6633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Вам пригодиться</a:t>
                </a:r>
                <a:r>
                  <a:rPr lang="ru-RU" altLang="ru-RU" sz="3600" kern="0" dirty="0">
                    <a:solidFill>
                      <a:srgbClr val="663300"/>
                    </a:solidFill>
                    <a:latin typeface="Comic Sans MS" pitchFamily="66" charset="0"/>
                  </a:rPr>
                  <a:t>!</a:t>
                </a:r>
              </a:p>
            </p:txBody>
          </p:sp>
        </p:grpSp>
        <p:sp>
          <p:nvSpPr>
            <p:cNvPr id="5" name="Прямоугольник 4"/>
            <p:cNvSpPr/>
            <p:nvPr/>
          </p:nvSpPr>
          <p:spPr bwMode="auto">
            <a:xfrm>
              <a:off x="4184817" y="6093296"/>
              <a:ext cx="1847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ru-RU" b="1" kern="0" dirty="0">
                <a:solidFill>
                  <a:srgbClr val="663300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233038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46214"/>
            <a:ext cx="7488832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 descr="C:\Users\cvb\Desktop\Картинки\Многод семья-Картинки\9003445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91510" y="2924944"/>
            <a:ext cx="4728931" cy="3749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692696"/>
            <a:ext cx="813690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Times New Roman"/>
              </a:rPr>
              <a:t>Забота о детях, их воспитание – равное право и обязанность родителей. </a:t>
            </a:r>
            <a:endParaRPr lang="en-US" sz="2800" b="1" dirty="0" smtClean="0">
              <a:solidFill>
                <a:schemeClr val="accent5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Times New Roman"/>
              </a:rPr>
              <a:t>Сегодня 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Times New Roman"/>
              </a:rPr>
              <a:t>права детей не редко нарушаются родителями. </a:t>
            </a:r>
            <a:endParaRPr lang="en-US" sz="2800" b="1" dirty="0" smtClean="0">
              <a:solidFill>
                <a:schemeClr val="accent5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Times New Roman"/>
              </a:rPr>
              <a:t>Между 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Times New Roman"/>
              </a:rPr>
              <a:t>тем, забота о детях – это важнейшая обязанность родителей и ближайших родственников ребенка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Times New Roman"/>
              </a:rPr>
              <a:t>.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1903" y="155607"/>
            <a:ext cx="39753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kern="10" dirty="0">
                <a:solidFill>
                  <a:schemeClr val="accent6">
                    <a:lumMod val="50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Для вас, родители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9190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469" y="3212976"/>
            <a:ext cx="57606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Установлено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что родители несут общую ответственность в отношении детей. </a:t>
            </a:r>
            <a:r>
              <a:rPr lang="ru-RU" sz="2400" b="1" dirty="0">
                <a:solidFill>
                  <a:srgbClr val="008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Конвенцией о правах ребенка (статьей 18)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провозглашено, что родители несут основную ответственность за воспитание и развитие ребенка, наилучшие интересы которого должны являться предметом основной заботы родителей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 descr="C:\Users\cvb\Desktop\Дети и родители=\Родитель и ребёнок\hello_html_18869563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684859"/>
            <a:ext cx="2160240" cy="3684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7215" y="260648"/>
            <a:ext cx="607896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Наличие общих прав и обязанностей родителей предполагает также солидарную ответственность каждого из них. Принцип общей и одинаковой ответственности обоих родителей за воспитание и развитие ребенка закреплен и в нормах международного права</a:t>
            </a:r>
            <a:r>
              <a:rPr lang="ru-RU" sz="2400" b="1" dirty="0">
                <a:solidFill>
                  <a:srgbClr val="00462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00462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cvb\Desktop\права\Новая папка\konvenci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1861" y="778887"/>
            <a:ext cx="1690735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01571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68512" y="2204864"/>
            <a:ext cx="609600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 descr="C:\Users\cvb\Desktop\Дети и родители=\Родитель и ребёнок\Рисунок1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609614"/>
            <a:ext cx="4076230" cy="3248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07504" y="-19853"/>
            <a:ext cx="7812360" cy="95410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Обязанности родителей по воспитанию и образованию детей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052" y="937330"/>
            <a:ext cx="82809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marR="387350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Родители имеют право и обязаны воспитывать своих детей. Они обязаны заботиться о здоровье, физическом, психическом, духовном и нравственном развитии своих детей.</a:t>
            </a:r>
          </a:p>
          <a:p>
            <a:pPr marL="180000" marR="387350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Родители имеют преимущественное право на воспитание своих детей перед всеми другими лицами. Родитель может быть лишен этого права только судом по основаниям, предусмотренным законом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1985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 descr="C:\Users\cvb\Desktop\Дети и родители=\Родитель и ребёнок\image001(953)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9095" y="3515182"/>
            <a:ext cx="3744416" cy="3218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7374" y="188640"/>
            <a:ext cx="847506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marR="387350" lvl="0"/>
            <a:r>
              <a:rPr lang="ru-RU" sz="2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 соответствии с законом «Об образовании», родители являются первыми педагогами. Они обязаны заложить основы физического, нравственного и интеллектуального развития личности ребенка в раннем детском возрасте.</a:t>
            </a:r>
          </a:p>
          <a:p>
            <a:pPr marL="180000" marR="387350" lvl="0"/>
            <a:r>
              <a:rPr lang="ru-RU" sz="2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Родители или лица, их заменяющие, обеспечивают получение детьми основного общего образования </a:t>
            </a:r>
            <a:endParaRPr lang="en-US" sz="22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180000" marR="387350" lvl="0"/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</a:t>
            </a:r>
            <a:r>
              <a:rPr lang="ru-RU" sz="2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 объеме 9 классов общеобразовательной школы) и создают условия для получения ими среднего (полного) общего образования.</a:t>
            </a:r>
          </a:p>
          <a:p>
            <a:pPr marL="180000" marR="387350" lvl="0"/>
            <a:r>
              <a:rPr lang="ru-RU" sz="2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Родители с учетом мнения детей имеют право выбора образовательного учреждения и формы обучения детей до получения детьми основного общего образования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  <a:endParaRPr lang="ru-RU" sz="2200" dirty="0">
              <a:solidFill>
                <a:srgbClr val="2F2B2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4437112"/>
            <a:ext cx="1652588" cy="214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278483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658021">
            <a:off x="936259" y="736876"/>
            <a:ext cx="6551776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24260" y="188640"/>
            <a:ext cx="797577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87350" indent="449580" algn="ctr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Родители являются законными представителями своих детей и выступают в защиту их прав и интересов в отношениях с любыми физическими и юридическими лицами, в том числе в судах, без специальных полномочий.</a:t>
            </a:r>
          </a:p>
        </p:txBody>
      </p:sp>
      <p:pic>
        <p:nvPicPr>
          <p:cNvPr id="2050" name="Picture 2" descr="C:\Users\cvb\Desktop\права\Новая папка\i (1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823067"/>
            <a:ext cx="1942400" cy="1856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9160" y="4595662"/>
            <a:ext cx="2290880" cy="1852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cvb\Desktop\Дети и родители=\Дети\69490760_06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95936" y="2865574"/>
            <a:ext cx="776129" cy="1378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19942" y="4957169"/>
            <a:ext cx="1865313" cy="173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Прямая со стрелкой 5"/>
          <p:cNvCxnSpPr/>
          <p:nvPr/>
        </p:nvCxnSpPr>
        <p:spPr>
          <a:xfrm>
            <a:off x="3995936" y="5268365"/>
            <a:ext cx="1440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355976" y="4244428"/>
            <a:ext cx="0" cy="694854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Соединительная линия уступом 15"/>
          <p:cNvCxnSpPr/>
          <p:nvPr/>
        </p:nvCxnSpPr>
        <p:spPr>
          <a:xfrm>
            <a:off x="5220072" y="5292485"/>
            <a:ext cx="1080120" cy="458618"/>
          </a:xfrm>
          <a:prstGeom prst="bentConnector3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Соединительная линия уступом 17"/>
          <p:cNvCxnSpPr/>
          <p:nvPr/>
        </p:nvCxnSpPr>
        <p:spPr>
          <a:xfrm rot="10800000" flipV="1">
            <a:off x="2553364" y="5345516"/>
            <a:ext cx="1214278" cy="381275"/>
          </a:xfrm>
          <a:prstGeom prst="bentConnector3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9386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338263"/>
            <a:ext cx="609600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188640"/>
            <a:ext cx="83772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marR="387350" indent="449580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Родители не вправе представлять интересы своих детей, если органом опеки и попечительства установлено, что между интересами родителей и детей имеются противоречия. В случае разногласий между родителями и детьми орган опеки и попечительства обязан назначить представителя для защиты прав и интересов детей.</a:t>
            </a:r>
          </a:p>
        </p:txBody>
      </p:sp>
      <p:pic>
        <p:nvPicPr>
          <p:cNvPr id="10243" name="Picture 3" descr="C:\Users\cvb\Desktop\права\Новая папка\pic07_1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109150"/>
            <a:ext cx="3137916" cy="2240099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angle"/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cvb\Desktop\Дети и родители=\Дети\69490747_04[1] (2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45585" y="4021472"/>
            <a:ext cx="1031627" cy="213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4024672"/>
            <a:ext cx="1800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Соединительная линия уступом 4"/>
          <p:cNvCxnSpPr/>
          <p:nvPr/>
        </p:nvCxnSpPr>
        <p:spPr>
          <a:xfrm flipV="1">
            <a:off x="1907729" y="4797152"/>
            <a:ext cx="1152103" cy="432048"/>
          </a:xfrm>
          <a:prstGeom prst="bentConnector3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Соединительная линия уступом 6"/>
          <p:cNvCxnSpPr/>
          <p:nvPr/>
        </p:nvCxnSpPr>
        <p:spPr>
          <a:xfrm rot="10800000">
            <a:off x="6197748" y="4725147"/>
            <a:ext cx="1182564" cy="629087"/>
          </a:xfrm>
          <a:prstGeom prst="bentConnector3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70584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5544" y="478391"/>
            <a:ext cx="7243389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7660" y="260648"/>
            <a:ext cx="8325296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marR="387350" indent="449580"/>
            <a:r>
              <a:rPr lang="ru-RU" sz="23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Ребенок имеет право на защиту от злоупотреблений со стороны родителей (лиц, их заменяющих</a:t>
            </a:r>
            <a:r>
              <a:rPr lang="ru-RU" sz="23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</a:t>
            </a:r>
            <a:endParaRPr lang="en-US" sz="23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180000" marR="387350" indent="449580"/>
            <a:r>
              <a:rPr lang="ru-RU" sz="23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3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При нарушении прав и законных интересов ребенка, в том числе при невыполнении или при ненадлежащем выполнении родителями (одним из них) обязанностей по воспитанию, образованию ребенка либо при злоупотреблении родительскими правами, </a:t>
            </a:r>
            <a:r>
              <a:rPr lang="ru-RU" sz="23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ребенок вправе самостоятельно обращаться за их защитой в орган опеки и попечительства, а по достижении </a:t>
            </a:r>
            <a:r>
              <a:rPr lang="ru-RU" sz="23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возраста</a:t>
            </a:r>
            <a:endParaRPr lang="en-US" sz="23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180000" marR="387350" indent="449580"/>
            <a:r>
              <a:rPr lang="ru-RU" sz="23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300" b="1" dirty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14 лет в суд</a:t>
            </a:r>
            <a:r>
              <a:rPr lang="ru-RU" sz="23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074" name="Picture 2" descr="C:\Users\cvb\Desktop\права\Новая папка\image31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24346" y="4593690"/>
            <a:ext cx="1734217" cy="212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5099373"/>
            <a:ext cx="2088233" cy="1356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Прямая со стрелкой 3"/>
          <p:cNvCxnSpPr/>
          <p:nvPr/>
        </p:nvCxnSpPr>
        <p:spPr>
          <a:xfrm flipH="1">
            <a:off x="2195737" y="4725144"/>
            <a:ext cx="1177096" cy="87901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5148064" y="4659866"/>
            <a:ext cx="1512168" cy="998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cvb\Desktop\Дети и родители=\Дети\123080517_0_657d9_4b3a241a_orig[1]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72833" y="3643193"/>
            <a:ext cx="1965824" cy="19009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7053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96454" y="2060848"/>
            <a:ext cx="609600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8" name="Picture 2" descr="C:\Users\cvb\Desktop\права\Новая папка\lachtzan-metzuka-lemishpachot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509120"/>
            <a:ext cx="4452530" cy="2260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34479" y="61845"/>
            <a:ext cx="756271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ru-RU" sz="3600" b="1" dirty="0">
                <a:solidFill>
                  <a:srgbClr val="008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Осуществление родительских прав</a:t>
            </a:r>
            <a:endParaRPr lang="ru-RU" sz="3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476" y="836712"/>
            <a:ext cx="84319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Родители обязаны осуществлять свои права в отношении детей в установленном законом порядке и в соответствии с их интересами. </a:t>
            </a:r>
            <a:endParaRPr lang="en-US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Основополагающим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принципом осуществления родительских прав является обеспечение прав и интересов ребенка. </a:t>
            </a:r>
            <a:endParaRPr lang="en-US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Родительские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права не могут осуществляться в противоречии с интересами детей. </a:t>
            </a:r>
            <a:endParaRPr lang="en-US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Обеспечение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интересов детей должно быть предметом основной заботы их родителей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38501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357</TotalTime>
  <Words>596</Words>
  <Application>Microsoft Office PowerPoint</Application>
  <PresentationFormat>Экран (4:3)</PresentationFormat>
  <Paragraphs>35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Соседство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cvb</dc:creator>
  <cp:lastModifiedBy>Калинка</cp:lastModifiedBy>
  <cp:revision>26</cp:revision>
  <dcterms:created xsi:type="dcterms:W3CDTF">2016-12-31T08:32:24Z</dcterms:created>
  <dcterms:modified xsi:type="dcterms:W3CDTF">2022-01-19T03:54:10Z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877816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