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8" r:id="rId5"/>
    <p:sldId id="280" r:id="rId6"/>
    <p:sldId id="281" r:id="rId7"/>
    <p:sldId id="282" r:id="rId8"/>
    <p:sldId id="286" r:id="rId9"/>
    <p:sldId id="285" r:id="rId10"/>
    <p:sldId id="283" r:id="rId11"/>
    <p:sldId id="288" r:id="rId12"/>
    <p:sldId id="289" r:id="rId13"/>
    <p:sldId id="290" r:id="rId14"/>
    <p:sldId id="291" r:id="rId15"/>
    <p:sldId id="279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8" r:id="rId31"/>
    <p:sldId id="309" r:id="rId32"/>
    <p:sldId id="307" r:id="rId33"/>
    <p:sldId id="310" r:id="rId34"/>
    <p:sldId id="311" r:id="rId35"/>
    <p:sldId id="312" r:id="rId36"/>
    <p:sldId id="313" r:id="rId37"/>
    <p:sldId id="314" r:id="rId38"/>
    <p:sldId id="315" r:id="rId39"/>
    <p:sldId id="316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59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4EE7D48-03A6-4738-8F58-8C24E7FC2020}"/>
              </a:ext>
            </a:extLst>
          </p:cNvPr>
          <p:cNvSpPr/>
          <p:nvPr/>
        </p:nvSpPr>
        <p:spPr>
          <a:xfrm>
            <a:off x="683568" y="628233"/>
            <a:ext cx="4572000" cy="41857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635" indent="-1905" algn="ctr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Патриотический проект на тему: «День защитника Отечества» в подготовительной группе « Лучики». </a:t>
            </a:r>
          </a:p>
          <a:p>
            <a:pPr indent="-635" algn="ctr">
              <a:spcAft>
                <a:spcPts val="0"/>
              </a:spcAft>
            </a:pPr>
            <a:endParaRPr lang="ru-RU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635" algn="ctr">
              <a:spcAft>
                <a:spcPts val="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635" algn="just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Подготовили:</a:t>
            </a:r>
          </a:p>
          <a:p>
            <a:pPr indent="-635" algn="just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Федоркова С.П.</a:t>
            </a:r>
          </a:p>
          <a:p>
            <a:pPr indent="-635" algn="just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Мижирицкая Е.С.</a:t>
            </a:r>
          </a:p>
          <a:p>
            <a:pPr indent="-635" algn="just">
              <a:spcAft>
                <a:spcPts val="0"/>
              </a:spcAft>
            </a:pP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Макян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С.Р.</a:t>
            </a:r>
          </a:p>
        </p:txBody>
      </p:sp>
      <p:pic>
        <p:nvPicPr>
          <p:cNvPr id="4" name="Объект 6">
            <a:extLst>
              <a:ext uri="{FF2B5EF4-FFF2-40B4-BE49-F238E27FC236}">
                <a16:creationId xmlns:a16="http://schemas.microsoft.com/office/drawing/2014/main" id="{47DE27A5-467A-4BC3-B943-D53F30F787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420888"/>
            <a:ext cx="4695390" cy="2870681"/>
          </a:xfrm>
          <a:prstGeom prst="rect">
            <a:avLst/>
          </a:prstGeom>
        </p:spPr>
      </p:pic>
      <p:pic>
        <p:nvPicPr>
          <p:cNvPr id="5" name="moya-armiya">
            <a:hlinkClick r:id="" action="ppaction://media"/>
            <a:extLst>
              <a:ext uri="{FF2B5EF4-FFF2-40B4-BE49-F238E27FC236}">
                <a16:creationId xmlns:a16="http://schemas.microsoft.com/office/drawing/2014/main" id="{B4E14A95-EEB0-41B5-8655-A56DD8C2F5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968" y="6263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774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внутренний, стол, мужчина&#10;&#10;Описание создано автоматически">
            <a:extLst>
              <a:ext uri="{FF2B5EF4-FFF2-40B4-BE49-F238E27FC236}">
                <a16:creationId xmlns:a16="http://schemas.microsoft.com/office/drawing/2014/main" id="{1506A64F-063C-41BB-944D-02A61E439F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26" y="555144"/>
            <a:ext cx="4608512" cy="259228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14310A-8CD0-414B-BD54-FDC40A34D9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34" y="3147432"/>
            <a:ext cx="4608512" cy="25922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A1E734A-7D64-4D4F-9D66-74689555EB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759" y="1704694"/>
            <a:ext cx="3230315" cy="190604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6942C65-108B-4B69-91B6-B67CA1D535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550" y="3610735"/>
            <a:ext cx="3230316" cy="1817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51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C7C7CD-9F01-44F6-A28F-D70C8EE510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36" y="1484784"/>
            <a:ext cx="7524328" cy="423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084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075743-A6E3-44F1-9EAC-EDE84570D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43000"/>
          </a:xfrm>
        </p:spPr>
        <p:txBody>
          <a:bodyPr>
            <a:normAutofit/>
          </a:bodyPr>
          <a:lstStyle/>
          <a:p>
            <a:pPr algn="l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Отгадывание загадок </a:t>
            </a:r>
            <a:endParaRPr lang="en-US" sz="4000" dirty="0"/>
          </a:p>
        </p:txBody>
      </p:sp>
      <p:pic>
        <p:nvPicPr>
          <p:cNvPr id="4" name="Объект 5">
            <a:extLst>
              <a:ext uri="{FF2B5EF4-FFF2-40B4-BE49-F238E27FC236}">
                <a16:creationId xmlns:a16="http://schemas.microsoft.com/office/drawing/2014/main" id="{8B054496-E591-4BC4-96B6-527D0CAAD6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53" y="1602512"/>
            <a:ext cx="7767494" cy="4369216"/>
          </a:xfrm>
        </p:spPr>
      </p:pic>
    </p:spTree>
    <p:extLst>
      <p:ext uri="{BB962C8B-B14F-4D97-AF65-F5344CB8AC3E}">
        <p14:creationId xmlns:p14="http://schemas.microsoft.com/office/powerpoint/2010/main" val="924380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8274E5-8A51-4ADC-9818-81CF0AD14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740" y="295873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Пение военной песни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Изображение выглядит как внутренний, человек, стена, бутылка&#10;&#10;Описание создано автоматически">
            <a:extLst>
              <a:ext uri="{FF2B5EF4-FFF2-40B4-BE49-F238E27FC236}">
                <a16:creationId xmlns:a16="http://schemas.microsoft.com/office/drawing/2014/main" id="{ACB8EC6A-5F91-4247-A3DE-0AD06EBD6C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403025"/>
            <a:ext cx="4113686" cy="4099594"/>
          </a:xfrm>
        </p:spPr>
      </p:pic>
      <p:pic>
        <p:nvPicPr>
          <p:cNvPr id="7" name="Рисунок 6" descr="Изображение выглядит как человек, ребенок, внутренний, девочка&#10;&#10;Описание создано автоматически">
            <a:extLst>
              <a:ext uri="{FF2B5EF4-FFF2-40B4-BE49-F238E27FC236}">
                <a16:creationId xmlns:a16="http://schemas.microsoft.com/office/drawing/2014/main" id="{E985265A-63C2-48B4-B3B0-74E4C38D12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58" y="1403025"/>
            <a:ext cx="3635896" cy="2045192"/>
          </a:xfrm>
          <a:prstGeom prst="rect">
            <a:avLst/>
          </a:prstGeom>
        </p:spPr>
      </p:pic>
      <p:pic>
        <p:nvPicPr>
          <p:cNvPr id="9" name="Рисунок 8" descr="Изображение выглядит как пол, человек, внутренний, стена&#10;&#10;Описание создано автоматически">
            <a:extLst>
              <a:ext uri="{FF2B5EF4-FFF2-40B4-BE49-F238E27FC236}">
                <a16:creationId xmlns:a16="http://schemas.microsoft.com/office/drawing/2014/main" id="{1EF24E6F-87BA-4B1D-BD72-14475D2F54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58" y="3448217"/>
            <a:ext cx="3635898" cy="204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07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249A4C-5FC2-4135-83CE-EE5AC2A81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143000"/>
          </a:xfrm>
        </p:spPr>
        <p:txBody>
          <a:bodyPr>
            <a:normAutofit/>
          </a:bodyPr>
          <a:lstStyle/>
          <a:p>
            <a:pPr algn="l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Прохождение эстафеты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Изображение выглядит как человек, внутренний, пол, люди&#10;&#10;Описание создано автоматически">
            <a:extLst>
              <a:ext uri="{FF2B5EF4-FFF2-40B4-BE49-F238E27FC236}">
                <a16:creationId xmlns:a16="http://schemas.microsoft.com/office/drawing/2014/main" id="{E04E84FC-80E8-458E-8F27-0E05924C065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72" y="1600200"/>
            <a:ext cx="3989040" cy="4349080"/>
          </a:xfrm>
        </p:spPr>
      </p:pic>
      <p:pic>
        <p:nvPicPr>
          <p:cNvPr id="8" name="Объект 7" descr="Изображение выглядит как человек, внутренний, стена, фотография&#10;&#10;Описание создано автоматически">
            <a:extLst>
              <a:ext uri="{FF2B5EF4-FFF2-40B4-BE49-F238E27FC236}">
                <a16:creationId xmlns:a16="http://schemas.microsoft.com/office/drawing/2014/main" id="{C34F0924-BB1F-46CB-B16B-4AAB73DF0DC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00200"/>
            <a:ext cx="3953616" cy="4321616"/>
          </a:xfrm>
        </p:spPr>
      </p:pic>
    </p:spTree>
    <p:extLst>
      <p:ext uri="{BB962C8B-B14F-4D97-AF65-F5344CB8AC3E}">
        <p14:creationId xmlns:p14="http://schemas.microsoft.com/office/powerpoint/2010/main" val="1900799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стена, внутренний, фотография, много&#10;&#10;Описание создано автоматически">
            <a:extLst>
              <a:ext uri="{FF2B5EF4-FFF2-40B4-BE49-F238E27FC236}">
                <a16:creationId xmlns:a16="http://schemas.microsoft.com/office/drawing/2014/main" id="{9E857C7B-E0DF-4D28-9B37-50AE2F0DA5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60" y="548680"/>
            <a:ext cx="4104456" cy="4104456"/>
          </a:xfrm>
          <a:prstGeom prst="rect">
            <a:avLst/>
          </a:prstGeom>
        </p:spPr>
      </p:pic>
      <p:pic>
        <p:nvPicPr>
          <p:cNvPr id="5" name="Рисунок 4" descr="Изображение выглядит как внутренний, пол, потолок, здание&#10;&#10;Описание создано автоматически">
            <a:extLst>
              <a:ext uri="{FF2B5EF4-FFF2-40B4-BE49-F238E27FC236}">
                <a16:creationId xmlns:a16="http://schemas.microsoft.com/office/drawing/2014/main" id="{44DCB2A3-CE56-4DE2-890D-020E80F673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700808"/>
            <a:ext cx="3867080" cy="386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765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, пол, потолок, стена&#10;&#10;Описание создано автоматически">
            <a:extLst>
              <a:ext uri="{FF2B5EF4-FFF2-40B4-BE49-F238E27FC236}">
                <a16:creationId xmlns:a16="http://schemas.microsoft.com/office/drawing/2014/main" id="{CE32C5B7-6F46-42F3-90E0-B74CCC61AC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4032448" cy="4032448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внутренний, стена, пол&#10;&#10;Описание создано автоматически">
            <a:extLst>
              <a:ext uri="{FF2B5EF4-FFF2-40B4-BE49-F238E27FC236}">
                <a16:creationId xmlns:a16="http://schemas.microsoft.com/office/drawing/2014/main" id="{3983E9EB-A6BF-481F-B16A-A0BDEB4CDB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040" y="1589976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104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52162B-87F8-4B73-AA1A-CDB41DDBE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662" y="274638"/>
            <a:ext cx="8135138" cy="1143000"/>
          </a:xfrm>
        </p:spPr>
        <p:txBody>
          <a:bodyPr>
            <a:normAutofit/>
          </a:bodyPr>
          <a:lstStyle/>
          <a:p>
            <a:pPr algn="l"/>
            <a:r>
              <a:rPr lang="ru-RU" sz="4000" dirty="0"/>
              <a:t>Посещение сестёр милосердия</a:t>
            </a:r>
            <a:endParaRPr lang="en-US" sz="4000" dirty="0"/>
          </a:p>
        </p:txBody>
      </p:sp>
      <p:pic>
        <p:nvPicPr>
          <p:cNvPr id="6" name="Объект 5" descr="Изображение выглядит как человек, внутренний, группа, мужчина&#10;&#10;Описание создано автоматически">
            <a:extLst>
              <a:ext uri="{FF2B5EF4-FFF2-40B4-BE49-F238E27FC236}">
                <a16:creationId xmlns:a16="http://schemas.microsoft.com/office/drawing/2014/main" id="{D3693D24-F29F-47CC-895F-0351BE244F1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32" y="1445294"/>
            <a:ext cx="3967411" cy="3967411"/>
          </a:xfrm>
        </p:spPr>
      </p:pic>
      <p:pic>
        <p:nvPicPr>
          <p:cNvPr id="10" name="Рисунок 9" descr="Изображение выглядит как человек, группа, внутренний, люди&#10;&#10;Описание создано автоматически">
            <a:extLst>
              <a:ext uri="{FF2B5EF4-FFF2-40B4-BE49-F238E27FC236}">
                <a16:creationId xmlns:a16="http://schemas.microsoft.com/office/drawing/2014/main" id="{6926F381-19C0-4751-9396-C76F25FFF3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412" y="1417638"/>
            <a:ext cx="3861048" cy="3946842"/>
          </a:xfrm>
          <a:prstGeom prst="rect">
            <a:avLst/>
          </a:prstGeom>
        </p:spPr>
      </p:pic>
      <p:sp>
        <p:nvSpPr>
          <p:cNvPr id="11" name="Объект 10">
            <a:extLst>
              <a:ext uri="{FF2B5EF4-FFF2-40B4-BE49-F238E27FC236}">
                <a16:creationId xmlns:a16="http://schemas.microsoft.com/office/drawing/2014/main" id="{98B87A26-C004-4446-9CA2-731E342E76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43608" y="574970"/>
            <a:ext cx="7128792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13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ребенок, здание, мужчина&#10;&#10;Описание создано автоматически">
            <a:extLst>
              <a:ext uri="{FF2B5EF4-FFF2-40B4-BE49-F238E27FC236}">
                <a16:creationId xmlns:a16="http://schemas.microsoft.com/office/drawing/2014/main" id="{EBAC465D-3B20-4EC9-A4BF-A65608B2F4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3744416" cy="3744416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фотография, женщина, внутренний&#10;&#10;Описание создано автоматически">
            <a:extLst>
              <a:ext uri="{FF2B5EF4-FFF2-40B4-BE49-F238E27FC236}">
                <a16:creationId xmlns:a16="http://schemas.microsoft.com/office/drawing/2014/main" id="{973F9DD1-125C-448C-8781-96E9FA70F0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400" y="1897872"/>
            <a:ext cx="4168040" cy="416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012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224644-C709-4950-AF64-487DB6DEE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1143000"/>
          </a:xfrm>
        </p:spPr>
        <p:txBody>
          <a:bodyPr>
            <a:normAutofit/>
          </a:bodyPr>
          <a:lstStyle/>
          <a:p>
            <a:pPr algn="l"/>
            <a:r>
              <a:rPr lang="ru-RU" sz="4000" dirty="0"/>
              <a:t>Вручение подарков и грамот</a:t>
            </a:r>
            <a:endParaRPr lang="en-US" sz="4000" dirty="0"/>
          </a:p>
        </p:txBody>
      </p:sp>
      <p:pic>
        <p:nvPicPr>
          <p:cNvPr id="6" name="Объект 5" descr="Изображение выглядит как человек, внутренний, стена, фотография&#10;&#10;Описание создано автоматически">
            <a:extLst>
              <a:ext uri="{FF2B5EF4-FFF2-40B4-BE49-F238E27FC236}">
                <a16:creationId xmlns:a16="http://schemas.microsoft.com/office/drawing/2014/main" id="{E947AA9A-BB4B-4D08-A042-217C37C29AE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00200"/>
            <a:ext cx="3917032" cy="3917032"/>
          </a:xfrm>
        </p:spPr>
      </p:pic>
      <p:pic>
        <p:nvPicPr>
          <p:cNvPr id="8" name="Объект 7" descr="Изображение выглядит как человек, фотография, внутренний, стена&#10;&#10;Описание создано автоматически">
            <a:extLst>
              <a:ext uri="{FF2B5EF4-FFF2-40B4-BE49-F238E27FC236}">
                <a16:creationId xmlns:a16="http://schemas.microsoft.com/office/drawing/2014/main" id="{AA84B65B-B318-4447-B242-2136E38F050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28" y="1600592"/>
            <a:ext cx="3917032" cy="3917032"/>
          </a:xfrm>
        </p:spPr>
      </p:pic>
    </p:spTree>
    <p:extLst>
      <p:ext uri="{BB962C8B-B14F-4D97-AF65-F5344CB8AC3E}">
        <p14:creationId xmlns:p14="http://schemas.microsoft.com/office/powerpoint/2010/main" val="3761875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CF146BB-A8D5-46D6-9456-A05501778E49}"/>
              </a:ext>
            </a:extLst>
          </p:cNvPr>
          <p:cNvSpPr/>
          <p:nvPr/>
        </p:nvSpPr>
        <p:spPr>
          <a:xfrm>
            <a:off x="2286000" y="1166843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270" algn="ctr">
              <a:spcAft>
                <a:spcPts val="0"/>
              </a:spcAft>
            </a:pP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Цель:</a:t>
            </a:r>
          </a:p>
          <a:p>
            <a:pPr indent="-1270" algn="ctr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воспитание чувства патриотизма у детей старшего дошкольного возраста.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ctr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ctr">
              <a:spcAft>
                <a:spcPts val="0"/>
              </a:spcAft>
            </a:pP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Задачи:</a:t>
            </a:r>
            <a:endParaRPr lang="en-US" b="1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ctr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- систематизировать, расширять и обобщать знания о Российской Армии, родах войск, военной техники;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ctr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- развивать интерес детей к истории родного Отечества, к истории формирования и становления Российской Армии от Древней Руси и до современности;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ctr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- развивать и обогащать речь детей, повышать эрудицию и интеллект;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ctr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- проводить работу с родителями, привлекая их к патриотическому воспитанию в семье.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905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внутренний, ребенок, стена&#10;&#10;Описание создано автоматически">
            <a:extLst>
              <a:ext uri="{FF2B5EF4-FFF2-40B4-BE49-F238E27FC236}">
                <a16:creationId xmlns:a16="http://schemas.microsoft.com/office/drawing/2014/main" id="{D28AF165-437D-49C7-9125-81ADF37D51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54696"/>
            <a:ext cx="5165340" cy="3099204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внутренний, стена, ребенок&#10;&#10;Описание создано автоматически">
            <a:extLst>
              <a:ext uri="{FF2B5EF4-FFF2-40B4-BE49-F238E27FC236}">
                <a16:creationId xmlns:a16="http://schemas.microsoft.com/office/drawing/2014/main" id="{1CB1B069-7EFE-4A8C-9C8D-0874AF5BAF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024" y="3674820"/>
            <a:ext cx="4785671" cy="265970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DC5DC6-20E6-4ABA-9B72-B399DBCC2A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545960"/>
            <a:ext cx="1728192" cy="307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07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D0B79B-3DB0-41C5-BF29-03ADE13B7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731836"/>
            <a:ext cx="7776864" cy="1401020"/>
          </a:xfrm>
        </p:spPr>
        <p:txBody>
          <a:bodyPr>
            <a:noAutofit/>
          </a:bodyPr>
          <a:lstStyle/>
          <a:p>
            <a:r>
              <a:rPr lang="ru-RU" sz="1800" dirty="0"/>
              <a:t>21 февраля 2019 г. группа «Лучики» сходила на экскурсию на территорию школы № 31 для встречи с кинологическ2ой службой, её представителем Береза Натальей Александровной и её немецкой овчаркой.</a:t>
            </a:r>
            <a:br>
              <a:rPr lang="en-US" sz="1800" dirty="0"/>
            </a:br>
            <a:endParaRPr lang="en-US" sz="1800" dirty="0"/>
          </a:p>
        </p:txBody>
      </p:sp>
      <p:pic>
        <p:nvPicPr>
          <p:cNvPr id="5" name="Объект 4" descr="Изображение выглядит как человек, здание, люди, внешний&#10;&#10;Описание создано автоматически">
            <a:extLst>
              <a:ext uri="{FF2B5EF4-FFF2-40B4-BE49-F238E27FC236}">
                <a16:creationId xmlns:a16="http://schemas.microsoft.com/office/drawing/2014/main" id="{3AC35F34-2389-4D5A-A893-657316E9AA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56753"/>
            <a:ext cx="3888432" cy="4234347"/>
          </a:xfrm>
        </p:spPr>
      </p:pic>
      <p:pic>
        <p:nvPicPr>
          <p:cNvPr id="7" name="Рисунок 6" descr="Изображение выглядит как человек, собака, дорога, внешний&#10;&#10;Описание создано автоматически">
            <a:extLst>
              <a:ext uri="{FF2B5EF4-FFF2-40B4-BE49-F238E27FC236}">
                <a16:creationId xmlns:a16="http://schemas.microsoft.com/office/drawing/2014/main" id="{97663452-B1D4-4937-9E7A-6B3BA6E453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184" y="1856752"/>
            <a:ext cx="3958244" cy="423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583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ешний, дерево, дорога, небо&#10;&#10;Описание создано автоматически">
            <a:extLst>
              <a:ext uri="{FF2B5EF4-FFF2-40B4-BE49-F238E27FC236}">
                <a16:creationId xmlns:a16="http://schemas.microsoft.com/office/drawing/2014/main" id="{9DFE41BC-C4ED-4A04-BDD2-1AF932B4C8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5616624" cy="5616624"/>
          </a:xfrm>
          <a:prstGeom prst="rect">
            <a:avLst/>
          </a:prstGeom>
        </p:spPr>
      </p:pic>
      <p:pic>
        <p:nvPicPr>
          <p:cNvPr id="5" name="Рисунок 4" descr="Изображение выглядит как внешний, дерево, трава, небо&#10;&#10;Описание создано автоматически">
            <a:extLst>
              <a:ext uri="{FF2B5EF4-FFF2-40B4-BE49-F238E27FC236}">
                <a16:creationId xmlns:a16="http://schemas.microsoft.com/office/drawing/2014/main" id="{22554845-D7B9-4816-B4FE-4EBD30DD11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76672"/>
            <a:ext cx="2373560" cy="2808312"/>
          </a:xfrm>
          <a:prstGeom prst="rect">
            <a:avLst/>
          </a:prstGeom>
        </p:spPr>
      </p:pic>
      <p:pic>
        <p:nvPicPr>
          <p:cNvPr id="7" name="Рисунок 6" descr="Изображение выглядит как внешний, дерево, трава, небо&#10;&#10;Описание создано автоматически">
            <a:extLst>
              <a:ext uri="{FF2B5EF4-FFF2-40B4-BE49-F238E27FC236}">
                <a16:creationId xmlns:a16="http://schemas.microsoft.com/office/drawing/2014/main" id="{2BA96EA4-CD6E-40F4-9A77-B1D4792C84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330704"/>
            <a:ext cx="2373560" cy="276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50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169966-7071-45FC-9CB0-4CFFD23AD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457200"/>
            <a:ext cx="7927032" cy="1143000"/>
          </a:xfrm>
        </p:spPr>
        <p:txBody>
          <a:bodyPr>
            <a:normAutofit/>
          </a:bodyPr>
          <a:lstStyle/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экскурсии дети поехали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погран.заставу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Южную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Озереевку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Изображение выглядит как небо, внешний, человек, группа&#10;&#10;Описание создано автоматически">
            <a:extLst>
              <a:ext uri="{FF2B5EF4-FFF2-40B4-BE49-F238E27FC236}">
                <a16:creationId xmlns:a16="http://schemas.microsoft.com/office/drawing/2014/main" id="{E17950A9-3ED9-4B05-A764-631D38594DA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20" y="1772816"/>
            <a:ext cx="3821633" cy="3821633"/>
          </a:xfrm>
        </p:spPr>
      </p:pic>
      <p:pic>
        <p:nvPicPr>
          <p:cNvPr id="10" name="Рисунок 9" descr="Изображение выглядит как человек, внешний, трава&#10;&#10;Описание создано автоматически">
            <a:extLst>
              <a:ext uri="{FF2B5EF4-FFF2-40B4-BE49-F238E27FC236}">
                <a16:creationId xmlns:a16="http://schemas.microsoft.com/office/drawing/2014/main" id="{D628707D-2BA5-42DC-9A5A-AFB991F021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007" y="1772815"/>
            <a:ext cx="3821633" cy="3821633"/>
          </a:xfrm>
          <a:prstGeom prst="rect">
            <a:avLst/>
          </a:prstGeom>
        </p:spPr>
      </p:pic>
      <p:sp>
        <p:nvSpPr>
          <p:cNvPr id="11" name="Объект 10">
            <a:extLst>
              <a:ext uri="{FF2B5EF4-FFF2-40B4-BE49-F238E27FC236}">
                <a16:creationId xmlns:a16="http://schemas.microsoft.com/office/drawing/2014/main" id="{E8FBAA74-8370-4B12-9573-1059B37F8C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135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ребенок, внутренний, группа&#10;&#10;Описание создано автоматически">
            <a:extLst>
              <a:ext uri="{FF2B5EF4-FFF2-40B4-BE49-F238E27FC236}">
                <a16:creationId xmlns:a16="http://schemas.microsoft.com/office/drawing/2014/main" id="{A2C04F24-A6A5-465B-91AF-1A75A3D3CC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76" y="548680"/>
            <a:ext cx="4392488" cy="4392488"/>
          </a:xfrm>
          <a:prstGeom prst="rect">
            <a:avLst/>
          </a:prstGeom>
        </p:spPr>
      </p:pic>
      <p:pic>
        <p:nvPicPr>
          <p:cNvPr id="4" name="Объект 7" descr="Изображение выглядит как человек, внутренний, сцена, ребенок&#10;&#10;Описание создано автоматически">
            <a:extLst>
              <a:ext uri="{FF2B5EF4-FFF2-40B4-BE49-F238E27FC236}">
                <a16:creationId xmlns:a16="http://schemas.microsoft.com/office/drawing/2014/main" id="{8E1FDD90-13B8-41DD-AECD-327BA31C3A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664" y="1746528"/>
            <a:ext cx="3564322" cy="372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39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забор, внешний, земля, человек&#10;&#10;Описание создано автоматически">
            <a:extLst>
              <a:ext uri="{FF2B5EF4-FFF2-40B4-BE49-F238E27FC236}">
                <a16:creationId xmlns:a16="http://schemas.microsoft.com/office/drawing/2014/main" id="{FE818697-6618-4839-AEE5-0CD06F961A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4608512" cy="4608512"/>
          </a:xfrm>
          <a:prstGeom prst="rect">
            <a:avLst/>
          </a:prstGeom>
        </p:spPr>
      </p:pic>
      <p:pic>
        <p:nvPicPr>
          <p:cNvPr id="5" name="Рисунок 4" descr="Изображение выглядит как забор, снег, внешний, катается на лыжах&#10;&#10;Описание создано автоматически">
            <a:extLst>
              <a:ext uri="{FF2B5EF4-FFF2-40B4-BE49-F238E27FC236}">
                <a16:creationId xmlns:a16="http://schemas.microsoft.com/office/drawing/2014/main" id="{75AD08F9-BDFC-493A-966B-0BA5DAFC2E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448" y="1700808"/>
            <a:ext cx="3356992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832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внутренний, фотография&#10;&#10;Описание создано автоматически">
            <a:extLst>
              <a:ext uri="{FF2B5EF4-FFF2-40B4-BE49-F238E27FC236}">
                <a16:creationId xmlns:a16="http://schemas.microsoft.com/office/drawing/2014/main" id="{1B89F710-0330-4368-A02B-A28270F02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80" y="596712"/>
            <a:ext cx="4896544" cy="4896544"/>
          </a:xfrm>
          <a:prstGeom prst="rect">
            <a:avLst/>
          </a:prstGeom>
        </p:spPr>
      </p:pic>
      <p:pic>
        <p:nvPicPr>
          <p:cNvPr id="5" name="Рисунок 4" descr="Изображение выглядит как внутренний, фотография, человек&#10;&#10;Описание создано автоматически">
            <a:extLst>
              <a:ext uri="{FF2B5EF4-FFF2-40B4-BE49-F238E27FC236}">
                <a16:creationId xmlns:a16="http://schemas.microsoft.com/office/drawing/2014/main" id="{FB525F2E-8B61-49BE-8153-3F07BA57CD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724" y="611952"/>
            <a:ext cx="3047096" cy="3047096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фотография, трюк&#10;&#10;Описание создано автоматически">
            <a:extLst>
              <a:ext uri="{FF2B5EF4-FFF2-40B4-BE49-F238E27FC236}">
                <a16:creationId xmlns:a16="http://schemas.microsoft.com/office/drawing/2014/main" id="{795B8EB8-F86F-43ED-B492-D14698B2E8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556" y="3674288"/>
            <a:ext cx="3016264" cy="261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300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внутренний, ребенок, фотография&#10;&#10;Описание создано автоматически">
            <a:extLst>
              <a:ext uri="{FF2B5EF4-FFF2-40B4-BE49-F238E27FC236}">
                <a16:creationId xmlns:a16="http://schemas.microsoft.com/office/drawing/2014/main" id="{D8A07C20-7DAD-4E85-BEDC-0E14692423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54" y="1039044"/>
            <a:ext cx="4608512" cy="4608512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внутренний&#10;&#10;Описание создано автоматически">
            <a:extLst>
              <a:ext uri="{FF2B5EF4-FFF2-40B4-BE49-F238E27FC236}">
                <a16:creationId xmlns:a16="http://schemas.microsoft.com/office/drawing/2014/main" id="{457665F9-3B72-4222-9966-FCBCA2D75A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14" y="548680"/>
            <a:ext cx="3053494" cy="2854353"/>
          </a:xfrm>
          <a:prstGeom prst="rect">
            <a:avLst/>
          </a:prstGeom>
        </p:spPr>
      </p:pic>
      <p:pic>
        <p:nvPicPr>
          <p:cNvPr id="9" name="Рисунок 8" descr="Изображение выглядит как человек, небо, внешний, трава&#10;&#10;Описание создано автоматически">
            <a:extLst>
              <a:ext uri="{FF2B5EF4-FFF2-40B4-BE49-F238E27FC236}">
                <a16:creationId xmlns:a16="http://schemas.microsoft.com/office/drawing/2014/main" id="{EDBD6761-214A-433E-9B0E-93B8C9B0B6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14" y="3403033"/>
            <a:ext cx="3067558" cy="279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8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внутренний, группа, здание&#10;&#10;Описание создано автоматически">
            <a:extLst>
              <a:ext uri="{FF2B5EF4-FFF2-40B4-BE49-F238E27FC236}">
                <a16:creationId xmlns:a16="http://schemas.microsoft.com/office/drawing/2014/main" id="{D19B2EC6-824D-453A-87CE-5B10E476F4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36" y="3678756"/>
            <a:ext cx="2852936" cy="2852936"/>
          </a:xfrm>
          <a:prstGeom prst="rect">
            <a:avLst/>
          </a:prstGeom>
        </p:spPr>
      </p:pic>
      <p:pic>
        <p:nvPicPr>
          <p:cNvPr id="5" name="Рисунок 4" descr="Изображение выглядит как забор, внешний, человек&#10;&#10;Описание создано автоматически">
            <a:extLst>
              <a:ext uri="{FF2B5EF4-FFF2-40B4-BE49-F238E27FC236}">
                <a16:creationId xmlns:a16="http://schemas.microsoft.com/office/drawing/2014/main" id="{41A2BADE-AD11-47A2-BFC9-F3CDA0BCE5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36" y="818552"/>
            <a:ext cx="2852936" cy="2852936"/>
          </a:xfrm>
          <a:prstGeom prst="rect">
            <a:avLst/>
          </a:prstGeom>
        </p:spPr>
      </p:pic>
      <p:pic>
        <p:nvPicPr>
          <p:cNvPr id="7" name="Рисунок 6" descr="Изображение выглядит как небо, внешний, здание, дерево&#10;&#10;Описание создано автоматически">
            <a:extLst>
              <a:ext uri="{FF2B5EF4-FFF2-40B4-BE49-F238E27FC236}">
                <a16:creationId xmlns:a16="http://schemas.microsoft.com/office/drawing/2014/main" id="{98D8E099-4646-4958-AF26-4DD8AB8392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882256"/>
            <a:ext cx="5157192" cy="515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63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внешний, дерево, небо, трава&#10;&#10;Описание создано автоматически">
            <a:extLst>
              <a:ext uri="{FF2B5EF4-FFF2-40B4-BE49-F238E27FC236}">
                <a16:creationId xmlns:a16="http://schemas.microsoft.com/office/drawing/2014/main" id="{641E6DBC-1146-478F-8816-2BF5781DD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094" y="471094"/>
            <a:ext cx="5915812" cy="591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11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F16D052-39CB-44D2-8499-A15EF624973E}"/>
              </a:ext>
            </a:extLst>
          </p:cNvPr>
          <p:cNvSpPr/>
          <p:nvPr/>
        </p:nvSpPr>
        <p:spPr>
          <a:xfrm>
            <a:off x="1331640" y="692696"/>
            <a:ext cx="69127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270" algn="just">
              <a:spcAft>
                <a:spcPts val="0"/>
              </a:spcAft>
            </a:pPr>
            <a:r>
              <a:rPr lang="ru-RU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Участники проекта:</a:t>
            </a:r>
          </a:p>
          <a:p>
            <a:pPr indent="-1270" algn="just">
              <a:spcAft>
                <a:spcPts val="0"/>
              </a:spcAft>
            </a:pPr>
            <a:endParaRPr lang="ru-RU" sz="2400" b="1" u="sng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endParaRPr lang="en-US" sz="2400" b="1" u="sng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дети подготовительной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группы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“Лучики”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(6 – 7 лет);</a:t>
            </a:r>
          </a:p>
          <a:p>
            <a:pPr indent="-1270" algn="just">
              <a:spcAft>
                <a:spcPts val="0"/>
              </a:spcAft>
            </a:pP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воспитатели: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Федоркова С.П.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Мижирицкая Е.С.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indent="-1270" algn="just">
              <a:spcAft>
                <a:spcPts val="0"/>
              </a:spcAft>
            </a:pP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родители воспитанников;</a:t>
            </a:r>
          </a:p>
          <a:p>
            <a:pPr indent="-127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музыкальный руководитель: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Гу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ня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Л.В.;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инструктор по физической культуре: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Макян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С.Р.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870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8AE2B1-BF82-4C8F-9131-E066C6A3E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620688"/>
            <a:ext cx="8229600" cy="864096"/>
          </a:xfrm>
        </p:spPr>
        <p:txBody>
          <a:bodyPr>
            <a:normAutofit/>
          </a:bodyPr>
          <a:lstStyle/>
          <a:p>
            <a:r>
              <a:rPr lang="ru-RU" sz="3600" dirty="0"/>
              <a:t>Изготовление подарков к празднику</a:t>
            </a:r>
            <a:endParaRPr lang="en-US" sz="3600" dirty="0"/>
          </a:p>
        </p:txBody>
      </p:sp>
      <p:pic>
        <p:nvPicPr>
          <p:cNvPr id="4" name="Рисунок 3" descr="Изображение выглядит как стол, внутренний, сидит, ноутбук&#10;&#10;Описание создано автоматически">
            <a:extLst>
              <a:ext uri="{FF2B5EF4-FFF2-40B4-BE49-F238E27FC236}">
                <a16:creationId xmlns:a16="http://schemas.microsoft.com/office/drawing/2014/main" id="{1E599E66-833F-4198-8571-53FE163CDE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763" y="1340768"/>
            <a:ext cx="2576885" cy="4581129"/>
          </a:xfrm>
          <a:prstGeom prst="rect">
            <a:avLst/>
          </a:prstGeom>
        </p:spPr>
      </p:pic>
      <p:pic>
        <p:nvPicPr>
          <p:cNvPr id="8" name="Рисунок 7" descr="Изображение выглядит как человек, стол&#10;&#10;Описание создано автоматически">
            <a:extLst>
              <a:ext uri="{FF2B5EF4-FFF2-40B4-BE49-F238E27FC236}">
                <a16:creationId xmlns:a16="http://schemas.microsoft.com/office/drawing/2014/main" id="{97D7D4DD-2D04-47CF-AAFE-97AB89E7A7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902" y="1340769"/>
            <a:ext cx="2576885" cy="4581128"/>
          </a:xfrm>
          <a:prstGeom prst="rect">
            <a:avLst/>
          </a:prstGeom>
        </p:spPr>
      </p:pic>
      <p:pic>
        <p:nvPicPr>
          <p:cNvPr id="10" name="Рисунок 9" descr="Изображение выглядит как человек, стол, сидит, внутренний&#10;&#10;Описание создано автоматически">
            <a:extLst>
              <a:ext uri="{FF2B5EF4-FFF2-40B4-BE49-F238E27FC236}">
                <a16:creationId xmlns:a16="http://schemas.microsoft.com/office/drawing/2014/main" id="{15EFD0DF-2F5B-4AFC-9636-16303D275A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29" y="1340767"/>
            <a:ext cx="2576885" cy="458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3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, мальчик, стол, ребенок&#10;&#10;Описание создано автоматически">
            <a:extLst>
              <a:ext uri="{FF2B5EF4-FFF2-40B4-BE49-F238E27FC236}">
                <a16:creationId xmlns:a16="http://schemas.microsoft.com/office/drawing/2014/main" id="{FCE7B088-C585-4309-B260-64FD35189A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200" y="620688"/>
            <a:ext cx="3099752" cy="5510672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внутренний, стол, сидит&#10;&#10;Описание создано автоматически">
            <a:extLst>
              <a:ext uri="{FF2B5EF4-FFF2-40B4-BE49-F238E27FC236}">
                <a16:creationId xmlns:a16="http://schemas.microsoft.com/office/drawing/2014/main" id="{2496EBAD-8A7F-44D3-B5E5-A7F5FB2780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045" y="647328"/>
            <a:ext cx="3171589" cy="563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469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здание, внутренний&#10;&#10;Описание создано автоматически">
            <a:extLst>
              <a:ext uri="{FF2B5EF4-FFF2-40B4-BE49-F238E27FC236}">
                <a16:creationId xmlns:a16="http://schemas.microsoft.com/office/drawing/2014/main" id="{B228CBD1-F438-48D4-BCDF-96DD58D52A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05133"/>
            <a:ext cx="3960440" cy="5647733"/>
          </a:xfrm>
          <a:prstGeom prst="rect">
            <a:avLst/>
          </a:prstGeom>
        </p:spPr>
      </p:pic>
      <p:pic>
        <p:nvPicPr>
          <p:cNvPr id="4" name="Рисунок 3" descr="Изображение выглядит как стол, внутренний, сидит, человек&#10;&#10;Описание создано автоматически">
            <a:extLst>
              <a:ext uri="{FF2B5EF4-FFF2-40B4-BE49-F238E27FC236}">
                <a16:creationId xmlns:a16="http://schemas.microsoft.com/office/drawing/2014/main" id="{9A5074F9-51EC-4B6F-96F3-F047134910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605133"/>
            <a:ext cx="3254767" cy="578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998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1A86C4-DD9A-4770-A6CA-246DAFE71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412776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Творческие работы детей (рисунки, поделки,</a:t>
            </a:r>
            <a:br>
              <a:rPr lang="en-US" sz="3100" dirty="0"/>
            </a:br>
            <a:r>
              <a:rPr lang="ru-RU" sz="3100" dirty="0"/>
              <a:t>самостоятельная деятельность).</a:t>
            </a:r>
            <a:br>
              <a:rPr lang="en-US" sz="3100" dirty="0"/>
            </a:br>
            <a:r>
              <a:rPr lang="ru-RU" dirty="0"/>
              <a:t> </a:t>
            </a:r>
            <a:br>
              <a:rPr lang="en-US" dirty="0"/>
            </a:br>
            <a:endParaRPr lang="en-US" dirty="0"/>
          </a:p>
        </p:txBody>
      </p:sp>
      <p:pic>
        <p:nvPicPr>
          <p:cNvPr id="4" name="Рисунок 3" descr="Изображение выглядит как человек, стол, молодой, дерево&#10;&#10;Описание создано автоматически">
            <a:extLst>
              <a:ext uri="{FF2B5EF4-FFF2-40B4-BE49-F238E27FC236}">
                <a16:creationId xmlns:a16="http://schemas.microsoft.com/office/drawing/2014/main" id="{A85357FA-9F00-4A80-BC4E-C7B65E1C41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28800"/>
            <a:ext cx="2504877" cy="4453115"/>
          </a:xfrm>
          <a:prstGeom prst="rect">
            <a:avLst/>
          </a:prstGeom>
        </p:spPr>
      </p:pic>
      <p:pic>
        <p:nvPicPr>
          <p:cNvPr id="6" name="Рисунок 5" descr="Изображение выглядит как человек, стол, торт, день рождения&#10;&#10;Описание создано автоматически">
            <a:extLst>
              <a:ext uri="{FF2B5EF4-FFF2-40B4-BE49-F238E27FC236}">
                <a16:creationId xmlns:a16="http://schemas.microsoft.com/office/drawing/2014/main" id="{CE8C8D19-CF57-4961-8D18-219CAE7543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561" y="1627272"/>
            <a:ext cx="2504878" cy="4453116"/>
          </a:xfrm>
          <a:prstGeom prst="rect">
            <a:avLst/>
          </a:prstGeom>
        </p:spPr>
      </p:pic>
      <p:pic>
        <p:nvPicPr>
          <p:cNvPr id="8" name="Рисунок 7" descr="Изображение выглядит как внутренний, человек, ребенок, сидит&#10;&#10;Описание создано автоматически">
            <a:extLst>
              <a:ext uri="{FF2B5EF4-FFF2-40B4-BE49-F238E27FC236}">
                <a16:creationId xmlns:a16="http://schemas.microsoft.com/office/drawing/2014/main" id="{16B1A386-8BBF-4372-A661-D94A850151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562" y="1668848"/>
            <a:ext cx="2504878" cy="445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524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здание&#10;&#10;Описание создано автоматически">
            <a:extLst>
              <a:ext uri="{FF2B5EF4-FFF2-40B4-BE49-F238E27FC236}">
                <a16:creationId xmlns:a16="http://schemas.microsoft.com/office/drawing/2014/main" id="{88901DDA-4B90-482E-98F0-BF2CF35308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032" y="549033"/>
            <a:ext cx="3250674" cy="5778976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постельное белье&#10;&#10;Описание создано автоматически">
            <a:extLst>
              <a:ext uri="{FF2B5EF4-FFF2-40B4-BE49-F238E27FC236}">
                <a16:creationId xmlns:a16="http://schemas.microsoft.com/office/drawing/2014/main" id="{209EB89A-FF25-4B89-A447-66905BFEB4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39512"/>
            <a:ext cx="3250674" cy="577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86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&#10;&#10;Описание создано автоматически">
            <a:extLst>
              <a:ext uri="{FF2B5EF4-FFF2-40B4-BE49-F238E27FC236}">
                <a16:creationId xmlns:a16="http://schemas.microsoft.com/office/drawing/2014/main" id="{25B48784-F320-4392-A817-DDC3542190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35" y="585304"/>
            <a:ext cx="3168352" cy="56326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C43886-FD9C-4F47-BED0-1FD1089E2C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85304"/>
            <a:ext cx="3271833" cy="581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828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, стол, сидит&#10;&#10;Описание создано автоматически">
            <a:extLst>
              <a:ext uri="{FF2B5EF4-FFF2-40B4-BE49-F238E27FC236}">
                <a16:creationId xmlns:a16="http://schemas.microsoft.com/office/drawing/2014/main" id="{27601B71-8FFB-4104-8EA7-C0CFAAE8D7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08" y="1171017"/>
            <a:ext cx="7982633" cy="449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244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, стол&#10;&#10;Описание создано автоматически">
            <a:extLst>
              <a:ext uri="{FF2B5EF4-FFF2-40B4-BE49-F238E27FC236}">
                <a16:creationId xmlns:a16="http://schemas.microsoft.com/office/drawing/2014/main" id="{D9834F6F-B759-4057-A860-3B9A6D6AE3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50" y="1036478"/>
            <a:ext cx="5636106" cy="3170310"/>
          </a:xfrm>
          <a:prstGeom prst="rect">
            <a:avLst/>
          </a:prstGeom>
        </p:spPr>
      </p:pic>
      <p:pic>
        <p:nvPicPr>
          <p:cNvPr id="5" name="Рисунок 4" descr="Изображение выглядит как внутренний&#10;&#10;Описание создано автоматически">
            <a:extLst>
              <a:ext uri="{FF2B5EF4-FFF2-40B4-BE49-F238E27FC236}">
                <a16:creationId xmlns:a16="http://schemas.microsoft.com/office/drawing/2014/main" id="{1BC18511-B895-438D-931E-94826D5258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852" y="2140260"/>
            <a:ext cx="2324844" cy="41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711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FD9B92-1439-4D8B-AAE9-C52CDAF88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36912"/>
            <a:ext cx="8229600" cy="1363588"/>
          </a:xfrm>
        </p:spPr>
        <p:txBody>
          <a:bodyPr>
            <a:normAutofit fontScale="90000"/>
          </a:bodyPr>
          <a:lstStyle/>
          <a:p>
            <a:r>
              <a:rPr lang="ru-RU" sz="3100" b="1" u="sng" dirty="0"/>
              <a:t>Ожидаемые результаты:</a:t>
            </a:r>
            <a:br>
              <a:rPr lang="ru-RU" sz="3100" b="1" u="sng" dirty="0"/>
            </a:br>
            <a:br>
              <a:rPr lang="en-US" sz="3100" b="1" u="sng" dirty="0"/>
            </a:br>
            <a:r>
              <a:rPr lang="ru-RU" sz="3100" dirty="0"/>
              <a:t>     - повышение знаний о Российской Армии;</a:t>
            </a:r>
            <a:br>
              <a:rPr lang="en-US" sz="3100" dirty="0"/>
            </a:br>
            <a:r>
              <a:rPr lang="ru-RU" sz="3100" dirty="0"/>
              <a:t>     - развитие способности детей отражать свои знания, впечатления, мысли и чувства в играх, изо деятельности, пении, чтении стихотворений, составлении собственных рассказов;</a:t>
            </a:r>
            <a:br>
              <a:rPr lang="en-US" sz="3100" dirty="0"/>
            </a:br>
            <a:r>
              <a:rPr lang="ru-RU" sz="3100" dirty="0"/>
              <a:t>     - повышение заинтересованности родителей в формировании чувства патриотизма у детей;</a:t>
            </a:r>
            <a:br>
              <a:rPr lang="en-US" sz="3100" dirty="0"/>
            </a:br>
            <a:r>
              <a:rPr lang="ru-RU" sz="3100" dirty="0"/>
              <a:t>     - создание фотоальбома «Наши защитники».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611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7F3BCE-A77F-4EEB-8AA1-500DBA442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3672408"/>
          </a:xfrm>
        </p:spPr>
        <p:txBody>
          <a:bodyPr>
            <a:normAutofit/>
          </a:bodyPr>
          <a:lstStyle/>
          <a:p>
            <a:r>
              <a:rPr lang="ru-RU" sz="4800" dirty="0"/>
              <a:t>Спасибо за внимание!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549986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D770B58-8C65-4F1A-89D2-970AF4AF7EC2}"/>
              </a:ext>
            </a:extLst>
          </p:cNvPr>
          <p:cNvSpPr/>
          <p:nvPr/>
        </p:nvSpPr>
        <p:spPr>
          <a:xfrm>
            <a:off x="683568" y="889844"/>
            <a:ext cx="784887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270" algn="ctr">
              <a:spcAft>
                <a:spcPts val="0"/>
              </a:spcAft>
            </a:pPr>
            <a:r>
              <a:rPr lang="ru-RU" sz="20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РЕАЛИЗАЦИЯ ПРОЕКТА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- Проведение с детьми бесед о Российской Армии, о защитниках нашей Родины.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- Проведение подвижных, дидактических, сюжетно-ролевых игр, спортивного развлечения.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- Чтение художественной литературы детям (заучивание стихов, загадывание загадок по теме).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- Рассматривание картин, рисование.  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- Просмотр видеофильмов, мультфильмов и презентаций.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270"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- Оформление выставок.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- Экскурсия на территорию школы № 31 для встречи с кинологической службой, её представителем Береза Натальей Александровной и её немецкой овчаркой.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Экскурсия к памятнику, пограничную заставу, целевая прогулка.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- Изготовление подарков к празднику.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-Творческие работы детей (рисунки, поделки,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деятельность).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693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C83AFA-DBDF-490B-AAFF-47B498894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2362274"/>
          </a:xfrm>
        </p:spPr>
        <p:txBody>
          <a:bodyPr>
            <a:normAutofit/>
          </a:bodyPr>
          <a:lstStyle/>
          <a:p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фотоотчёт</a:t>
            </a:r>
            <a:endParaRPr lang="en-US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968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D14EBA-F518-41A0-B03A-CB0F09229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731836"/>
            <a:ext cx="8075240" cy="104098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 детьми бесед о Российской Армии, о защитниках нашей Родины.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Изображение выглядит как внутренний, пол, стена, человек&#10;&#10;Описание создано автоматически">
            <a:extLst>
              <a:ext uri="{FF2B5EF4-FFF2-40B4-BE49-F238E27FC236}">
                <a16:creationId xmlns:a16="http://schemas.microsoft.com/office/drawing/2014/main" id="{F2728CA2-FF66-4816-83B1-06455309C5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36" y="1914418"/>
            <a:ext cx="8818328" cy="4960310"/>
          </a:xfrm>
        </p:spPr>
      </p:pic>
    </p:spTree>
    <p:extLst>
      <p:ext uri="{BB962C8B-B14F-4D97-AF65-F5344CB8AC3E}">
        <p14:creationId xmlns:p14="http://schemas.microsoft.com/office/powerpoint/2010/main" val="1568179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F9BA97-5899-435D-B369-738FBC9DA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731837"/>
            <a:ext cx="7869560" cy="1143000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Проведение подвижных, дидактических, сюжетно-ролевых игр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671A1BF-5D00-44C7-883D-B36278FD83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03" y="2112557"/>
            <a:ext cx="5393121" cy="2946419"/>
          </a:xfrm>
        </p:spPr>
      </p:pic>
      <p:pic>
        <p:nvPicPr>
          <p:cNvPr id="7" name="Рисунок 6" descr="Изображение выглядит как человек, стена, мужчина, земля&#10;&#10;Описание создано автоматически">
            <a:extLst>
              <a:ext uri="{FF2B5EF4-FFF2-40B4-BE49-F238E27FC236}">
                <a16:creationId xmlns:a16="http://schemas.microsoft.com/office/drawing/2014/main" id="{8065CC7C-24EC-4DD9-A38A-AD58511E73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473687"/>
            <a:ext cx="2448272" cy="462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0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66E766-5DA2-4B37-8200-06EB6C24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783478"/>
            <a:ext cx="6624736" cy="803276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2019 г. был проведен квест, посвящённый 23 февраля.   Участниками были дети подготовительной группы «Лучики» совместно с папами.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237E46-6F2E-426D-B3A9-D183DA679E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5593" y="1976785"/>
            <a:ext cx="3931795" cy="455291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письма с указанием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D6D4166-DDC1-4815-9ECF-24379BEDFB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09160" y="2042160"/>
            <a:ext cx="3976054" cy="389914"/>
          </a:xfrm>
        </p:spPr>
        <p:txBody>
          <a:bodyPr>
            <a:normAutofit/>
          </a:bodyPr>
          <a:lstStyle/>
          <a:p>
            <a:pPr algn="ctr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Ну, поехали!!!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38566A43-DE20-4C10-8D19-2C142855A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047" y="2618557"/>
            <a:ext cx="3950189" cy="2263923"/>
          </a:xfr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id="{D14162B0-F4A1-446C-BD24-5A9E57901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59" y="2564905"/>
            <a:ext cx="4040188" cy="230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97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6A4247-6C47-4A4D-B867-E459BB6E2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класс от девочек в изготовлении корабликов из бумаги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 descr="Изображение выглядит как стол, человек, внутренний, торт&#10;&#10;Описание создано автоматически">
            <a:extLst>
              <a:ext uri="{FF2B5EF4-FFF2-40B4-BE49-F238E27FC236}">
                <a16:creationId xmlns:a16="http://schemas.microsoft.com/office/drawing/2014/main" id="{1A717011-DEAE-4DD4-8F1B-052339B419E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45" y="3949330"/>
            <a:ext cx="3964632" cy="2230104"/>
          </a:xfrm>
        </p:spPr>
      </p:pic>
      <p:pic>
        <p:nvPicPr>
          <p:cNvPr id="10" name="Объект 9" descr="Изображение выглядит как внутренний, стена, стол, человек&#10;&#10;Описание создано автоматически">
            <a:extLst>
              <a:ext uri="{FF2B5EF4-FFF2-40B4-BE49-F238E27FC236}">
                <a16:creationId xmlns:a16="http://schemas.microsoft.com/office/drawing/2014/main" id="{9F655693-3AB9-40A1-9D3F-222235FAC1B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45" y="1484784"/>
            <a:ext cx="3964632" cy="2230105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3BD0D41-BFA9-423C-AE46-280EB695EE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809" y="1476778"/>
            <a:ext cx="2532271" cy="470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86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000">
        <p:split orient="vert"/>
      </p:transition>
    </mc:Choice>
    <mc:Fallback>
      <p:transition spd="slow" advClick="0" advTm="6000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397</TotalTime>
  <Words>442</Words>
  <Application>Microsoft Office PowerPoint</Application>
  <PresentationFormat>Экран (4:3)</PresentationFormat>
  <Paragraphs>57</Paragraphs>
  <Slides>39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фотоотчёт</vt:lpstr>
      <vt:lpstr> Проведение с детьми бесед о Российской Армии, о защитниках нашей Родины.</vt:lpstr>
      <vt:lpstr>     Проведение подвижных, дидактических, сюжетно-ролевых игр</vt:lpstr>
      <vt:lpstr>20 февраля 2019 г. был проведен квест, посвящённый 23 февраля.   Участниками были дети подготовительной группы «Лучики» совместно с папами. </vt:lpstr>
      <vt:lpstr>Мастер класс от девочек в изготовлении корабликов из бумаги.</vt:lpstr>
      <vt:lpstr>Презентация PowerPoint</vt:lpstr>
      <vt:lpstr>Презентация PowerPoint</vt:lpstr>
      <vt:lpstr>  Отгадывание загадок </vt:lpstr>
      <vt:lpstr>Пение военной песни</vt:lpstr>
      <vt:lpstr>Прохождение эстафеты</vt:lpstr>
      <vt:lpstr>Презентация PowerPoint</vt:lpstr>
      <vt:lpstr>Презентация PowerPoint</vt:lpstr>
      <vt:lpstr>Посещение сестёр милосердия</vt:lpstr>
      <vt:lpstr>Презентация PowerPoint</vt:lpstr>
      <vt:lpstr>Вручение подарков и грамот</vt:lpstr>
      <vt:lpstr>Презентация PowerPoint</vt:lpstr>
      <vt:lpstr>21 февраля 2019 г. группа «Лучики» сходила на экскурсию на территорию школы № 31 для встречи с кинологическ2ой службой, её представителем Береза Натальей Александровной и её немецкой овчаркой. </vt:lpstr>
      <vt:lpstr>Презентация PowerPoint</vt:lpstr>
      <vt:lpstr>После экскурсии дети поехали на погран.заставу в Южную Озереевку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Изготовление подарков к празднику</vt:lpstr>
      <vt:lpstr>Презентация PowerPoint</vt:lpstr>
      <vt:lpstr>Презентация PowerPoint</vt:lpstr>
      <vt:lpstr>Творческие работы детей (рисунки, поделки, самостоятельная деятельность).   </vt:lpstr>
      <vt:lpstr>Презентация PowerPoint</vt:lpstr>
      <vt:lpstr>Презентация PowerPoint</vt:lpstr>
      <vt:lpstr>Презентация PowerPoint</vt:lpstr>
      <vt:lpstr>Презентация PowerPoint</vt:lpstr>
      <vt:lpstr>Ожидаемые результаты:       - повышение знаний о Российской Армии;      - развитие способности детей отражать свои знания, впечатления, мысли и чувства в играх, изо деятельности, пении, чтении стихотворений, составлении собственных рассказов;      - повышение заинтересованности родителей в формировании чувства патриотизма у детей;      - создание фотоальбома «Наши защитники».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Pavel mizhiritsky</cp:lastModifiedBy>
  <cp:revision>43</cp:revision>
  <dcterms:created xsi:type="dcterms:W3CDTF">2013-01-28T18:58:54Z</dcterms:created>
  <dcterms:modified xsi:type="dcterms:W3CDTF">2019-02-24T17:01:58Z</dcterms:modified>
</cp:coreProperties>
</file>