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82" r:id="rId2"/>
    <p:sldId id="285" r:id="rId3"/>
    <p:sldId id="257" r:id="rId4"/>
    <p:sldId id="259" r:id="rId5"/>
    <p:sldId id="261" r:id="rId6"/>
    <p:sldId id="260" r:id="rId7"/>
    <p:sldId id="265" r:id="rId8"/>
    <p:sldId id="268" r:id="rId9"/>
    <p:sldId id="269" r:id="rId10"/>
    <p:sldId id="284" r:id="rId11"/>
    <p:sldId id="274" r:id="rId12"/>
    <p:sldId id="275" r:id="rId13"/>
    <p:sldId id="276" r:id="rId14"/>
    <p:sldId id="277" r:id="rId15"/>
    <p:sldId id="28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-66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944470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240973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65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7163581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53700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8489103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993343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223234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87620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749508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74954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406321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009500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993546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479669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287549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334147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C90FE9F-0049-4C09-94AD-36DF68235EB4}" type="datetimeFigureOut">
              <a:rPr lang="en-US" smtClean="0"/>
              <a:pPr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9AFC4CE-47B3-42D4-90EA-1A65323B47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026991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</p:sldLayoutIdLst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79;&#1072;&#1075;&#1088;&#1091;&#1079;&#1082;&#1080;\viktoriya_pivovartseva_sl.mz._-_ddruzhite_s_pravilom_dorozhnogo_dvizheniya_(zaycev.net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="" xmlns:a16="http://schemas.microsoft.com/office/drawing/2014/main" id="{C5BDD1EA-D8C1-45AF-9F0A-14A2A137BA2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0830752-38FD-4EAE-945E-4D12B1436B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2710" y="628617"/>
            <a:ext cx="3971902" cy="302898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6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по ПДД  на тему: « Безопасная дорога» в подготовительной группе № 7  «Лучики»</a:t>
            </a:r>
            <a:r>
              <a:rPr lang="en-US" sz="2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6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8F3092D7-F7BA-4159-B09D-AAD22AE1E3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32709" y="3843868"/>
            <a:ext cx="2827315" cy="156474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900" b="1" u="sng" dirty="0">
                <a:solidFill>
                  <a:schemeClr val="bg1"/>
                </a:solidFill>
              </a:rPr>
              <a:t>Подготовили:</a:t>
            </a:r>
            <a:r>
              <a:rPr lang="ru-RU" sz="1900" b="1" dirty="0">
                <a:solidFill>
                  <a:schemeClr val="bg1"/>
                </a:solidFill>
              </a:rPr>
              <a:t>           Воспитатели Федоркова С.П. Мижирицкая Е.С.</a:t>
            </a:r>
            <a:endParaRPr lang="en-US" sz="1900" b="1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endParaRPr lang="en-US" sz="1900" dirty="0"/>
          </a:p>
        </p:txBody>
      </p:sp>
      <p:sp>
        <p:nvSpPr>
          <p:cNvPr id="28" name="Snip Diagonal Corner Rectangle 6">
            <a:extLst>
              <a:ext uri="{FF2B5EF4-FFF2-40B4-BE49-F238E27FC236}">
                <a16:creationId xmlns="" xmlns:a16="http://schemas.microsoft.com/office/drawing/2014/main" id="{14354E08-0068-48D7-A8AD-84C7B1CF585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34000" y="620722"/>
            <a:ext cx="6575496" cy="5286838"/>
          </a:xfrm>
          <a:prstGeom prst="snip2DiagRect">
            <a:avLst>
              <a:gd name="adj1" fmla="val 10787"/>
              <a:gd name="adj2" fmla="val 0"/>
            </a:avLst>
          </a:prstGeom>
          <a:solidFill>
            <a:schemeClr val="tx1"/>
          </a:solidFill>
          <a:ln>
            <a:noFill/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пол, человек, группа, внутренний&#10;&#10;Описание создано автоматически">
            <a:extLst>
              <a:ext uri="{FF2B5EF4-FFF2-40B4-BE49-F238E27FC236}">
                <a16:creationId xmlns="" xmlns:a16="http://schemas.microsoft.com/office/drawing/2014/main" id="{385B90AB-19F7-4F9C-B380-436B60DA0B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636" r="17481" b="1"/>
          <a:stretch/>
        </p:blipFill>
        <p:spPr>
          <a:xfrm>
            <a:off x="799072" y="786117"/>
            <a:ext cx="6245352" cy="4956048"/>
          </a:xfrm>
          <a:custGeom>
            <a:avLst/>
            <a:gdLst>
              <a:gd name="connsiteX0" fmla="*/ 534609 w 6245352"/>
              <a:gd name="connsiteY0" fmla="*/ 0 h 4956048"/>
              <a:gd name="connsiteX1" fmla="*/ 6245352 w 6245352"/>
              <a:gd name="connsiteY1" fmla="*/ 0 h 4956048"/>
              <a:gd name="connsiteX2" fmla="*/ 6245352 w 6245352"/>
              <a:gd name="connsiteY2" fmla="*/ 4421439 h 4956048"/>
              <a:gd name="connsiteX3" fmla="*/ 5710743 w 6245352"/>
              <a:gd name="connsiteY3" fmla="*/ 4956048 h 4956048"/>
              <a:gd name="connsiteX4" fmla="*/ 0 w 6245352"/>
              <a:gd name="connsiteY4" fmla="*/ 4956048 h 4956048"/>
              <a:gd name="connsiteX5" fmla="*/ 0 w 6245352"/>
              <a:gd name="connsiteY5" fmla="*/ 534609 h 495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45352" h="4956048">
                <a:moveTo>
                  <a:pt x="534609" y="0"/>
                </a:moveTo>
                <a:lnTo>
                  <a:pt x="6245352" y="0"/>
                </a:lnTo>
                <a:lnTo>
                  <a:pt x="6245352" y="4421439"/>
                </a:lnTo>
                <a:lnTo>
                  <a:pt x="5710743" y="4956048"/>
                </a:lnTo>
                <a:lnTo>
                  <a:pt x="0" y="4956048"/>
                </a:lnTo>
                <a:lnTo>
                  <a:pt x="0" y="534609"/>
                </a:lnTo>
                <a:close/>
              </a:path>
            </a:pathLst>
          </a:custGeom>
        </p:spPr>
      </p:pic>
      <p:grpSp>
        <p:nvGrpSpPr>
          <p:cNvPr id="30" name="Group 29">
            <a:extLst>
              <a:ext uri="{FF2B5EF4-FFF2-40B4-BE49-F238E27FC236}">
                <a16:creationId xmlns="" xmlns:a16="http://schemas.microsoft.com/office/drawing/2014/main" id="{A779F34F-2960-4B81-BA08-445B6F6A0CD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31" name="Straight Connector 30">
              <a:extLst>
                <a:ext uri="{FF2B5EF4-FFF2-40B4-BE49-F238E27FC236}">
                  <a16:creationId xmlns="" xmlns:a16="http://schemas.microsoft.com/office/drawing/2014/main" id="{10A57ACC-416F-4A5D-B7F7-DDA9886A3A6C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="" xmlns:a16="http://schemas.microsoft.com/office/drawing/2014/main" id="{26522B4F-50C4-4FCE-8AE2-3789D63ED33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="" xmlns:a16="http://schemas.microsoft.com/office/drawing/2014/main" id="{2C3978FC-B5D1-42BE-B086-BC2A733D58F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="" xmlns:a16="http://schemas.microsoft.com/office/drawing/2014/main" id="{ACED99F1-340D-4970-8E66-3B28E927112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="" xmlns:a16="http://schemas.microsoft.com/office/drawing/2014/main" id="{50A54E39-63C0-4847-A766-C6B74FEB48D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viktoriya_pivovartseva_sl.mz._-_ddruzhite_s_pravilom_dorozhnogo_dvizheniya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25287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753156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AD40FC3E-4167-4AFA-A9E9-E085BB2ABED9}"/>
              </a:ext>
            </a:extLst>
          </p:cNvPr>
          <p:cNvSpPr/>
          <p:nvPr/>
        </p:nvSpPr>
        <p:spPr>
          <a:xfrm>
            <a:off x="2883877" y="942535"/>
            <a:ext cx="62601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Итоговое мероприятие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DB79A54C-E154-4008-979E-7B0E4983BCF5}"/>
              </a:ext>
            </a:extLst>
          </p:cNvPr>
          <p:cNvSpPr/>
          <p:nvPr/>
        </p:nvSpPr>
        <p:spPr>
          <a:xfrm>
            <a:off x="2971800" y="1559860"/>
            <a:ext cx="61722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Aft>
                <a:spcPts val="800"/>
              </a:spcAft>
            </a:pPr>
            <a:r>
              <a:rPr lang="ru-RU" sz="2000" i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рамках проведения профилактических работ о дорожно-транспортных происшествий с детьми ,были приглашены учащиеся 4 класса для ознакомления и углубления знаний детей о ПДД, перехода через дорогу, поведения около проезжей части, соблюдение личной безопасности.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spcAft>
                <a:spcPts val="800"/>
              </a:spcAft>
            </a:pPr>
            <a:r>
              <a:rPr lang="ru-RU" sz="2000" i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Ученики школы провели беседу в игровой форме, показали презентацию, загадывали загадки, задавали вопросы.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spcAft>
                <a:spcPts val="800"/>
              </a:spcAft>
            </a:pPr>
            <a:r>
              <a:rPr lang="ru-RU" sz="2000" i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Дети с большим интересом принимали участие в общении с учениками школы.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spcAft>
                <a:spcPts val="800"/>
              </a:spcAft>
            </a:pPr>
            <a:r>
              <a:rPr lang="ru-RU" sz="2000" i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Пополнили свои знания, активизировали общение со сверстниками и гостями.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54421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34550A3-AE44-48AF-AE09-39C15B6AC8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622005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фотография, внутренний, стена, другой&#10;&#10;Описание создано автоматически">
            <a:extLst>
              <a:ext uri="{FF2B5EF4-FFF2-40B4-BE49-F238E27FC236}">
                <a16:creationId xmlns="" xmlns:a16="http://schemas.microsoft.com/office/drawing/2014/main" id="{D7DC7756-CDE3-4864-A158-27A53B79D2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29" r="7582"/>
          <a:stretch/>
        </p:blipFill>
        <p:spPr>
          <a:xfrm>
            <a:off x="20" y="10"/>
            <a:ext cx="6095980" cy="685799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D61B330D-B26C-421C-A70B-A43E858F0B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69" r="6342"/>
          <a:stretch/>
        </p:blipFill>
        <p:spPr>
          <a:xfrm>
            <a:off x="6096000" y="10"/>
            <a:ext cx="6096000" cy="68579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833662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фотография, другой, стена, показывает&#10;&#10;Описание создано автоматически">
            <a:extLst>
              <a:ext uri="{FF2B5EF4-FFF2-40B4-BE49-F238E27FC236}">
                <a16:creationId xmlns="" xmlns:a16="http://schemas.microsoft.com/office/drawing/2014/main" id="{2A72173B-E6AC-4B4A-A467-EDD37811AB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56" r="6956"/>
          <a:stretch/>
        </p:blipFill>
        <p:spPr>
          <a:xfrm>
            <a:off x="20" y="10"/>
            <a:ext cx="6095980" cy="6857990"/>
          </a:xfrm>
          <a:prstGeom prst="rect">
            <a:avLst/>
          </a:prstGeom>
        </p:spPr>
      </p:pic>
      <p:pic>
        <p:nvPicPr>
          <p:cNvPr id="3" name="Рисунок 2" descr="Изображение выглядит как внутренний, фотография, стена&#10;&#10;Описание создано автоматически">
            <a:extLst>
              <a:ext uri="{FF2B5EF4-FFF2-40B4-BE49-F238E27FC236}">
                <a16:creationId xmlns="" xmlns:a16="http://schemas.microsoft.com/office/drawing/2014/main" id="{C6B6CFAA-C556-4125-8C56-44F616DBEB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111"/>
          <a:stretch/>
        </p:blipFill>
        <p:spPr>
          <a:xfrm>
            <a:off x="6096000" y="10"/>
            <a:ext cx="6096000" cy="68579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58608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C5CF2D2C-38DB-48D4-855A-EB8BA84FDB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475694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FEB90296-CFE0-401D-9CA3-32966EC4F01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08C9B4EE-7611-4ED9-B356-7BDD377C39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A4F266A-F2F7-47CD-8BBC-E3777E982FD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20D69C80-8919-4A32-B897-F2A21F94057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F427B072-CC5B-481B-9719-8CD4C54444B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4609862E-48F9-45AC-8D44-67A0268A793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925" y="2"/>
            <a:ext cx="12192000" cy="6858000"/>
          </a:xfrm>
          <a:prstGeom prst="rect">
            <a:avLst/>
          </a:pr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Snip Diagonal Corner Rectangle 6">
            <a:extLst>
              <a:ext uri="{FF2B5EF4-FFF2-40B4-BE49-F238E27FC236}">
                <a16:creationId xmlns="" xmlns:a16="http://schemas.microsoft.com/office/drawing/2014/main" id="{2D5EEA8B-2D86-4D1D-96B3-6B829030378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>
            <a:off x="925" y="2"/>
            <a:ext cx="12191075" cy="6857998"/>
          </a:xfrm>
          <a:prstGeom prst="snip2DiagRect">
            <a:avLst>
              <a:gd name="adj1" fmla="val 0"/>
              <a:gd name="adj2" fmla="val 37605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5891716-8B43-493F-826D-7F953F856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5645" y="685799"/>
            <a:ext cx="8001000" cy="297180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/>
              <a:t>СПАСИБО ЗА ВНИМАНИЕ</a:t>
            </a:r>
          </a:p>
        </p:txBody>
      </p:sp>
    </p:spTree>
    <p:extLst>
      <p:ext uri="{BB962C8B-B14F-4D97-AF65-F5344CB8AC3E}">
        <p14:creationId xmlns="" xmlns:p14="http://schemas.microsoft.com/office/powerpoint/2010/main" val="40242180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742122"/>
            <a:ext cx="10778918" cy="5252277"/>
          </a:xfrm>
        </p:spPr>
        <p:txBody>
          <a:bodyPr>
            <a:noAutofit/>
          </a:bodyPr>
          <a:lstStyle/>
          <a:p>
            <a:pPr algn="ctr"/>
            <a:r>
              <a:rPr lang="ru-RU" sz="2800" b="1" i="1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Задачи проекта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1. Обучить детей ПДД.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 Привить навыки безопасного поведения на дороге.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3. Познакомить детей с работой светофора.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4. Расширить представление об улице, проезжей части, тротуаре и дорожных знаках.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5. Научить детей ориентироваться в дорожных ситуациях по пути в детский сад и обратно.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6. Привлечь родителей к совместной деятельности</a:t>
            </a:r>
            <a:r>
              <a:rPr lang="ru-RU" sz="2800" i="1" dirty="0" smtClean="0">
                <a:solidFill>
                  <a:schemeClr val="bg1"/>
                </a:solidFill>
              </a:rPr>
              <a:t>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74E0096-6958-4C3B-81A5-FA88C72A0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636" y="3752687"/>
            <a:ext cx="5242259" cy="1922251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40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Дидактические игры: </a:t>
            </a:r>
            <a:r>
              <a:rPr lang="ru-RU" sz="19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1900" b="1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19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19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2200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«Знаешь ли ты правила поведения на дороге?».</a:t>
            </a:r>
            <a:r>
              <a:rPr lang="ru-RU" sz="2200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200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2200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200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2200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«Собери светофор»</a:t>
            </a:r>
            <a:r>
              <a:rPr lang="ru-RU" sz="2200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.</a:t>
            </a:r>
            <a:r>
              <a:rPr lang="en-US" sz="2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19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19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19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8C15E262-6D93-4DB2-B58C-31A449A76D20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09" b="2"/>
          <a:stretch/>
        </p:blipFill>
        <p:spPr bwMode="auto">
          <a:xfrm>
            <a:off x="5398355" y="1"/>
            <a:ext cx="4151376" cy="2349401"/>
          </a:xfrm>
          <a:custGeom>
            <a:avLst/>
            <a:gdLst>
              <a:gd name="connsiteX0" fmla="*/ 20101 w 4151376"/>
              <a:gd name="connsiteY0" fmla="*/ 0 h 2349401"/>
              <a:gd name="connsiteX1" fmla="*/ 4131276 w 4151376"/>
              <a:gd name="connsiteY1" fmla="*/ 0 h 2349401"/>
              <a:gd name="connsiteX2" fmla="*/ 4140659 w 4151376"/>
              <a:gd name="connsiteY2" fmla="*/ 61486 h 2349401"/>
              <a:gd name="connsiteX3" fmla="*/ 4151376 w 4151376"/>
              <a:gd name="connsiteY3" fmla="*/ 273713 h 2349401"/>
              <a:gd name="connsiteX4" fmla="*/ 2075688 w 4151376"/>
              <a:gd name="connsiteY4" fmla="*/ 2349401 h 2349401"/>
              <a:gd name="connsiteX5" fmla="*/ 0 w 4151376"/>
              <a:gd name="connsiteY5" fmla="*/ 273713 h 2349401"/>
              <a:gd name="connsiteX6" fmla="*/ 10717 w 4151376"/>
              <a:gd name="connsiteY6" fmla="*/ 61486 h 2349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51376" h="2349401">
                <a:moveTo>
                  <a:pt x="20101" y="0"/>
                </a:moveTo>
                <a:lnTo>
                  <a:pt x="4131276" y="0"/>
                </a:lnTo>
                <a:lnTo>
                  <a:pt x="4140659" y="61486"/>
                </a:lnTo>
                <a:cubicBezTo>
                  <a:pt x="4147746" y="131265"/>
                  <a:pt x="4151376" y="202065"/>
                  <a:pt x="4151376" y="273713"/>
                </a:cubicBezTo>
                <a:cubicBezTo>
                  <a:pt x="4151376" y="1420084"/>
                  <a:pt x="3222059" y="2349401"/>
                  <a:pt x="2075688" y="2349401"/>
                </a:cubicBezTo>
                <a:cubicBezTo>
                  <a:pt x="929317" y="2349401"/>
                  <a:pt x="0" y="1420084"/>
                  <a:pt x="0" y="273713"/>
                </a:cubicBezTo>
                <a:cubicBezTo>
                  <a:pt x="0" y="202065"/>
                  <a:pt x="3630" y="131265"/>
                  <a:pt x="10717" y="61486"/>
                </a:cubicBezTo>
                <a:close/>
              </a:path>
            </a:pathLst>
          </a:custGeom>
          <a:noFill/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D43CF71-B232-4E5C-935E-1D3BD8353F7C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614" r="33613" b="1"/>
          <a:stretch/>
        </p:blipFill>
        <p:spPr bwMode="auto">
          <a:xfrm>
            <a:off x="1" y="647373"/>
            <a:ext cx="5385130" cy="6210629"/>
          </a:xfrm>
          <a:custGeom>
            <a:avLst/>
            <a:gdLst>
              <a:gd name="connsiteX0" fmla="*/ 2203018 w 5385130"/>
              <a:gd name="connsiteY0" fmla="*/ 0 h 6210629"/>
              <a:gd name="connsiteX1" fmla="*/ 5385130 w 5385130"/>
              <a:gd name="connsiteY1" fmla="*/ 3182112 h 6210629"/>
              <a:gd name="connsiteX2" fmla="*/ 3441640 w 5385130"/>
              <a:gd name="connsiteY2" fmla="*/ 6114158 h 6210629"/>
              <a:gd name="connsiteX3" fmla="*/ 3178061 w 5385130"/>
              <a:gd name="connsiteY3" fmla="*/ 6210629 h 6210629"/>
              <a:gd name="connsiteX4" fmla="*/ 1233206 w 5385130"/>
              <a:gd name="connsiteY4" fmla="*/ 6210629 h 6210629"/>
              <a:gd name="connsiteX5" fmla="*/ 1108901 w 5385130"/>
              <a:gd name="connsiteY5" fmla="*/ 6171135 h 6210629"/>
              <a:gd name="connsiteX6" fmla="*/ 178899 w 5385130"/>
              <a:gd name="connsiteY6" fmla="*/ 5637585 h 6210629"/>
              <a:gd name="connsiteX7" fmla="*/ 0 w 5385130"/>
              <a:gd name="connsiteY7" fmla="*/ 5474990 h 6210629"/>
              <a:gd name="connsiteX8" fmla="*/ 0 w 5385130"/>
              <a:gd name="connsiteY8" fmla="*/ 889234 h 6210629"/>
              <a:gd name="connsiteX9" fmla="*/ 178899 w 5385130"/>
              <a:gd name="connsiteY9" fmla="*/ 726640 h 6210629"/>
              <a:gd name="connsiteX10" fmla="*/ 2203018 w 5385130"/>
              <a:gd name="connsiteY10" fmla="*/ 0 h 6210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85130" h="6210629">
                <a:moveTo>
                  <a:pt x="2203018" y="0"/>
                </a:moveTo>
                <a:cubicBezTo>
                  <a:pt x="3960450" y="0"/>
                  <a:pt x="5385130" y="1424680"/>
                  <a:pt x="5385130" y="3182112"/>
                </a:cubicBezTo>
                <a:cubicBezTo>
                  <a:pt x="5385130" y="4500186"/>
                  <a:pt x="4583748" y="5631087"/>
                  <a:pt x="3441640" y="6114158"/>
                </a:cubicBezTo>
                <a:lnTo>
                  <a:pt x="3178061" y="6210629"/>
                </a:lnTo>
                <a:lnTo>
                  <a:pt x="1233206" y="6210629"/>
                </a:lnTo>
                <a:lnTo>
                  <a:pt x="1108901" y="6171135"/>
                </a:lnTo>
                <a:cubicBezTo>
                  <a:pt x="767738" y="6046219"/>
                  <a:pt x="453928" y="5864559"/>
                  <a:pt x="178899" y="5637585"/>
                </a:cubicBezTo>
                <a:lnTo>
                  <a:pt x="0" y="5474990"/>
                </a:lnTo>
                <a:lnTo>
                  <a:pt x="0" y="889234"/>
                </a:lnTo>
                <a:lnTo>
                  <a:pt x="178899" y="726640"/>
                </a:lnTo>
                <a:cubicBezTo>
                  <a:pt x="728956" y="272693"/>
                  <a:pt x="1434142" y="0"/>
                  <a:pt x="2203018" y="0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="" xmlns:p14="http://schemas.microsoft.com/office/powerpoint/2010/main" val="11323536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73D7DB0-9440-41C1-9C97-F49F673D7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40080"/>
            <a:ext cx="2752354" cy="2709275"/>
          </a:xfrm>
          <a:prstGeom prst="ellipse">
            <a:avLst/>
          </a:prstGeom>
          <a:solidFill>
            <a:srgbClr val="231815"/>
          </a:solidFill>
          <a:ln w="174625" cmpd="thinThick">
            <a:solidFill>
              <a:srgbClr val="231815"/>
            </a:solidFill>
          </a:ln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1800" b="1" i="1">
                <a:solidFill>
                  <a:srgbClr val="FFFFFF"/>
                </a:solidFill>
              </a:rPr>
              <a:t>Чтение художественных произведений, рассматривание иллюстраций к ним.</a:t>
            </a:r>
            <a:endParaRPr lang="en-US" sz="1800" b="1">
              <a:solidFill>
                <a:srgbClr val="FFFFFF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195D0D6A-F5D7-4972-8DC8-9E400DBE7365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979125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Рисунок 7">
            <a:extLst>
              <a:ext uri="{FF2B5EF4-FFF2-40B4-BE49-F238E27FC236}">
                <a16:creationId xmlns="" xmlns:a16="http://schemas.microsoft.com/office/drawing/2014/main" id="{6138738B-E626-4E5E-938B-716557E12F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6065" r="-1" b="10653"/>
          <a:stretch/>
        </p:blipFill>
        <p:spPr bwMode="auto">
          <a:xfrm>
            <a:off x="20" y="10"/>
            <a:ext cx="6095980" cy="6857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Рисунок 8">
            <a:extLst>
              <a:ext uri="{FF2B5EF4-FFF2-40B4-BE49-F238E27FC236}">
                <a16:creationId xmlns="" xmlns:a16="http://schemas.microsoft.com/office/drawing/2014/main" id="{98DC76C1-B109-4E7F-96B8-91C88378F9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626" r="-1" b="21092"/>
          <a:stretch/>
        </p:blipFill>
        <p:spPr bwMode="auto">
          <a:xfrm>
            <a:off x="6096000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>
            <a:extLst>
              <a:ext uri="{FF2B5EF4-FFF2-40B4-BE49-F238E27FC236}">
                <a16:creationId xmlns="" xmlns:a16="http://schemas.microsoft.com/office/drawing/2014/main" id="{91C8BC43-92D1-496E-BCB2-D458371B68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99699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4">
            <a:extLst>
              <a:ext uri="{FF2B5EF4-FFF2-40B4-BE49-F238E27FC236}">
                <a16:creationId xmlns="" xmlns:a16="http://schemas.microsoft.com/office/drawing/2014/main" id="{EC045C44-7257-453D-ADC0-E4DCEF5C9D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450845"/>
            <a:ext cx="12996994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ru-RU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="" xmlns:a16="http://schemas.microsoft.com/office/drawing/2014/main" id="{99628755-C6BB-4A53-9789-8A36A4A160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0563225"/>
            <a:ext cx="1299699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88918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D32187-9D61-49AE-B26B-1931968AC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394" y="661290"/>
            <a:ext cx="3651467" cy="1676603"/>
          </a:xfr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4000" b="1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Сюжетно-ролевые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 игры</a:t>
            </a:r>
            <a:b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4000" b="1" dirty="0"/>
              <a:t/>
            </a:r>
            <a:br>
              <a:rPr lang="en-US" sz="4000" b="1" dirty="0"/>
            </a:br>
            <a:endParaRPr lang="en-US" sz="4000" b="1" dirty="0"/>
          </a:p>
        </p:txBody>
      </p:sp>
      <p:pic>
        <p:nvPicPr>
          <p:cNvPr id="6" name="Объект 5" descr="Изображение выглядит как ребенок, маленький, человек, сидит&#10;&#10;Описание создано автоматически">
            <a:extLst>
              <a:ext uri="{FF2B5EF4-FFF2-40B4-BE49-F238E27FC236}">
                <a16:creationId xmlns="" xmlns:a16="http://schemas.microsoft.com/office/drawing/2014/main" id="{70F9BDCC-A6BF-46C4-8090-E34F7F1C47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88" y="3304580"/>
            <a:ext cx="3651250" cy="2053828"/>
          </a:xfrm>
        </p:spPr>
      </p:pic>
      <p:pic>
        <p:nvPicPr>
          <p:cNvPr id="14" name="Объект 3">
            <a:extLst>
              <a:ext uri="{FF2B5EF4-FFF2-40B4-BE49-F238E27FC236}">
                <a16:creationId xmlns="" xmlns:a16="http://schemas.microsoft.com/office/drawing/2014/main" id="{DA49D13A-9B01-480E-BCA2-D55035FC2FAB}"/>
              </a:ext>
            </a:extLst>
          </p:cNvPr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57" r="36193"/>
          <a:stretch/>
        </p:blipFill>
        <p:spPr bwMode="auto">
          <a:xfrm>
            <a:off x="4639056" y="-124415"/>
            <a:ext cx="7552944" cy="6857990"/>
          </a:xfrm>
          <a:prstGeom prst="rect">
            <a:avLst/>
          </a:prstGeom>
          <a:noFill/>
          <a:effectLst/>
        </p:spPr>
      </p:pic>
    </p:spTree>
    <p:extLst>
      <p:ext uri="{BB962C8B-B14F-4D97-AF65-F5344CB8AC3E}">
        <p14:creationId xmlns="" xmlns:p14="http://schemas.microsoft.com/office/powerpoint/2010/main" val="20895117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CF34EE3-566D-4A9A-BBE6-230996E3E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51" y="406068"/>
            <a:ext cx="5305297" cy="1692794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Конструктивные игры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="" xmlns:a16="http://schemas.microsoft.com/office/drawing/2014/main" id="{6907A47E-1B1B-4F0F-A8B2-103FCD116A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38" y="2866182"/>
            <a:ext cx="5119687" cy="2879823"/>
          </a:xfrm>
        </p:spPr>
      </p:pic>
      <p:pic>
        <p:nvPicPr>
          <p:cNvPr id="7" name="Объект 3">
            <a:extLst>
              <a:ext uri="{FF2B5EF4-FFF2-40B4-BE49-F238E27FC236}">
                <a16:creationId xmlns="" xmlns:a16="http://schemas.microsoft.com/office/drawing/2014/main" id="{C6EEA905-D97E-405F-8515-D9F3C8B47D98}"/>
              </a:ext>
            </a:extLst>
          </p:cNvPr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458" r="39761"/>
          <a:stretch/>
        </p:blipFill>
        <p:spPr bwMode="auto"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="" xmlns:p14="http://schemas.microsoft.com/office/powerpoint/2010/main" val="14978523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6B26545-4313-41A9-B799-052D69100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1" y="1783959"/>
            <a:ext cx="5295878" cy="288911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Рисовани</a:t>
            </a:r>
            <a:r>
              <a:rPr lang="ru-RU" sz="6000" b="1" i="1" dirty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endParaRPr lang="en-US" sz="6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8DE4E3C6-0593-4659-8F49-5DE348130CAE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35964"/>
          <a:stretch/>
        </p:blipFill>
        <p:spPr bwMode="auto">
          <a:xfrm>
            <a:off x="20" y="10"/>
            <a:ext cx="6024134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</p:pic>
    </p:spTree>
    <p:extLst>
      <p:ext uri="{BB962C8B-B14F-4D97-AF65-F5344CB8AC3E}">
        <p14:creationId xmlns="" xmlns:p14="http://schemas.microsoft.com/office/powerpoint/2010/main" val="24951288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B9E49B-0068-456C-85B8-9E9E321EB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211" y="402076"/>
            <a:ext cx="5120114" cy="16927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i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i="1" dirty="0">
                <a:latin typeface="Arial" panose="020B0604020202020204" pitchFamily="34" charset="0"/>
                <a:cs typeface="Arial" panose="020B0604020202020204" pitchFamily="34" charset="0"/>
              </a:rPr>
              <a:t>Работа с родителями:</a:t>
            </a:r>
            <a:br>
              <a:rPr lang="ru-RU" sz="3200" b="1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00" i="1" dirty="0">
                <a:latin typeface="Arial" panose="020B0604020202020204" pitchFamily="34" charset="0"/>
                <a:cs typeface="Arial" panose="020B0604020202020204" pitchFamily="34" charset="0"/>
              </a:rPr>
              <a:t>Памятка для родителей «Приемы обучения юного пешехода».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="" xmlns:a16="http://schemas.microsoft.com/office/drawing/2014/main" id="{0FA0278E-DBD1-444E-8949-171746E14F7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8" y="2866182"/>
            <a:ext cx="5119687" cy="28798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Объект 3">
            <a:extLst>
              <a:ext uri="{FF2B5EF4-FFF2-40B4-BE49-F238E27FC236}">
                <a16:creationId xmlns="" xmlns:a16="http://schemas.microsoft.com/office/drawing/2014/main" id="{EC9E70A1-3C89-4330-B2D6-8AB37BAC9FE6}"/>
              </a:ext>
            </a:extLst>
          </p:cNvPr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784" r="28435"/>
          <a:stretch/>
        </p:blipFill>
        <p:spPr bwMode="auto"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="" xmlns:p14="http://schemas.microsoft.com/office/powerpoint/2010/main" val="37808075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 advTm="5000">
        <p:wipe/>
      </p:transition>
    </mc:Choice>
    <mc:Fallback>
      <p:transition advTm="5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129</Words>
  <Application>Microsoft Office PowerPoint</Application>
  <PresentationFormat>Произвольный</PresentationFormat>
  <Paragraphs>16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Сектор</vt:lpstr>
      <vt:lpstr>Проект по ПДД  на тему: « Безопасная дорога» в подготовительной группе № 7  «Лучики» </vt:lpstr>
      <vt:lpstr>Задачи проекта      1. Обучить детей ПДД. 2. Привить навыки безопасного поведения на дороге. 3. Познакомить детей с работой светофора. 4. Расширить представление об улице, проезжей части, тротуаре и дорожных знаках. 5. Научить детей ориентироваться в дорожных ситуациях по пути в детский сад и обратно. 6. Привлечь родителей к совместной деятельности.</vt:lpstr>
      <vt:lpstr>Дидактические игры:   «Знаешь ли ты правила поведения на дороге?».   «Собери светофор».  </vt:lpstr>
      <vt:lpstr>Чтение художественных произведений, рассматривание иллюстраций к ним.</vt:lpstr>
      <vt:lpstr>Слайд 5</vt:lpstr>
      <vt:lpstr>  Сюжетно-ролевые игры    </vt:lpstr>
      <vt:lpstr>Конструктивные игры</vt:lpstr>
      <vt:lpstr>РисованиЕ</vt:lpstr>
      <vt:lpstr> Работа с родителями:  Памятка для родителей «Приемы обучения юного пешехода».  </vt:lpstr>
      <vt:lpstr>Слайд 10</vt:lpstr>
      <vt:lpstr>Слайд 11</vt:lpstr>
      <vt:lpstr>Слайд 12</vt:lpstr>
      <vt:lpstr>Слайд 13</vt:lpstr>
      <vt:lpstr>Слайд 14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ПДД  на тему: « Безопасная дорога» в подготовительной группе № 7  «Лучики» </dc:title>
  <dc:creator>Pavel mizhiritsky</dc:creator>
  <cp:lastModifiedBy>Lenovo</cp:lastModifiedBy>
  <cp:revision>6</cp:revision>
  <dcterms:created xsi:type="dcterms:W3CDTF">2019-02-17T15:27:21Z</dcterms:created>
  <dcterms:modified xsi:type="dcterms:W3CDTF">2019-04-15T12:34:34Z</dcterms:modified>
</cp:coreProperties>
</file>