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71" r:id="rId2"/>
    <p:sldId id="257" r:id="rId3"/>
    <p:sldId id="258" r:id="rId4"/>
    <p:sldId id="259" r:id="rId5"/>
    <p:sldId id="260" r:id="rId6"/>
    <p:sldId id="270" r:id="rId7"/>
    <p:sldId id="267" r:id="rId8"/>
    <p:sldId id="268" r:id="rId9"/>
    <p:sldId id="263" r:id="rId10"/>
    <p:sldId id="264" r:id="rId11"/>
    <p:sldId id="265" r:id="rId12"/>
    <p:sldId id="266" r:id="rId13"/>
    <p:sldId id="269" r:id="rId14"/>
    <p:sldId id="272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-108" y="-1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 cstate="email">
            <a:alphaModFix amt="3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pPr/>
              <a:t>3/9/2021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3/9/2021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3/9/2021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3/9/2021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3/9/2021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3/9/2021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 cstate="email">
            <a:alphaModFix amt="3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3/9/2021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12047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cap="none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1800" cap="none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униципальное бюджетное дошкольное образовательное учреждение</a:t>
            </a:r>
            <a:br>
              <a:rPr lang="ru-RU" sz="1800" cap="none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cap="none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детский сад комбинированного вида № 11 «Теремок» посёлка </a:t>
            </a:r>
            <a:r>
              <a:rPr lang="ru-RU" sz="1800" cap="none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800" cap="none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себай</a:t>
            </a:r>
            <a:br>
              <a:rPr lang="ru-RU" sz="1800" cap="none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cap="none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муниципального образования </a:t>
            </a:r>
            <a:r>
              <a:rPr lang="ru-RU" sz="1800" cap="none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1800" cap="none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остовский район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53143" y="2249486"/>
            <a:ext cx="11111593" cy="429010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«ИННОВАЦИОННАЯ ТЕХНОЛОГИЯ «МАНДАЛА» </a:t>
            </a:r>
            <a:b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РАБОТЕ ПЕДАГОГА-ПСИХОЛОГА КАК СРЕДСТВО КОРРЕКЦИИ ТРЕВОЖНОСТИ И АГРЕССИВНОСТИ ПОВЕДЕНИЯ ДЕТЕЙ СТАРШЕГО ДОШКОЛЬНОГО ВОЗРАСТА»</a:t>
            </a:r>
          </a:p>
          <a:p>
            <a:pPr algn="r">
              <a:lnSpc>
                <a:spcPts val="2160"/>
              </a:lnSpc>
              <a:spcBef>
                <a:spcPts val="600"/>
              </a:spcBef>
              <a:buClr>
                <a:srgbClr val="90C226"/>
              </a:buClr>
              <a:buSzPct val="80000"/>
              <a:buNone/>
            </a:pPr>
            <a:endParaRPr lang="ru-RU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ts val="2160"/>
              </a:lnSpc>
              <a:spcBef>
                <a:spcPts val="600"/>
              </a:spcBef>
              <a:buClr>
                <a:srgbClr val="90C226"/>
              </a:buClr>
              <a:buSzPct val="80000"/>
              <a:buNone/>
            </a:pPr>
            <a:endParaRPr lang="ru-RU" sz="19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ts val="2160"/>
              </a:lnSpc>
              <a:spcBef>
                <a:spcPts val="600"/>
              </a:spcBef>
              <a:buClr>
                <a:srgbClr val="90C226"/>
              </a:buClr>
              <a:buSzPct val="80000"/>
              <a:buNone/>
            </a:pP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Подготовили: </a:t>
            </a:r>
          </a:p>
          <a:p>
            <a:pPr algn="r">
              <a:lnSpc>
                <a:spcPts val="2160"/>
              </a:lnSpc>
              <a:spcBef>
                <a:spcPts val="600"/>
              </a:spcBef>
              <a:buClr>
                <a:srgbClr val="90C226"/>
              </a:buClr>
              <a:buSzPct val="80000"/>
              <a:buNone/>
            </a:pP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педагоги – психологи</a:t>
            </a:r>
          </a:p>
          <a:p>
            <a:pPr algn="r">
              <a:lnSpc>
                <a:spcPts val="2160"/>
              </a:lnSpc>
              <a:spcBef>
                <a:spcPts val="600"/>
              </a:spcBef>
              <a:buClr>
                <a:srgbClr val="90C226"/>
              </a:buClr>
              <a:buSzPct val="80000"/>
              <a:buNone/>
            </a:pP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Букина О.Э.</a:t>
            </a:r>
          </a:p>
          <a:p>
            <a:pPr algn="r">
              <a:lnSpc>
                <a:spcPts val="2160"/>
              </a:lnSpc>
              <a:spcBef>
                <a:spcPts val="600"/>
              </a:spcBef>
              <a:buClr>
                <a:srgbClr val="90C226"/>
              </a:buClr>
              <a:buSzPct val="80000"/>
              <a:buNone/>
            </a:pPr>
            <a:r>
              <a:rPr lang="ru-RU" sz="18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Зиборова</a:t>
            </a: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Е.С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254000"/>
            <a:ext cx="9905998" cy="15240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Мандалы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 жидкому 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тесту»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8270422" y="1436914"/>
            <a:ext cx="3012622" cy="2555422"/>
          </a:xfrm>
          <a:prstGeom prst="rect">
            <a:avLst/>
          </a:prstGeom>
          <a:ln w="38100" cap="sq">
            <a:solidFill>
              <a:schemeClr val="tx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990697" y="4098471"/>
            <a:ext cx="2699560" cy="2306905"/>
          </a:xfrm>
          <a:prstGeom prst="rect">
            <a:avLst/>
          </a:prstGeom>
          <a:ln w="38100" cap="sq">
            <a:solidFill>
              <a:schemeClr val="tx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AutoShape 2" descr="https://apf.mail.ru/cgi-bin/readmsg/20180301_164327.jpg?id=15214503570000000798%3B0%3B1&amp;x-email=nanacha76%40mail.ru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4" name="Picture 4" descr="https://www.krugevo-skazok.ru/wp-content/uploads/2015/01/IMG_052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13716" y="2441121"/>
            <a:ext cx="3040276" cy="2735036"/>
          </a:xfrm>
          <a:prstGeom prst="rect">
            <a:avLst/>
          </a:prstGeom>
          <a:ln w="38100" cap="sq">
            <a:solidFill>
              <a:schemeClr val="tx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21045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Мандалы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из 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фетра»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873" r="10336"/>
          <a:stretch>
            <a:fillRect/>
          </a:stretch>
        </p:blipFill>
        <p:spPr>
          <a:xfrm>
            <a:off x="1330778" y="2300288"/>
            <a:ext cx="4098472" cy="3541712"/>
          </a:xfrm>
          <a:prstGeom prst="rect">
            <a:avLst/>
          </a:prstGeom>
          <a:ln w="38100" cap="sq">
            <a:solidFill>
              <a:schemeClr val="tx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0069"/>
          <a:stretch>
            <a:fillRect/>
          </a:stretch>
        </p:blipFill>
        <p:spPr>
          <a:xfrm>
            <a:off x="6572250" y="2281727"/>
            <a:ext cx="4237264" cy="3533775"/>
          </a:xfrm>
          <a:prstGeom prst="rect">
            <a:avLst/>
          </a:prstGeom>
          <a:ln w="38100" cap="sq">
            <a:solidFill>
              <a:schemeClr val="tx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472662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Мандалы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основе игры «</a:t>
            </a:r>
            <a:r>
              <a:rPr lang="ru-RU" sz="28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Геоконт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577" y="2327502"/>
            <a:ext cx="4722282" cy="3541712"/>
          </a:xfrm>
          <a:prstGeom prst="rect">
            <a:avLst/>
          </a:prstGeom>
          <a:ln w="38100" cap="sq">
            <a:solidFill>
              <a:schemeClr val="tx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9935" y="2294164"/>
            <a:ext cx="4657476" cy="3575431"/>
          </a:xfrm>
          <a:prstGeom prst="rect">
            <a:avLst/>
          </a:prstGeom>
          <a:ln w="38100" cap="sq">
            <a:solidFill>
              <a:schemeClr val="tx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187305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Мандалы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роспись пластилином по 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стеклу»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4450444" y="3389090"/>
            <a:ext cx="3378197" cy="3184074"/>
          </a:xfrm>
          <a:prstGeom prst="rect">
            <a:avLst/>
          </a:prstGeom>
          <a:ln w="38100" cap="sq">
            <a:solidFill>
              <a:schemeClr val="tx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8287208" y="1837423"/>
            <a:ext cx="3233055" cy="3215813"/>
          </a:xfrm>
          <a:prstGeom prst="rect">
            <a:avLst/>
          </a:prstGeom>
          <a:ln w="38100" cap="sq">
            <a:solidFill>
              <a:schemeClr val="tx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0" name="Picture 2" descr="https://hendmeid.guru/wp-content/auploads/515301/fullsiz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5409" y="1928167"/>
            <a:ext cx="3369778" cy="3146855"/>
          </a:xfrm>
          <a:prstGeom prst="rect">
            <a:avLst/>
          </a:prstGeom>
          <a:ln w="38100" cap="sq">
            <a:solidFill>
              <a:schemeClr val="tx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630089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Спасибо за внимание!</a:t>
            </a:r>
            <a:br>
              <a:rPr lang="ru-RU" dirty="0" smtClean="0">
                <a:solidFill>
                  <a:schemeClr val="bg1"/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4000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https://i.pinimg.com/originals/66/73/5a/66735aef0c3d3deecedd529966d5522c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02579" y="2392135"/>
            <a:ext cx="3755571" cy="319223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2" y="618518"/>
            <a:ext cx="9905999" cy="3577926"/>
          </a:xfrm>
        </p:spPr>
        <p:txBody>
          <a:bodyPr>
            <a:noAutofit/>
          </a:bodyPr>
          <a:lstStyle/>
          <a:p>
            <a:pPr algn="ctr">
              <a:lnSpc>
                <a:spcPct val="115000"/>
              </a:lnSpc>
              <a:spcBef>
                <a:spcPts val="600"/>
              </a:spcBef>
              <a:spcAft>
                <a:spcPts val="1080"/>
              </a:spcAft>
            </a:pPr>
            <a:r>
              <a:rPr lang="ru-RU" sz="1200" b="1" dirty="0">
                <a:solidFill>
                  <a:srgbClr val="292929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200" b="1" dirty="0" smtClean="0">
                <a:solidFill>
                  <a:srgbClr val="292929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      </a:t>
            </a:r>
            <a:r>
              <a:rPr lang="ru-RU" sz="2000" b="1" u="sng" dirty="0" err="1">
                <a:solidFill>
                  <a:srgbClr val="C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М</a:t>
            </a:r>
            <a:r>
              <a:rPr lang="ru-RU" sz="2000" b="1" u="sng" dirty="0" err="1" smtClean="0">
                <a:solidFill>
                  <a:srgbClr val="C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андалотерапия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rgbClr val="292929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– </a:t>
            </a:r>
            <a:r>
              <a:rPr lang="ru-RU" sz="2000" b="1" dirty="0" smtClean="0">
                <a:solidFill>
                  <a:srgbClr val="292929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292929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292929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одно </a:t>
            </a:r>
            <a:r>
              <a:rPr lang="ru-RU" sz="2000" b="1" dirty="0">
                <a:solidFill>
                  <a:srgbClr val="292929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из направлений арт-терапии (исцеление искусством), позволяющее стабилизировать эмоциональное </a:t>
            </a:r>
            <a:r>
              <a:rPr lang="ru-RU" sz="2000" b="1" dirty="0" smtClean="0">
                <a:solidFill>
                  <a:srgbClr val="292929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состояние    </a:t>
            </a:r>
            <a:r>
              <a:rPr lang="ru-RU" sz="2000" b="1" dirty="0">
                <a:solidFill>
                  <a:srgbClr val="292929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тревожных, импульсивных детей, развить у них навыки </a:t>
            </a:r>
            <a:r>
              <a:rPr lang="ru-RU" sz="2000" b="1" dirty="0" err="1">
                <a:solidFill>
                  <a:srgbClr val="292929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саморегуляции</a:t>
            </a:r>
            <a:r>
              <a:rPr lang="ru-RU" sz="2000" b="1" dirty="0">
                <a:solidFill>
                  <a:srgbClr val="292929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; радостный способ улучшения эмоционального состояния, снятия напряжения, выражения чувств, который способствует художественному и духовному самовыражению </a:t>
            </a:r>
            <a:r>
              <a:rPr lang="ru-RU" sz="2000" b="1" dirty="0" smtClean="0">
                <a:solidFill>
                  <a:srgbClr val="292929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дошкольников.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https://buhtaznaniy.ru/wp-content/uploads/2019/11/tWOocoI5Wc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41321" y="4073979"/>
            <a:ext cx="4041322" cy="25494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382096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9907" y="127000"/>
            <a:ext cx="10719707" cy="6489700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15000"/>
              </a:lnSpc>
              <a:spcBef>
                <a:spcPts val="600"/>
              </a:spcBef>
              <a:spcAft>
                <a:spcPts val="1080"/>
              </a:spcAft>
              <a:buNone/>
            </a:pPr>
            <a:r>
              <a:rPr lang="ru-RU" sz="2000" b="1" dirty="0">
                <a:solidFill>
                  <a:srgbClr val="292929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Организация коррекционно-развивающей </a:t>
            </a:r>
            <a:r>
              <a:rPr lang="ru-RU" sz="2000" b="1" dirty="0" smtClean="0">
                <a:solidFill>
                  <a:srgbClr val="292929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деятельности можно осуществлять в разных направлениях:</a:t>
            </a:r>
          </a:p>
          <a:p>
            <a:pPr>
              <a:lnSpc>
                <a:spcPct val="115000"/>
              </a:lnSpc>
              <a:spcBef>
                <a:spcPts val="600"/>
              </a:spcBef>
              <a:spcAft>
                <a:spcPts val="1080"/>
              </a:spcAft>
              <a:buFont typeface="Wingdings" pitchFamily="2" charset="2"/>
              <a:buChar char="v"/>
            </a:pPr>
            <a:r>
              <a:rPr lang="ru-RU" sz="2000" dirty="0" smtClean="0">
                <a:solidFill>
                  <a:srgbClr val="292929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познавательное </a:t>
            </a:r>
            <a:r>
              <a:rPr lang="ru-RU" sz="2000" dirty="0">
                <a:solidFill>
                  <a:srgbClr val="292929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развитие – поиск информации о </a:t>
            </a:r>
            <a:r>
              <a:rPr lang="ru-RU" sz="2000" dirty="0" err="1">
                <a:solidFill>
                  <a:srgbClr val="292929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мандале</a:t>
            </a:r>
            <a:r>
              <a:rPr lang="ru-RU" sz="2000" dirty="0">
                <a:solidFill>
                  <a:srgbClr val="292929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её анализ, дидактические, развивающие </a:t>
            </a:r>
            <a:r>
              <a:rPr lang="ru-RU" sz="2000" dirty="0" smtClean="0">
                <a:solidFill>
                  <a:srgbClr val="292929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игры</a:t>
            </a:r>
            <a:r>
              <a:rPr lang="ru-RU" sz="2000" dirty="0">
                <a:solidFill>
                  <a:srgbClr val="292929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;</a:t>
            </a:r>
            <a:endParaRPr lang="ru-RU" sz="2000" dirty="0">
              <a:solidFill>
                <a:srgbClr val="292929"/>
              </a:solidFill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buSzPts val="1000"/>
              <a:buFont typeface="Wingdings" pitchFamily="2" charset="2"/>
              <a:buChar char="v"/>
              <a:tabLst>
                <a:tab pos="457200" algn="l"/>
              </a:tabLst>
            </a:pPr>
            <a:r>
              <a:rPr lang="ru-RU" sz="2000" dirty="0">
                <a:solidFill>
                  <a:srgbClr val="292929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коммуникативно-речевое развитие – составление рассказов, сказок о </a:t>
            </a:r>
            <a:r>
              <a:rPr lang="ru-RU" sz="2000" dirty="0" err="1">
                <a:solidFill>
                  <a:srgbClr val="292929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мандале</a:t>
            </a:r>
            <a:r>
              <a:rPr lang="ru-RU" sz="2000" dirty="0">
                <a:solidFill>
                  <a:srgbClr val="292929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создание малых фольклорных форм;</a:t>
            </a:r>
            <a:endParaRPr lang="ru-RU" sz="2000" dirty="0">
              <a:solidFill>
                <a:srgbClr val="292929"/>
              </a:solidFill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buSzPts val="1000"/>
              <a:buFont typeface="Wingdings" pitchFamily="2" charset="2"/>
              <a:buChar char="v"/>
              <a:tabLst>
                <a:tab pos="457200" algn="l"/>
              </a:tabLst>
            </a:pPr>
            <a:r>
              <a:rPr lang="ru-RU" sz="2000" dirty="0">
                <a:solidFill>
                  <a:srgbClr val="292929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художественно-эстетическое развитие – изготовление поделок-</a:t>
            </a:r>
            <a:r>
              <a:rPr lang="ru-RU" sz="2000" dirty="0" err="1">
                <a:solidFill>
                  <a:srgbClr val="292929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мандал</a:t>
            </a:r>
            <a:r>
              <a:rPr lang="ru-RU" sz="2000" dirty="0">
                <a:solidFill>
                  <a:srgbClr val="292929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украшение заготовок, создание коллекций и выставок с </a:t>
            </a:r>
            <a:r>
              <a:rPr lang="ru-RU" sz="2000" dirty="0" err="1">
                <a:solidFill>
                  <a:srgbClr val="292929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мандалами</a:t>
            </a:r>
            <a:r>
              <a:rPr lang="ru-RU" sz="2000" dirty="0">
                <a:solidFill>
                  <a:srgbClr val="292929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и др.;</a:t>
            </a:r>
            <a:endParaRPr lang="ru-RU" sz="2000" dirty="0">
              <a:solidFill>
                <a:srgbClr val="292929"/>
              </a:solidFill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buSzPts val="1000"/>
              <a:buFont typeface="Wingdings" pitchFamily="2" charset="2"/>
              <a:buChar char="v"/>
              <a:tabLst>
                <a:tab pos="457200" algn="l"/>
              </a:tabLst>
            </a:pPr>
            <a:r>
              <a:rPr lang="ru-RU" sz="2000" dirty="0">
                <a:solidFill>
                  <a:srgbClr val="292929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физическое развитие - подвижные и пальчиковые игры с </a:t>
            </a:r>
            <a:r>
              <a:rPr lang="ru-RU" sz="2000" dirty="0" err="1">
                <a:solidFill>
                  <a:srgbClr val="292929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мандалами</a:t>
            </a:r>
            <a:r>
              <a:rPr lang="ru-RU" sz="2000" dirty="0">
                <a:solidFill>
                  <a:srgbClr val="292929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изготовление с воспитателями нетрадиционного оборудования для игровых ситуаций;</a:t>
            </a:r>
            <a:endParaRPr lang="ru-RU" sz="2000" dirty="0">
              <a:solidFill>
                <a:srgbClr val="292929"/>
              </a:solidFill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Wingdings" pitchFamily="2" charset="2"/>
              <a:buChar char="v"/>
              <a:tabLst>
                <a:tab pos="457200" algn="l"/>
              </a:tabLst>
            </a:pPr>
            <a:r>
              <a:rPr lang="ru-RU" sz="2000" dirty="0">
                <a:solidFill>
                  <a:srgbClr val="292929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социально – личностное развитие–реализация мини-проектов в группе сверстников, в семье, </a:t>
            </a:r>
            <a:r>
              <a:rPr lang="ru-RU" sz="2000" dirty="0" err="1">
                <a:solidFill>
                  <a:srgbClr val="292929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психогимнастические</a:t>
            </a:r>
            <a:r>
              <a:rPr lang="ru-RU" sz="2000" dirty="0">
                <a:solidFill>
                  <a:srgbClr val="292929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игры, игры на развитие нравственных </a:t>
            </a:r>
            <a:r>
              <a:rPr lang="ru-RU" sz="2000" dirty="0" smtClean="0">
                <a:solidFill>
                  <a:srgbClr val="292929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качеств.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237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1412" y="152400"/>
            <a:ext cx="9905999" cy="6705600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spcAft>
                <a:spcPts val="1110"/>
              </a:spcAft>
              <a:buNone/>
            </a:pP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Метод </a:t>
            </a:r>
            <a:r>
              <a:rPr lang="ru-RU" sz="2000" b="1" dirty="0" err="1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мандала</a:t>
            </a: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можно  применять, </a:t>
            </a: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как на 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индивидуальных, </a:t>
            </a: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так и на 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групповых занятиях. С </a:t>
            </a:r>
            <a:r>
              <a:rPr lang="ru-RU" sz="2000" b="1" dirty="0" err="1" smtClean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мандалами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можно работать двумя способами:</a:t>
            </a:r>
          </a:p>
          <a:p>
            <a:pPr>
              <a:lnSpc>
                <a:spcPct val="100000"/>
              </a:lnSpc>
              <a:spcAft>
                <a:spcPts val="111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р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абота с готовой </a:t>
            </a:r>
            <a:r>
              <a:rPr lang="ru-RU" sz="2000" dirty="0" err="1" smtClean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мандалой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(раскрашивание, медитация)</a:t>
            </a:r>
          </a:p>
          <a:p>
            <a:pPr>
              <a:lnSpc>
                <a:spcPct val="100000"/>
              </a:lnSpc>
              <a:spcAft>
                <a:spcPts val="111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оздание своей </a:t>
            </a:r>
            <a:r>
              <a:rPr lang="ru-RU" sz="2000" dirty="0" err="1" smtClean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мандалы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.</a:t>
            </a:r>
          </a:p>
          <a:p>
            <a:pPr marL="0" indent="0" algn="ctr">
              <a:lnSpc>
                <a:spcPct val="100000"/>
              </a:lnSpc>
              <a:spcAft>
                <a:spcPts val="1110"/>
              </a:spcAft>
              <a:buNone/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Ввести </a:t>
            </a: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ребенка в индивидуальную или групповую работу, погрузить в творческий процесс помогает раскрашивание </a:t>
            </a:r>
            <a:r>
              <a:rPr lang="ru-RU" sz="2000" b="1" dirty="0" err="1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мандал</a:t>
            </a: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. </a:t>
            </a:r>
            <a:endParaRPr lang="ru-RU" sz="2000" b="1" dirty="0" smtClean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marL="0" indent="0">
              <a:lnSpc>
                <a:spcPct val="100000"/>
              </a:lnSpc>
              <a:spcAft>
                <a:spcPts val="1110"/>
              </a:spcAft>
              <a:buNone/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Основные 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цели работы при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раскрашивании </a:t>
            </a:r>
            <a:r>
              <a:rPr lang="ru-RU" sz="2000" dirty="0" err="1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мандал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:</a:t>
            </a:r>
            <a:endParaRPr lang="ru-RU" sz="2000" dirty="0"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00000"/>
              </a:lnSpc>
              <a:spcAft>
                <a:spcPts val="111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развитие творческих способностей;</a:t>
            </a:r>
            <a:endParaRPr lang="ru-RU" sz="2000" dirty="0"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00000"/>
              </a:lnSpc>
              <a:spcAft>
                <a:spcPts val="111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развитие произвольности поведения;</a:t>
            </a:r>
            <a:endParaRPr lang="ru-RU" sz="2000" dirty="0"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00000"/>
              </a:lnSpc>
              <a:spcAft>
                <a:spcPts val="111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развитие воображения;</a:t>
            </a:r>
            <a:endParaRPr lang="ru-RU" sz="2000" dirty="0"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00000"/>
              </a:lnSpc>
              <a:spcAft>
                <a:spcPts val="111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снятие внутреннего напряжения, релаксация;</a:t>
            </a:r>
            <a:endParaRPr lang="ru-RU" sz="2000" dirty="0"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00000"/>
              </a:lnSpc>
              <a:spcAft>
                <a:spcPts val="111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развитие мелкой моторики рук.</a:t>
            </a:r>
            <a:endParaRPr lang="ru-RU" sz="2000" dirty="0">
              <a:effectLst/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s://i0.wp.com/delphiboston.org/wp-content/uploads/2009/04/IMG_8298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82643" y="3649436"/>
            <a:ext cx="3241221" cy="266972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5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811232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4980" y="609600"/>
            <a:ext cx="11111592" cy="6070600"/>
          </a:xfrm>
        </p:spPr>
        <p:txBody>
          <a:bodyPr>
            <a:normAutofit/>
          </a:bodyPr>
          <a:lstStyle/>
          <a:p>
            <a:pPr algn="ctr">
              <a:spcAft>
                <a:spcPts val="1110"/>
              </a:spcAft>
              <a:buNone/>
            </a:pPr>
            <a:r>
              <a:rPr lang="ru-RU" b="1" dirty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При использовании </a:t>
            </a:r>
            <a:r>
              <a:rPr lang="ru-RU" b="1" dirty="0" err="1" smtClean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мандал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на занятиях 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 детьми  желательно придерживаться  </a:t>
            </a:r>
            <a:r>
              <a:rPr lang="ru-RU" b="1" dirty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следующих правил:</a:t>
            </a:r>
            <a:endParaRPr lang="ru-RU" sz="2000" b="1" dirty="0"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marL="342900" lvl="0" indent="-342900">
              <a:spcAft>
                <a:spcPts val="111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выбор </a:t>
            </a:r>
            <a:r>
              <a:rPr lang="ru-RU" dirty="0" err="1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мандалы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ребенок осуществляет самостоятельно;</a:t>
            </a:r>
            <a:endParaRPr lang="ru-RU" sz="2000" dirty="0"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marL="342900" lvl="0" indent="-342900">
              <a:spcAft>
                <a:spcPts val="111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на одном занятии ребенок работает только с одной </a:t>
            </a:r>
            <a:r>
              <a:rPr lang="ru-RU" dirty="0" err="1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мандалой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;</a:t>
            </a:r>
            <a:endParaRPr lang="ru-RU" sz="2000" dirty="0"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marL="342900" lvl="0" indent="-342900">
              <a:spcAft>
                <a:spcPts val="111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использование музыкального сопровождения;</a:t>
            </a:r>
            <a:endParaRPr lang="ru-RU" sz="2000" dirty="0"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marL="342900" lvl="0" indent="-342900">
              <a:spcAft>
                <a:spcPts val="111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материал для работы (карандаши, фломастеры, краски, пастель, природный материал) ребенок выбирает самостоятельно;</a:t>
            </a:r>
            <a:endParaRPr lang="ru-RU" sz="2000" dirty="0"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marL="342900" lvl="0" indent="-342900">
              <a:spcAft>
                <a:spcPts val="111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после 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раскрашивания 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или создания собственной </a:t>
            </a:r>
            <a:r>
              <a:rPr lang="ru-RU" dirty="0" err="1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мандалы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ребенок рассказывает о своих чувствах, переживаниях.</a:t>
            </a:r>
            <a:endParaRPr lang="ru-RU" sz="2000" dirty="0">
              <a:effectLst/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88406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1412" y="609600"/>
            <a:ext cx="5169581" cy="5693229"/>
          </a:xfrm>
        </p:spPr>
        <p:txBody>
          <a:bodyPr>
            <a:normAutofit fontScale="92500" lnSpcReduction="10000"/>
          </a:bodyPr>
          <a:lstStyle/>
          <a:p>
            <a:endParaRPr lang="ru-RU" sz="2000" dirty="0" smtClean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sz="2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buNone/>
            </a:pP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 создании своей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мандалы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нет определенных правил. </a:t>
            </a:r>
          </a:p>
          <a:p>
            <a:pPr marL="0" indent="0" algn="ctr">
              <a:buNone/>
            </a:pP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Основные требование: </a:t>
            </a:r>
            <a:endParaRPr lang="ru-RU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воображение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творческая фантазия,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желание создать свою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мандалу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ctr">
              <a:buNone/>
            </a:pPr>
            <a:endParaRPr lang="ru-RU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Помните, не существует «хороших» или «плохих»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мандал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ctr">
              <a:buNone/>
            </a:pP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 создании свой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мандалы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не важен тип предметов и материалов из чего создана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мандала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а важна возможность выразить свои чувства, эмоции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ctr">
              <a:buNone/>
            </a:pPr>
            <a:endParaRPr lang="ru-RU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000" dirty="0" smtClean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ru-RU" sz="2000" dirty="0" smtClean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Рисунок 3" descr="https://3.bp.blogspot.com/-6ENQr4PYWv4/WKImA_FV-XI/AAAAAAAABEY/n2UY3YixeeMzsZ4jhetuYxx-eMIYROVBACLcB/s1600/2017-02-13%2B12.13.01.jpg"/>
          <p:cNvPicPr/>
          <p:nvPr/>
        </p:nvPicPr>
        <p:blipFill>
          <a:blip r:embed="rId2"/>
          <a:srcRect t="5263"/>
          <a:stretch>
            <a:fillRect/>
          </a:stretch>
        </p:blipFill>
        <p:spPr bwMode="auto">
          <a:xfrm>
            <a:off x="7682592" y="1896063"/>
            <a:ext cx="4008665" cy="3214780"/>
          </a:xfrm>
          <a:prstGeom prst="rect">
            <a:avLst/>
          </a:prstGeom>
          <a:ln w="38100" cap="sq">
            <a:solidFill>
              <a:schemeClr val="tx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543856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«Создание 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мандал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из геометрических 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фигур» 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 l="19041" t="14923" r="30217" b="9949"/>
          <a:stretch>
            <a:fillRect/>
          </a:stretch>
        </p:blipFill>
        <p:spPr>
          <a:xfrm>
            <a:off x="8147885" y="2349697"/>
            <a:ext cx="3410464" cy="223245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5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48228" y="2289825"/>
            <a:ext cx="3545360" cy="216382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5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194" name="Picture 2" descr="http://3.bp.blogspot.com/-8AzDuARWxZk/UPAKfy9-DoI/AAAAAAAACgo/8M0Y7sVj65A/s1600/%D0%BE%D1%80%D0%BD%D0%B0%D0%BC%D0%B5%D0%BD%D1%82+12.bm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82190" y="2640005"/>
            <a:ext cx="1729946" cy="1647567"/>
          </a:xfrm>
          <a:prstGeom prst="rect">
            <a:avLst/>
          </a:prstGeom>
          <a:ln w="38100" cap="sq">
            <a:solidFill>
              <a:schemeClr val="tx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196" name="Picture 4" descr="https://azbuka-detstva.com/image/cache/catalog/nastolnie-igry/aac77d8dbc2dd5f380c2a4e74a30c8e6-800x80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95977" y="4947557"/>
            <a:ext cx="1784287" cy="1651833"/>
          </a:xfrm>
          <a:prstGeom prst="rect">
            <a:avLst/>
          </a:prstGeom>
          <a:ln w="38100" cap="sq">
            <a:solidFill>
              <a:schemeClr val="tx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198" name="Picture 6" descr="http://www.geometricmadimuseum.org/wp-content/uploads/2016/03/Inkster_Linzee-1026x103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70222" y="4939393"/>
            <a:ext cx="1771650" cy="1641021"/>
          </a:xfrm>
          <a:prstGeom prst="rect">
            <a:avLst/>
          </a:prstGeom>
          <a:ln w="38100" cap="sq">
            <a:solidFill>
              <a:schemeClr val="tx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773299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dirty="0" smtClean="0"/>
              <a:t> </a:t>
            </a:r>
            <a:r>
              <a:rPr lang="ru-RU" sz="2800" dirty="0" smtClean="0">
                <a:solidFill>
                  <a:schemeClr val="bg1"/>
                </a:solidFill>
              </a:rPr>
              <a:t>«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Раскрашивание 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готовых 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мандал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раскрасок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405" y="2253117"/>
            <a:ext cx="3724502" cy="293936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5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9831"/>
          <a:stretch>
            <a:fillRect/>
          </a:stretch>
        </p:blipFill>
        <p:spPr>
          <a:xfrm>
            <a:off x="7519306" y="2375807"/>
            <a:ext cx="3649437" cy="280035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5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0" name="Picture 2" descr="https://i.pinimg.com/736x/70/63/73/706373f36c55fd48b140cccc887c98ab--coloring-pages-mandala-adult-coloring-page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99028" y="2318656"/>
            <a:ext cx="1991630" cy="1918607"/>
          </a:xfrm>
          <a:prstGeom prst="rect">
            <a:avLst/>
          </a:prstGeom>
          <a:ln w="38100" cap="sq">
            <a:solidFill>
              <a:schemeClr val="tx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172" name="Picture 4" descr="https://i.pinimg.com/736x/22/6b/d2/226bd296c8585d66323122bfd3e7855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47557" y="4620986"/>
            <a:ext cx="2000250" cy="1885949"/>
          </a:xfrm>
          <a:prstGeom prst="rect">
            <a:avLst/>
          </a:prstGeom>
          <a:ln w="38100" cap="sq">
            <a:solidFill>
              <a:schemeClr val="tx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844414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Мандала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из 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пайеток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1"/>
          <a:stretch/>
        </p:blipFill>
        <p:spPr>
          <a:xfrm>
            <a:off x="4176484" y="3599317"/>
            <a:ext cx="3244850" cy="2630033"/>
          </a:xfrm>
          <a:prstGeom prst="rect">
            <a:avLst/>
          </a:prstGeom>
          <a:ln w="38100" cap="sq">
            <a:solidFill>
              <a:schemeClr val="tx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Содержимое 6" descr="https://i.pinimg.com/736x/74/f7/46/74f746df6ba807acc0dd1d3f4157db02--dot-painting-stone-painting.jpg"/>
          <p:cNvPicPr>
            <a:picLocks noGrp="1"/>
          </p:cNvPicPr>
          <p:nvPr>
            <p:ph idx="1"/>
          </p:nvPr>
        </p:nvPicPr>
        <p:blipFill>
          <a:blip r:embed="rId3"/>
          <a:srcRect b="4181"/>
          <a:stretch>
            <a:fillRect/>
          </a:stretch>
        </p:blipFill>
        <p:spPr bwMode="auto">
          <a:xfrm>
            <a:off x="584707" y="1890259"/>
            <a:ext cx="3064730" cy="2649084"/>
          </a:xfrm>
          <a:prstGeom prst="rect">
            <a:avLst/>
          </a:prstGeom>
          <a:ln w="38100" cap="sq">
            <a:solidFill>
              <a:schemeClr val="tx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 descr="https://i.pinimg.com/236x/11/f7/00/11f70035fb450087dfc89df7b38812fe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59226" y="2059168"/>
            <a:ext cx="3201353" cy="2725103"/>
          </a:xfrm>
          <a:prstGeom prst="rect">
            <a:avLst/>
          </a:prstGeom>
          <a:ln w="38100" cap="sq">
            <a:solidFill>
              <a:schemeClr val="tx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176020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TM04033919[[fn=Контур]]</Template>
  <TotalTime>443</TotalTime>
  <Words>364</Words>
  <Application>Microsoft Office PowerPoint</Application>
  <PresentationFormat>Произвольный</PresentationFormat>
  <Paragraphs>50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Контур</vt:lpstr>
      <vt:lpstr>Муниципальное бюджетное дошкольное образовательное учреждение детский сад комбинированного вида № 11 «Теремок» посёлка Псебай муниципального образования Мостовский район </vt:lpstr>
      <vt:lpstr>        Мандалотерапия –  одно из направлений арт-терапии (исцеление искусством), позволяющее стабилизировать эмоциональное состояние    тревожных, импульсивных детей, развить у них навыки саморегуляции; радостный способ улучшения эмоционального состояния, снятия напряжения, выражения чувств, который способствует художественному и духовному самовыражению дошкольников.</vt:lpstr>
      <vt:lpstr>Слайд 3</vt:lpstr>
      <vt:lpstr>Слайд 4</vt:lpstr>
      <vt:lpstr>Слайд 5</vt:lpstr>
      <vt:lpstr>Слайд 6</vt:lpstr>
      <vt:lpstr>«Создание мандал из геометрических фигур» </vt:lpstr>
      <vt:lpstr> «Раскрашивание готовых мандал раскрасок»</vt:lpstr>
      <vt:lpstr>«Мандала из пайеток»</vt:lpstr>
      <vt:lpstr>«Мандалы по жидкому тесту»</vt:lpstr>
      <vt:lpstr>«Мандалы из фетра»</vt:lpstr>
      <vt:lpstr>«Мандалы на основе игры «Геоконт»</vt:lpstr>
      <vt:lpstr>«Мандалы роспись пластилином по стеклу»</vt:lpstr>
      <vt:lpstr>Спасибо за внимание! </vt:lpstr>
    </vt:vector>
  </TitlesOfParts>
  <Company>diakov.net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Мандалотерапия</dc:title>
  <dc:creator>RePack by Diakov</dc:creator>
  <cp:lastModifiedBy>Aleksey</cp:lastModifiedBy>
  <cp:revision>29</cp:revision>
  <dcterms:created xsi:type="dcterms:W3CDTF">2018-04-22T04:34:54Z</dcterms:created>
  <dcterms:modified xsi:type="dcterms:W3CDTF">2021-03-09T19:43:25Z</dcterms:modified>
</cp:coreProperties>
</file>