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3" r:id="rId3"/>
    <p:sldId id="274" r:id="rId4"/>
    <p:sldId id="259" r:id="rId5"/>
    <p:sldId id="275" r:id="rId6"/>
    <p:sldId id="276" r:id="rId7"/>
    <p:sldId id="262" r:id="rId8"/>
    <p:sldId id="265" r:id="rId9"/>
    <p:sldId id="266" r:id="rId10"/>
    <p:sldId id="277" r:id="rId11"/>
    <p:sldId id="278" r:id="rId12"/>
    <p:sldId id="279" r:id="rId13"/>
    <p:sldId id="270" r:id="rId14"/>
    <p:sldId id="271" r:id="rId15"/>
    <p:sldId id="272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lus" panose="00000500000000000000" pitchFamily="2" charset="0"/>
      <p:regular r:id="rId22"/>
    </p:embeddedFont>
    <p:embeddedFont>
      <p:font typeface="Helvetica Neue" panose="020B0604020202020204" charset="0"/>
      <p:regular r:id="rId23"/>
      <p:bold r:id="rId24"/>
      <p:italic r:id="rId25"/>
      <p:boldItalic r:id="rId26"/>
    </p:embeddedFont>
    <p:embeddedFont>
      <p:font typeface="Myriad Pro" panose="020B0503030403020204" charset="0"/>
      <p:regular r:id="rId27"/>
      <p:bold r:id="rId28"/>
      <p:italic r:id="rId29"/>
      <p:boldItalic r:id="rId30"/>
    </p:embeddedFont>
    <p:embeddedFont>
      <p:font typeface="Trajan Pro 3" panose="02020502050503020301" pitchFamily="18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03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Xx7H0admphX3KWpSZR9+ASTTk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685E"/>
    <a:srgbClr val="164A94"/>
    <a:srgbClr val="AE256C"/>
    <a:srgbClr val="F3A59F"/>
    <a:srgbClr val="F08F88"/>
    <a:srgbClr val="3077E0"/>
    <a:srgbClr val="3379E1"/>
    <a:srgbClr val="72A3EA"/>
    <a:srgbClr val="AFC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12" autoAdjust="0"/>
  </p:normalViewPr>
  <p:slideViewPr>
    <p:cSldViewPr snapToGrid="0" showGuides="1">
      <p:cViewPr varScale="1">
        <p:scale>
          <a:sx n="104" d="100"/>
          <a:sy n="104" d="100"/>
        </p:scale>
        <p:origin x="222" y="120"/>
      </p:cViewPr>
      <p:guideLst>
        <p:guide orient="horz" pos="3203"/>
        <p:guide orient="horz" pos="28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shade val="4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7B8-4AFA-A032-C52752709319}"/>
              </c:ext>
            </c:extLst>
          </c:dPt>
          <c:dPt>
            <c:idx val="1"/>
            <c:bubble3D val="0"/>
            <c:spPr>
              <a:solidFill>
                <a:schemeClr val="accent5">
                  <a:shade val="61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3A-4748-AEA3-8A5F9F035030}"/>
              </c:ext>
            </c:extLst>
          </c:dPt>
          <c:dPt>
            <c:idx val="2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03A-4748-AEA3-8A5F9F035030}"/>
              </c:ext>
            </c:extLst>
          </c:dPt>
          <c:dPt>
            <c:idx val="3"/>
            <c:bubble3D val="0"/>
            <c:spPr>
              <a:solidFill>
                <a:schemeClr val="accent5">
                  <a:shade val="92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03A-4748-AEA3-8A5F9F035030}"/>
              </c:ext>
            </c:extLst>
          </c:dPt>
          <c:dPt>
            <c:idx val="4"/>
            <c:bubble3D val="0"/>
            <c:spPr>
              <a:solidFill>
                <a:schemeClr val="accent5">
                  <a:tint val="93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7B8-4AFA-A032-C52752709319}"/>
              </c:ext>
            </c:extLst>
          </c:dPt>
          <c:dPt>
            <c:idx val="5"/>
            <c:bubble3D val="0"/>
            <c:spPr>
              <a:solidFill>
                <a:schemeClr val="accent5">
                  <a:tint val="77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03A-4748-AEA3-8A5F9F035030}"/>
              </c:ext>
            </c:extLst>
          </c:dPt>
          <c:dPt>
            <c:idx val="6"/>
            <c:bubble3D val="0"/>
            <c:spPr>
              <a:solidFill>
                <a:schemeClr val="accent5">
                  <a:tint val="62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03A-4748-AEA3-8A5F9F035030}"/>
              </c:ext>
            </c:extLst>
          </c:dPt>
          <c:dPt>
            <c:idx val="7"/>
            <c:bubble3D val="0"/>
            <c:spPr>
              <a:solidFill>
                <a:schemeClr val="accent5">
                  <a:tint val="4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3A-4748-AEA3-8A5F9F0350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Colus" panose="000005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ЦФО</c:v>
                </c:pt>
                <c:pt idx="1">
                  <c:v>ЮФО</c:v>
                </c:pt>
                <c:pt idx="2">
                  <c:v>СФО</c:v>
                </c:pt>
                <c:pt idx="3">
                  <c:v>СЗФО</c:v>
                </c:pt>
                <c:pt idx="4">
                  <c:v>УФО</c:v>
                </c:pt>
                <c:pt idx="5">
                  <c:v>СКФО</c:v>
                </c:pt>
                <c:pt idx="6">
                  <c:v>ПФО</c:v>
                </c:pt>
                <c:pt idx="7">
                  <c:v>ДФО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11</c:v>
                </c:pt>
                <c:pt idx="1">
                  <c:v>5</c:v>
                </c:pt>
                <c:pt idx="2">
                  <c:v>5</c:v>
                </c:pt>
                <c:pt idx="3">
                  <c:v>8</c:v>
                </c:pt>
                <c:pt idx="4">
                  <c:v>5</c:v>
                </c:pt>
                <c:pt idx="5">
                  <c:v>7</c:v>
                </c:pt>
                <c:pt idx="6">
                  <c:v>14</c:v>
                </c:pt>
                <c:pt idx="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3A-4748-AEA3-8A5F9F0350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A94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A94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A94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A94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A94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A94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A94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A94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7.0419196695202066E-2"/>
          <c:y val="0.11576452697707372"/>
          <c:w val="0.18447966650326791"/>
          <c:h val="0.664746470781765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88231330576423"/>
          <c:y val="1.4578124103215793E-2"/>
          <c:w val="0.76611768669423574"/>
          <c:h val="0.85071568339593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человек</c:v>
                </c:pt>
              </c:strCache>
            </c:strRef>
          </c:tx>
          <c:spPr>
            <a:solidFill>
              <a:srgbClr val="164A9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23314937809750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EA685E"/>
                      </a:solidFill>
                      <a:latin typeface="Colus" panose="000005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F0-4D35-A3E4-14E73EAE3A1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EA685E"/>
                      </a:solidFill>
                      <a:latin typeface="Colus" panose="00000500000000000000" pitchFamily="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3F0-4D35-A3E4-14E73EAE3A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EA685E"/>
                    </a:solidFill>
                    <a:latin typeface="Colus" panose="000005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m/d/yyyy</c:formatCode>
                <c:ptCount val="2"/>
                <c:pt idx="0">
                  <c:v>43466</c:v>
                </c:pt>
                <c:pt idx="1">
                  <c:v>43983</c:v>
                </c:pt>
              </c:numCache>
            </c:numRef>
          </c:cat>
          <c:val>
            <c:numRef>
              <c:f>Лист1!$B$2:$B$3</c:f>
              <c:numCache>
                <c:formatCode>#,##0</c:formatCode>
                <c:ptCount val="2"/>
                <c:pt idx="0">
                  <c:v>7271</c:v>
                </c:pt>
                <c:pt idx="1">
                  <c:v>57841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F0-4D35-A3E4-14E73EAE3A1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26413008"/>
        <c:axId val="1126410512"/>
      </c:barChart>
      <c:catAx>
        <c:axId val="1126413008"/>
        <c:scaling>
          <c:orientation val="minMax"/>
          <c:max val="2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EA685E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ru-RU"/>
          </a:p>
        </c:txPr>
        <c:crossAx val="1126410512"/>
        <c:crosses val="autoZero"/>
        <c:auto val="0"/>
        <c:lblAlgn val="ctr"/>
        <c:lblOffset val="100"/>
        <c:noMultiLvlLbl val="1"/>
      </c:catAx>
      <c:valAx>
        <c:axId val="1126410512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F3A59F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ru-RU"/>
          </a:p>
        </c:txPr>
        <c:crossAx val="1126413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752514651017482"/>
          <c:y val="1.8498278627025525E-2"/>
          <c:w val="0.42514747946233383"/>
          <c:h val="7.3431440965279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EA685E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T-KHR8D9hhVB8WzpTB9694QWa24HKvU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mcg-X9ScAyxlH7cJ49HWxlTWHk2Fl0vr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mcg-X9ScAyxlH7cJ49HWxlTWHk2Fl0vr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mcg-X9ScAyxlH7cJ49HWxlTWHk2Fl0vr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mcg-X9ScAyxlH7cJ49HWxlTWHk2Fl0vr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ТЗ: Общая заглавная страница презентации. Цветовое решение в соответствии с брендбуком движения, логотип также согласно брендбуку в связке с логотипом АВЦ. Брендбук -  </a:t>
            </a:r>
            <a:r>
              <a:rPr lang="ru-RU" sz="1200" u="sng">
                <a:solidFill>
                  <a:schemeClr val="hlink"/>
                </a:solidFill>
                <a:hlinkClick r:id="rId3"/>
              </a:rPr>
              <a:t>https://drive.google.com/open?id=1T-KHR8D9hhVB8WzpTB9694QWa24HKvUe</a:t>
            </a:r>
            <a:r>
              <a:rPr lang="ru-RU" sz="1200"/>
              <a:t> . Картинки, используемые на слайде, размещены на нем сразу.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sz="1200"/>
              <a:t>Предпочтительное использование минималистичного стиля, визуального выделения значимых элементов графически или цветом. Геометрические линии и элементы визуального образа движения (колонна, статуя). Использование фотографий, помещенных на слайды.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6ac0318c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6ac0318c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Нужно взять исходник этого слайда из старых презентаций (есть у вас в отделе), заменить логотип нац.проекта и сделать оформление в стиле новой презентации. Фотографии (по качеству и цвету) можно подобрать по ссылке </a:t>
            </a:r>
            <a:r>
              <a:rPr lang="ru-R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https://drive.google.com/drive/folders/1mcg-X9ScAyxlH7cJ49HWxlTWHk2Fl0vr</a:t>
            </a:r>
            <a:endParaRPr/>
          </a:p>
        </p:txBody>
      </p:sp>
      <p:sp>
        <p:nvSpPr>
          <p:cNvPr id="284" name="Google Shape;284;g76ac0318c9_0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8134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6ac0318c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6ac0318c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Нужно взять исходник этого слайда из старых презентаций (есть у вас в отделе), заменить логотип нац.проекта и сделать оформление в стиле новой презентации. Фотографии (по качеству и цвету) можно подобрать по ссылке </a:t>
            </a:r>
            <a:r>
              <a:rPr lang="ru-R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https://drive.google.com/drive/folders/1mcg-X9ScAyxlH7cJ49HWxlTWHk2Fl0vr</a:t>
            </a:r>
            <a:endParaRPr/>
          </a:p>
        </p:txBody>
      </p:sp>
      <p:sp>
        <p:nvSpPr>
          <p:cNvPr id="284" name="Google Shape;284;g76ac0318c9_0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020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6ac0318c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6ac0318c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Нужно взять исходник этого слайда из старых презентаций (есть у вас в отделе), заменить логотип нац.проекта и сделать оформление в стиле новой презентации. Фотографии (по качеству и цвету) можно подобрать по ссылке </a:t>
            </a:r>
            <a:r>
              <a:rPr lang="ru-R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https://drive.google.com/drive/folders/1mcg-X9ScAyxlH7cJ49HWxlTWHk2Fl0vr</a:t>
            </a:r>
            <a:endParaRPr/>
          </a:p>
        </p:txBody>
      </p:sp>
      <p:sp>
        <p:nvSpPr>
          <p:cNvPr id="284" name="Google Shape;284;g76ac0318c9_0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24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6ac0318c9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76ac0318c9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6ac0318c9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6ac0318c9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Финальный слайд - контактная информация.</a:t>
            </a:r>
            <a:endParaRPr/>
          </a:p>
        </p:txBody>
      </p:sp>
      <p:sp>
        <p:nvSpPr>
          <p:cNvPr id="353" name="Google Shape;35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ТЗ: Слайд с целями и задачами движения в стилистике согласно </a:t>
            </a:r>
            <a:r>
              <a:rPr lang="ru-RU" dirty="0" err="1"/>
              <a:t>брендбуку</a:t>
            </a:r>
            <a:r>
              <a:rPr lang="ru-RU" dirty="0"/>
              <a:t>.</a:t>
            </a:r>
            <a:r>
              <a:rPr lang="ru-RU" baseline="0" dirty="0"/>
              <a:t> Цель выделяется более жирным шрифтом другого цвета, возможно вертикальное размещение блока или разбивка на </a:t>
            </a:r>
            <a:r>
              <a:rPr lang="ru-RU" baseline="0" dirty="0" err="1"/>
              <a:t>задачаи</a:t>
            </a:r>
            <a:r>
              <a:rPr lang="ru-RU" baseline="0" dirty="0"/>
              <a:t>. При оформлении использовать картинку на слайде.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A5758-43FF-4F3E-8652-E6201479714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015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Нужно взять исходник этого слайда из старых презентаций (есть у вас в отделе), заменить логотип </a:t>
            </a:r>
            <a:r>
              <a:rPr lang="ru-RU" dirty="0" err="1"/>
              <a:t>нац.проекта</a:t>
            </a:r>
            <a:r>
              <a:rPr lang="ru-RU" dirty="0"/>
              <a:t> и сделать оформление в стиле новой презентации.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A5758-43FF-4F3E-8652-E6201479714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04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6ac0318c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6ac0318c9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Нужно взять исходник этого слайда из старых презентаций (есть у вас в отделе), заменить логотип нац.проекта и сделать оформление в стиле новой презентации.</a:t>
            </a:r>
            <a:endParaRPr/>
          </a:p>
        </p:txBody>
      </p:sp>
      <p:sp>
        <p:nvSpPr>
          <p:cNvPr id="139" name="Google Shape;139;g76ac0318c9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Переделать данный слайд в</a:t>
            </a:r>
            <a:r>
              <a:rPr lang="ru-RU" baseline="0" dirty="0"/>
              <a:t> стиле презентации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A5758-43FF-4F3E-8652-E6201479714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190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6ac0318c9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6ac0318c9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8817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6a5fe9d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6a5fe9d7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 </a:t>
            </a:r>
            <a:r>
              <a:rPr lang="ru-RU" dirty="0" err="1"/>
              <a:t>Отрисованная</a:t>
            </a:r>
            <a:r>
              <a:rPr lang="ru-RU" dirty="0"/>
              <a:t> карта - как пример. Нужно нарисовать новую и регионы вынести за ее пределы - сейчас это не читается абсолютно. Смысл идеи - показать, в каких регионах есть координаторы.</a:t>
            </a:r>
            <a:endParaRPr dirty="0"/>
          </a:p>
        </p:txBody>
      </p:sp>
      <p:sp>
        <p:nvSpPr>
          <p:cNvPr id="235" name="Google Shape;235;g76a5fe9d7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6ac0318c9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6ac0318c9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6ac0318c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6ac0318c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Нужно взять исходник этого слайда из старых презентаций (есть у вас в отделе), заменить логотип нац.проекта и сделать оформление в стиле новой презентации. Фотографии (по качеству и цвету) можно подобрать по ссылке </a:t>
            </a:r>
            <a:r>
              <a:rPr lang="ru-R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https://drive.google.com/drive/folders/1mcg-X9ScAyxlH7cJ49HWxlTWHk2Fl0vr</a:t>
            </a:r>
            <a:endParaRPr/>
          </a:p>
        </p:txBody>
      </p:sp>
      <p:sp>
        <p:nvSpPr>
          <p:cNvPr id="284" name="Google Shape;284;g76ac0318c9_0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Pic &amp; Table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6ac0318c9_0_163"/>
          <p:cNvSpPr txBox="1">
            <a:spLocks noGrp="1"/>
          </p:cNvSpPr>
          <p:nvPr>
            <p:ph type="title"/>
          </p:nvPr>
        </p:nvSpPr>
        <p:spPr>
          <a:xfrm>
            <a:off x="507288" y="785128"/>
            <a:ext cx="111774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393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584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787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977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1181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57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6" name="Google Shape;86;g76ac0318c9_0_163"/>
          <p:cNvSpPr/>
          <p:nvPr/>
        </p:nvSpPr>
        <p:spPr>
          <a:xfrm>
            <a:off x="511969" y="236157"/>
            <a:ext cx="53886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200"/>
              <a:t>Ассоциация волонтёрских центров 2017-2018</a:t>
            </a:r>
            <a:endParaRPr sz="1200">
              <a:solidFill>
                <a:srgbClr val="CC0000"/>
              </a:solidFill>
            </a:endParaRPr>
          </a:p>
        </p:txBody>
      </p:sp>
      <p:sp>
        <p:nvSpPr>
          <p:cNvPr id="87" name="Google Shape;87;g76ac0318c9_0_163"/>
          <p:cNvSpPr/>
          <p:nvPr/>
        </p:nvSpPr>
        <p:spPr>
          <a:xfrm>
            <a:off x="11425291" y="225540"/>
            <a:ext cx="219300" cy="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 sz="1200"/>
          </a:p>
        </p:txBody>
      </p:sp>
      <p:sp>
        <p:nvSpPr>
          <p:cNvPr id="88" name="Google Shape;88;g76ac0318c9_0_163"/>
          <p:cNvSpPr>
            <a:spLocks noGrp="1"/>
          </p:cNvSpPr>
          <p:nvPr>
            <p:ph type="pic" idx="2"/>
          </p:nvPr>
        </p:nvSpPr>
        <p:spPr>
          <a:xfrm>
            <a:off x="4490" y="1797936"/>
            <a:ext cx="3750600" cy="4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t" anchorCtr="0">
            <a:noAutofit/>
          </a:bodyPr>
          <a:lstStyle>
            <a:lvl1pPr marL="381000" marR="0" lvl="0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2000" marR="0" lvl="1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24000" marR="0" lvl="3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905000" marR="0" lvl="4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679700" marR="0" lvl="6" indent="-3873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060700" marR="0" lvl="7" indent="-3873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441700" marR="0" lvl="8" indent="-3873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9" name="Google Shape;89;g76ac0318c9_0_163"/>
          <p:cNvSpPr txBox="1">
            <a:spLocks noGrp="1"/>
          </p:cNvSpPr>
          <p:nvPr>
            <p:ph type="body" idx="1"/>
          </p:nvPr>
        </p:nvSpPr>
        <p:spPr>
          <a:xfrm>
            <a:off x="4308502" y="1823889"/>
            <a:ext cx="73374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0" name="Google Shape;90;g76ac0318c9_0_163"/>
          <p:cNvSpPr txBox="1">
            <a:spLocks noGrp="1"/>
          </p:cNvSpPr>
          <p:nvPr>
            <p:ph type="sldNum" idx="12"/>
          </p:nvPr>
        </p:nvSpPr>
        <p:spPr>
          <a:xfrm>
            <a:off x="5917311" y="6505277"/>
            <a:ext cx="3453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1" name="Google Shape;91;g76ac0318c9_0_163"/>
          <p:cNvSpPr txBox="1">
            <a:spLocks noGrp="1"/>
          </p:cNvSpPr>
          <p:nvPr>
            <p:ph type="body" idx="3"/>
          </p:nvPr>
        </p:nvSpPr>
        <p:spPr>
          <a:xfrm>
            <a:off x="6298406" y="1830586"/>
            <a:ext cx="50007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3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6ac0318c9_0_37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76ac0318c9_0_37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g76ac0318c9_0_37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6ac0318c9_0_4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76ac0318c9_0_43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g76ac0318c9_0_43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3">
  <p:cSld name="TITLE_AND_BODY_3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6ac0318c9_0_49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76ac0318c9_0_49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76ac0318c9_0_49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685E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954923" y="1845535"/>
            <a:ext cx="894851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Trajan Pro 3" panose="020B0604020202020204" charset="0"/>
              </a:rPr>
              <a:t>Общественное движение «Волонтеры культуры»</a:t>
            </a:r>
            <a:br>
              <a:rPr lang="ru-RU" b="1" dirty="0"/>
            </a:br>
            <a:endParaRPr lang="ru-RU" b="1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04"/>
          <a:stretch/>
        </p:blipFill>
        <p:spPr>
          <a:xfrm>
            <a:off x="6766107" y="0"/>
            <a:ext cx="5185101" cy="59689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80387" y="5803923"/>
            <a:ext cx="12289733" cy="1063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4" y="5908881"/>
            <a:ext cx="2368241" cy="8688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19" y="6094613"/>
            <a:ext cx="2329107" cy="4818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93707" y="6224716"/>
            <a:ext cx="1538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yriad Pro" panose="020B0503030403020204" pitchFamily="34" charset="0"/>
              </a:rPr>
              <a:t>При поддержке: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10" y="5650824"/>
            <a:ext cx="1409395" cy="1409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56" y="6085001"/>
            <a:ext cx="1071372" cy="5410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91"/>
          <a:stretch/>
        </p:blipFill>
        <p:spPr>
          <a:xfrm>
            <a:off x="6990701" y="1130331"/>
            <a:ext cx="5300536" cy="383186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21" r="20621"/>
          <a:stretch/>
        </p:blipFill>
        <p:spPr>
          <a:xfrm>
            <a:off x="4074324" y="1142921"/>
            <a:ext cx="5048411" cy="381927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"/>
          <a:stretch/>
        </p:blipFill>
        <p:spPr>
          <a:xfrm>
            <a:off x="2626818" y="1151578"/>
            <a:ext cx="3465638" cy="37887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9" r="20811"/>
          <a:stretch/>
        </p:blipFill>
        <p:spPr>
          <a:xfrm>
            <a:off x="-139460" y="1130331"/>
            <a:ext cx="3180372" cy="37925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29" b="-4439"/>
          <a:stretch/>
        </p:blipFill>
        <p:spPr>
          <a:xfrm>
            <a:off x="3036264" y="3392488"/>
            <a:ext cx="3049103" cy="138153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103632" y="4851589"/>
            <a:ext cx="12399263" cy="2050777"/>
          </a:xfrm>
          <a:prstGeom prst="rect">
            <a:avLst/>
          </a:prstGeom>
          <a:solidFill>
            <a:srgbClr val="EA6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052536" y="4851590"/>
            <a:ext cx="3048000" cy="1979492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096000" y="4851590"/>
            <a:ext cx="6096000" cy="1996950"/>
            <a:chOff x="3320717" y="4389118"/>
            <a:chExt cx="6848696" cy="246888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320717" y="4389119"/>
              <a:ext cx="3424348" cy="246888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745065" y="4389118"/>
              <a:ext cx="3424348" cy="246888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Google Shape;269;g76ac0318c9_0_375"/>
          <p:cNvSpPr txBox="1">
            <a:spLocks/>
          </p:cNvSpPr>
          <p:nvPr/>
        </p:nvSpPr>
        <p:spPr>
          <a:xfrm>
            <a:off x="1" y="5162036"/>
            <a:ext cx="4051806" cy="544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«Раскрась</a:t>
            </a:r>
            <a:r>
              <a:rPr lang="en-US" sz="1600" dirty="0">
                <a:solidFill>
                  <a:schemeClr val="bg1"/>
                </a:solidFill>
                <a:latin typeface="Trajan Pro 3" panose="02020502050503020301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Томск» </a:t>
            </a:r>
          </a:p>
        </p:txBody>
      </p:sp>
      <p:sp>
        <p:nvSpPr>
          <p:cNvPr id="8" name="Google Shape;269;g76ac0318c9_0_375"/>
          <p:cNvSpPr txBox="1">
            <a:spLocks/>
          </p:cNvSpPr>
          <p:nvPr/>
        </p:nvSpPr>
        <p:spPr>
          <a:xfrm>
            <a:off x="3036265" y="5215862"/>
            <a:ext cx="4118406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«Родовые Башни»</a:t>
            </a:r>
          </a:p>
        </p:txBody>
      </p:sp>
      <p:sp>
        <p:nvSpPr>
          <p:cNvPr id="9" name="Google Shape;269;g76ac0318c9_0_375"/>
          <p:cNvSpPr txBox="1">
            <a:spLocks/>
          </p:cNvSpPr>
          <p:nvPr/>
        </p:nvSpPr>
        <p:spPr>
          <a:xfrm>
            <a:off x="6092456" y="5257526"/>
            <a:ext cx="3142982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«Школа волонтёров наследия ВООПИК»</a:t>
            </a:r>
          </a:p>
        </p:txBody>
      </p:sp>
      <p:sp>
        <p:nvSpPr>
          <p:cNvPr id="10" name="Google Shape;269;g76ac0318c9_0_375"/>
          <p:cNvSpPr txBox="1">
            <a:spLocks/>
          </p:cNvSpPr>
          <p:nvPr/>
        </p:nvSpPr>
        <p:spPr>
          <a:xfrm>
            <a:off x="1" y="5982823"/>
            <a:ext cx="2528582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ОГАУК «Центр по охране памятников», </a:t>
            </a:r>
            <a:b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Анна </a:t>
            </a: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</a:rPr>
              <a:t>Подорова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  (Томск)</a:t>
            </a:r>
          </a:p>
        </p:txBody>
      </p:sp>
      <p:sp>
        <p:nvSpPr>
          <p:cNvPr id="11" name="Google Shape;269;g76ac0318c9_0_375"/>
          <p:cNvSpPr txBox="1">
            <a:spLocks/>
          </p:cNvSpPr>
          <p:nvPr/>
        </p:nvSpPr>
        <p:spPr>
          <a:xfrm>
            <a:off x="3036264" y="6050385"/>
            <a:ext cx="2907796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(участник конкурса «Доброволец России») – Заурбек </a:t>
            </a: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</a:rPr>
              <a:t>Цаллагов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 (Республика Северная Осетия – Алания)</a:t>
            </a:r>
          </a:p>
        </p:txBody>
      </p:sp>
      <p:sp>
        <p:nvSpPr>
          <p:cNvPr id="12" name="Google Shape;269;g76ac0318c9_0_375"/>
          <p:cNvSpPr txBox="1">
            <a:spLocks/>
          </p:cNvSpPr>
          <p:nvPr/>
        </p:nvSpPr>
        <p:spPr>
          <a:xfrm>
            <a:off x="6085367" y="5997225"/>
            <a:ext cx="3366265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Всероссийское общество охраны памятников истории и культуры</a:t>
            </a:r>
          </a:p>
        </p:txBody>
      </p:sp>
      <p:sp>
        <p:nvSpPr>
          <p:cNvPr id="24" name="Google Shape;269;g76ac0318c9_0_375"/>
          <p:cNvSpPr txBox="1">
            <a:spLocks/>
          </p:cNvSpPr>
          <p:nvPr/>
        </p:nvSpPr>
        <p:spPr>
          <a:xfrm>
            <a:off x="9139086" y="5246492"/>
            <a:ext cx="3052914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 медиа 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 err="1">
                <a:solidFill>
                  <a:schemeClr val="bg1"/>
                </a:solidFill>
                <a:latin typeface="Trajan Pro 3" panose="02020502050503020301" pitchFamily="18" charset="0"/>
              </a:rPr>
              <a:t>волонтёрства</a:t>
            </a: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 «Узнай Россию» </a:t>
            </a:r>
          </a:p>
        </p:txBody>
      </p:sp>
      <p:sp>
        <p:nvSpPr>
          <p:cNvPr id="25" name="Google Shape;269;g76ac0318c9_0_375"/>
          <p:cNvSpPr txBox="1">
            <a:spLocks/>
          </p:cNvSpPr>
          <p:nvPr/>
        </p:nvSpPr>
        <p:spPr>
          <a:xfrm>
            <a:off x="9122735" y="6074795"/>
            <a:ext cx="3310019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(участник конкурса «Доброволец России») Леонид Шафиров (Ростовская область)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103632" y="-55976"/>
            <a:ext cx="12399263" cy="1207553"/>
          </a:xfrm>
          <a:prstGeom prst="rect">
            <a:avLst/>
          </a:prstGeom>
          <a:solidFill>
            <a:srgbClr val="EA6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Google Shape;269;g76ac0318c9_0_375"/>
          <p:cNvSpPr txBox="1">
            <a:spLocks/>
          </p:cNvSpPr>
          <p:nvPr/>
        </p:nvSpPr>
        <p:spPr>
          <a:xfrm>
            <a:off x="409553" y="301570"/>
            <a:ext cx="11360700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2800" dirty="0">
                <a:solidFill>
                  <a:schemeClr val="bg1"/>
                </a:solidFill>
                <a:latin typeface="Colus" panose="00000500000000000000" pitchFamily="2" charset="0"/>
              </a:rPr>
              <a:t>Флагманские проекты общественного движения</a:t>
            </a:r>
          </a:p>
        </p:txBody>
      </p:sp>
      <p:sp>
        <p:nvSpPr>
          <p:cNvPr id="6" name="Google Shape;269;g76ac0318c9_0_375"/>
          <p:cNvSpPr txBox="1">
            <a:spLocks/>
          </p:cNvSpPr>
          <p:nvPr/>
        </p:nvSpPr>
        <p:spPr>
          <a:xfrm>
            <a:off x="409553" y="714885"/>
            <a:ext cx="11360700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2000" dirty="0">
                <a:solidFill>
                  <a:schemeClr val="bg1"/>
                </a:solidFill>
                <a:latin typeface="Colus" panose="00000500000000000000" pitchFamily="2" charset="0"/>
              </a:rPr>
              <a:t>Номинация «ПРОЕКТЫ В СФЕРЕ СОХРАНЕНИЯ КУЛЬТУРНОГО НАСЛЕДИЯ»</a:t>
            </a:r>
          </a:p>
        </p:txBody>
      </p:sp>
    </p:spTree>
    <p:extLst>
      <p:ext uri="{BB962C8B-B14F-4D97-AF65-F5344CB8AC3E}">
        <p14:creationId xmlns:p14="http://schemas.microsoft.com/office/powerpoint/2010/main" val="4033542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9" y="1638442"/>
            <a:ext cx="4057905" cy="304342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942" y="1498242"/>
            <a:ext cx="3323830" cy="332383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103632" y="-55976"/>
            <a:ext cx="12399263" cy="1789083"/>
          </a:xfrm>
          <a:prstGeom prst="rect">
            <a:avLst/>
          </a:prstGeom>
          <a:solidFill>
            <a:srgbClr val="EA6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103632" y="4647919"/>
            <a:ext cx="12399263" cy="2254447"/>
          </a:xfrm>
          <a:prstGeom prst="rect">
            <a:avLst/>
          </a:prstGeom>
          <a:solidFill>
            <a:srgbClr val="EA6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64000" y="4647921"/>
            <a:ext cx="4064000" cy="220061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128000" y="4647920"/>
            <a:ext cx="4064000" cy="220061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Google Shape;269;g76ac0318c9_0_375"/>
          <p:cNvSpPr txBox="1">
            <a:spLocks/>
          </p:cNvSpPr>
          <p:nvPr/>
        </p:nvSpPr>
        <p:spPr>
          <a:xfrm>
            <a:off x="415650" y="284243"/>
            <a:ext cx="11360700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2800" dirty="0">
                <a:solidFill>
                  <a:schemeClr val="bg1"/>
                </a:solidFill>
                <a:latin typeface="Colus" panose="00000500000000000000" pitchFamily="2" charset="0"/>
              </a:rPr>
              <a:t>Флагманские проекты общественного движения</a:t>
            </a:r>
          </a:p>
        </p:txBody>
      </p:sp>
      <p:sp>
        <p:nvSpPr>
          <p:cNvPr id="6" name="Google Shape;269;g76ac0318c9_0_375"/>
          <p:cNvSpPr txBox="1">
            <a:spLocks/>
          </p:cNvSpPr>
          <p:nvPr/>
        </p:nvSpPr>
        <p:spPr>
          <a:xfrm>
            <a:off x="415650" y="1021462"/>
            <a:ext cx="11776350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00000"/>
              </a:lnSpc>
              <a:spcAft>
                <a:spcPts val="2100"/>
              </a:spcAft>
            </a:pPr>
            <a:r>
              <a:rPr lang="ru-RU" sz="2000" dirty="0">
                <a:solidFill>
                  <a:schemeClr val="bg1"/>
                </a:solidFill>
                <a:latin typeface="Colus" panose="00000500000000000000" pitchFamily="2" charset="0"/>
              </a:rPr>
              <a:t>Номинация «ПРОЕКТЫ, НАПРАВЛЕННЫЕ НА ОРГАНИЗАЦИЮ ТУРИСТИЧЕСКИХ МАРШРУТОВ И ФОРМИРОВАНИЕ КУЛЬТУРНЫХ ПРОСТРАНСТВ В НАСЕЛЕННЫХ ПУНКТАХ»</a:t>
            </a:r>
          </a:p>
        </p:txBody>
      </p:sp>
      <p:sp>
        <p:nvSpPr>
          <p:cNvPr id="7" name="Google Shape;269;g76ac0318c9_0_375"/>
          <p:cNvSpPr txBox="1">
            <a:spLocks/>
          </p:cNvSpPr>
          <p:nvPr/>
        </p:nvSpPr>
        <p:spPr>
          <a:xfrm>
            <a:off x="1" y="5032073"/>
            <a:ext cx="4051806" cy="544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 «Событийный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туризм на селе»</a:t>
            </a:r>
          </a:p>
        </p:txBody>
      </p:sp>
      <p:sp>
        <p:nvSpPr>
          <p:cNvPr id="8" name="Google Shape;269;g76ac0318c9_0_375"/>
          <p:cNvSpPr txBox="1">
            <a:spLocks/>
          </p:cNvSpPr>
          <p:nvPr/>
        </p:nvSpPr>
        <p:spPr>
          <a:xfrm>
            <a:off x="4037945" y="5201680"/>
            <a:ext cx="4064001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 по организации инклюзивного туризма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в Тюменской области «Истоки» </a:t>
            </a:r>
          </a:p>
        </p:txBody>
      </p:sp>
      <p:sp>
        <p:nvSpPr>
          <p:cNvPr id="9" name="Google Shape;269;g76ac0318c9_0_375"/>
          <p:cNvSpPr txBox="1">
            <a:spLocks/>
          </p:cNvSpPr>
          <p:nvPr/>
        </p:nvSpPr>
        <p:spPr>
          <a:xfrm>
            <a:off x="8121904" y="5053434"/>
            <a:ext cx="4070096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 «Красная Линия Новосибирска»</a:t>
            </a:r>
          </a:p>
        </p:txBody>
      </p:sp>
      <p:sp>
        <p:nvSpPr>
          <p:cNvPr id="10" name="Google Shape;269;g76ac0318c9_0_375"/>
          <p:cNvSpPr txBox="1">
            <a:spLocks/>
          </p:cNvSpPr>
          <p:nvPr/>
        </p:nvSpPr>
        <p:spPr>
          <a:xfrm>
            <a:off x="49118" y="6012765"/>
            <a:ext cx="3399876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Елена </a:t>
            </a: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</a:rPr>
              <a:t>Ширибон</a:t>
            </a:r>
            <a:b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(Республика Бурятия, Улан-Удэ)</a:t>
            </a:r>
          </a:p>
        </p:txBody>
      </p:sp>
      <p:sp>
        <p:nvSpPr>
          <p:cNvPr id="11" name="Google Shape;269;g76ac0318c9_0_375"/>
          <p:cNvSpPr txBox="1">
            <a:spLocks/>
          </p:cNvSpPr>
          <p:nvPr/>
        </p:nvSpPr>
        <p:spPr>
          <a:xfrm>
            <a:off x="4051807" y="6046165"/>
            <a:ext cx="3622987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(участник конкурса «Доброволец России») Александр Токарев (Тюменская область)</a:t>
            </a:r>
          </a:p>
        </p:txBody>
      </p:sp>
      <p:sp>
        <p:nvSpPr>
          <p:cNvPr id="12" name="Google Shape;269;g76ac0318c9_0_375"/>
          <p:cNvSpPr txBox="1">
            <a:spLocks/>
          </p:cNvSpPr>
          <p:nvPr/>
        </p:nvSpPr>
        <p:spPr>
          <a:xfrm>
            <a:off x="8101946" y="6052023"/>
            <a:ext cx="3905443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(участник конкурса «Доброволец России») Анна Горбач (Новосибирск)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" y="1796397"/>
            <a:ext cx="3953571" cy="280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87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0" y="903985"/>
            <a:ext cx="1933411" cy="189309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6" b="39973"/>
          <a:stretch/>
        </p:blipFill>
        <p:spPr>
          <a:xfrm>
            <a:off x="8094472" y="964967"/>
            <a:ext cx="4124961" cy="183811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9" y="463738"/>
            <a:ext cx="4064000" cy="27093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3759448"/>
            <a:ext cx="4051807" cy="287337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103632" y="-55976"/>
            <a:ext cx="12399263" cy="1039429"/>
          </a:xfrm>
          <a:prstGeom prst="rect">
            <a:avLst/>
          </a:prstGeom>
          <a:solidFill>
            <a:srgbClr val="EA6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103632" y="2450569"/>
            <a:ext cx="12399263" cy="1459361"/>
          </a:xfrm>
          <a:prstGeom prst="rect">
            <a:avLst/>
          </a:prstGeom>
          <a:solidFill>
            <a:srgbClr val="EA6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4064000" y="2450569"/>
            <a:ext cx="8128000" cy="1459361"/>
            <a:chOff x="3320717" y="4389118"/>
            <a:chExt cx="6848696" cy="246888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320717" y="4389119"/>
              <a:ext cx="3424348" cy="2468881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745065" y="4389118"/>
              <a:ext cx="3424348" cy="246888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Google Shape;269;g76ac0318c9_0_375"/>
          <p:cNvSpPr txBox="1">
            <a:spLocks/>
          </p:cNvSpPr>
          <p:nvPr/>
        </p:nvSpPr>
        <p:spPr>
          <a:xfrm>
            <a:off x="415650" y="231078"/>
            <a:ext cx="11360700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2800" dirty="0">
                <a:solidFill>
                  <a:schemeClr val="bg1"/>
                </a:solidFill>
                <a:latin typeface="Colus" panose="00000500000000000000" pitchFamily="2" charset="0"/>
              </a:rPr>
              <a:t>Флагманские проекты общественного движения</a:t>
            </a:r>
          </a:p>
        </p:txBody>
      </p:sp>
      <p:sp>
        <p:nvSpPr>
          <p:cNvPr id="6" name="Google Shape;269;g76ac0318c9_0_375"/>
          <p:cNvSpPr txBox="1">
            <a:spLocks/>
          </p:cNvSpPr>
          <p:nvPr/>
        </p:nvSpPr>
        <p:spPr>
          <a:xfrm>
            <a:off x="415650" y="631336"/>
            <a:ext cx="11360700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2000" dirty="0">
                <a:solidFill>
                  <a:schemeClr val="bg1"/>
                </a:solidFill>
                <a:latin typeface="Colus" panose="00000500000000000000" pitchFamily="2" charset="0"/>
              </a:rPr>
              <a:t>Номинация «СОЦИОКУЛЬТУРНЫЕ И ТВОРЧЕСКИЕ ПРОЕКТЫ»</a:t>
            </a:r>
          </a:p>
        </p:txBody>
      </p:sp>
      <p:sp>
        <p:nvSpPr>
          <p:cNvPr id="7" name="Google Shape;269;g76ac0318c9_0_375"/>
          <p:cNvSpPr txBox="1">
            <a:spLocks/>
          </p:cNvSpPr>
          <p:nvPr/>
        </p:nvSpPr>
        <p:spPr>
          <a:xfrm>
            <a:off x="1" y="2689732"/>
            <a:ext cx="4051806" cy="544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«Лаборатория успеха»</a:t>
            </a:r>
          </a:p>
        </p:txBody>
      </p:sp>
      <p:sp>
        <p:nvSpPr>
          <p:cNvPr id="8" name="Google Shape;269;g76ac0318c9_0_375"/>
          <p:cNvSpPr txBox="1">
            <a:spLocks/>
          </p:cNvSpPr>
          <p:nvPr/>
        </p:nvSpPr>
        <p:spPr>
          <a:xfrm>
            <a:off x="4057903" y="2743558"/>
            <a:ext cx="4064001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Инклюзивный спектакль «Открытая дверь»</a:t>
            </a:r>
          </a:p>
        </p:txBody>
      </p:sp>
      <p:sp>
        <p:nvSpPr>
          <p:cNvPr id="9" name="Google Shape;269;g76ac0318c9_0_375"/>
          <p:cNvSpPr txBox="1">
            <a:spLocks/>
          </p:cNvSpPr>
          <p:nvPr/>
        </p:nvSpPr>
        <p:spPr>
          <a:xfrm>
            <a:off x="8121905" y="2743558"/>
            <a:ext cx="4070096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 «Творчеству в малых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селах быть!» </a:t>
            </a:r>
          </a:p>
        </p:txBody>
      </p:sp>
      <p:sp>
        <p:nvSpPr>
          <p:cNvPr id="10" name="Google Shape;269;g76ac0318c9_0_375"/>
          <p:cNvSpPr txBox="1">
            <a:spLocks/>
          </p:cNvSpPr>
          <p:nvPr/>
        </p:nvSpPr>
        <p:spPr>
          <a:xfrm>
            <a:off x="-17730" y="3357174"/>
            <a:ext cx="3059634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</a:rPr>
              <a:t>Альфина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 Грищенко </a:t>
            </a:r>
            <a:b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(Республика Башкортостан, Уфа)</a:t>
            </a:r>
          </a:p>
        </p:txBody>
      </p:sp>
      <p:sp>
        <p:nvSpPr>
          <p:cNvPr id="11" name="Google Shape;269;g76ac0318c9_0_375"/>
          <p:cNvSpPr txBox="1">
            <a:spLocks/>
          </p:cNvSpPr>
          <p:nvPr/>
        </p:nvSpPr>
        <p:spPr>
          <a:xfrm>
            <a:off x="4044566" y="3353237"/>
            <a:ext cx="3972562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(участник конкурса  «Доброволец России»)</a:t>
            </a:r>
            <a:b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Елена Воробьёва (Орловская область)</a:t>
            </a:r>
          </a:p>
        </p:txBody>
      </p:sp>
      <p:sp>
        <p:nvSpPr>
          <p:cNvPr id="12" name="Google Shape;269;g76ac0318c9_0_375"/>
          <p:cNvSpPr txBox="1">
            <a:spLocks/>
          </p:cNvSpPr>
          <p:nvPr/>
        </p:nvSpPr>
        <p:spPr>
          <a:xfrm>
            <a:off x="8127999" y="3353237"/>
            <a:ext cx="4103917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(участник конкурса  «Доброволец России»)</a:t>
            </a:r>
            <a:b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Татьяна Черных (Республика Бурятия)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977232" y="5387067"/>
            <a:ext cx="8194961" cy="1467946"/>
          </a:xfrm>
          <a:prstGeom prst="rect">
            <a:avLst/>
          </a:prstGeom>
          <a:solidFill>
            <a:srgbClr val="EA6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108193" y="5347297"/>
            <a:ext cx="4064000" cy="150771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Google Shape;269;g76ac0318c9_0_375"/>
          <p:cNvSpPr txBox="1">
            <a:spLocks/>
          </p:cNvSpPr>
          <p:nvPr/>
        </p:nvSpPr>
        <p:spPr>
          <a:xfrm>
            <a:off x="2044194" y="5641851"/>
            <a:ext cx="4051806" cy="544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«ДОБРОВОЛЬЦЫ В ГОРОДЕ»</a:t>
            </a:r>
          </a:p>
        </p:txBody>
      </p:sp>
      <p:sp>
        <p:nvSpPr>
          <p:cNvPr id="27" name="Google Shape;269;g76ac0318c9_0_375"/>
          <p:cNvSpPr txBox="1">
            <a:spLocks/>
          </p:cNvSpPr>
          <p:nvPr/>
        </p:nvSpPr>
        <p:spPr>
          <a:xfrm>
            <a:off x="6102096" y="5695677"/>
            <a:ext cx="4064001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«Я – </a:t>
            </a:r>
            <a:r>
              <a:rPr lang="ru-RU" sz="1600" dirty="0" err="1">
                <a:solidFill>
                  <a:schemeClr val="bg1"/>
                </a:solidFill>
                <a:latin typeface="Trajan Pro 3" panose="02020502050503020301" pitchFamily="18" charset="0"/>
              </a:rPr>
              <a:t>ДоброТворец</a:t>
            </a: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»</a:t>
            </a:r>
          </a:p>
        </p:txBody>
      </p:sp>
      <p:sp>
        <p:nvSpPr>
          <p:cNvPr id="29" name="Google Shape;269;g76ac0318c9_0_375"/>
          <p:cNvSpPr txBox="1">
            <a:spLocks/>
          </p:cNvSpPr>
          <p:nvPr/>
        </p:nvSpPr>
        <p:spPr>
          <a:xfrm>
            <a:off x="2025904" y="6280616"/>
            <a:ext cx="3708220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(участник конкурса  «Доброволец России»)</a:t>
            </a:r>
            <a:b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Анна Цепа (Республика Крым)</a:t>
            </a:r>
          </a:p>
        </p:txBody>
      </p:sp>
      <p:sp>
        <p:nvSpPr>
          <p:cNvPr id="30" name="Google Shape;269;g76ac0318c9_0_375"/>
          <p:cNvSpPr txBox="1">
            <a:spLocks/>
          </p:cNvSpPr>
          <p:nvPr/>
        </p:nvSpPr>
        <p:spPr>
          <a:xfrm>
            <a:off x="6074712" y="6276459"/>
            <a:ext cx="3922280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(участник конкурса  «Доброволец России»)</a:t>
            </a:r>
            <a:b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</a:rPr>
              <a:t>Гульфия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</a:rPr>
              <a:t>Мутугуллина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 (Республика Татарстан)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8455" r="10609" b="30221"/>
          <a:stretch/>
        </p:blipFill>
        <p:spPr>
          <a:xfrm>
            <a:off x="2353822" y="4063792"/>
            <a:ext cx="1539178" cy="120719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t="69012" r="14318" b="3520"/>
          <a:stretch/>
        </p:blipFill>
        <p:spPr>
          <a:xfrm>
            <a:off x="3787805" y="4222697"/>
            <a:ext cx="2067654" cy="851603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10139616" y="3909928"/>
            <a:ext cx="2076771" cy="2984855"/>
          </a:xfrm>
          <a:prstGeom prst="rect">
            <a:avLst/>
          </a:prstGeom>
          <a:solidFill>
            <a:srgbClr val="EA6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-99538" y="3909928"/>
            <a:ext cx="2076771" cy="2984855"/>
          </a:xfrm>
          <a:prstGeom prst="rect">
            <a:avLst/>
          </a:prstGeom>
          <a:solidFill>
            <a:srgbClr val="EA685E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23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-91440" y="6072964"/>
            <a:ext cx="12399263" cy="891767"/>
          </a:xfrm>
          <a:prstGeom prst="rect">
            <a:avLst/>
          </a:prstGeom>
          <a:solidFill>
            <a:srgbClr val="164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8" name="Google Shape;318;g76ac0318c9_0_222"/>
          <p:cNvSpPr txBox="1">
            <a:spLocks noGrp="1"/>
          </p:cNvSpPr>
          <p:nvPr>
            <p:ph type="title"/>
          </p:nvPr>
        </p:nvSpPr>
        <p:spPr>
          <a:xfrm>
            <a:off x="415600" y="110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800" dirty="0">
                <a:solidFill>
                  <a:srgbClr val="164A94"/>
                </a:solidFill>
                <a:latin typeface="Colus" panose="00000500000000000000" pitchFamily="2" charset="0"/>
              </a:rPr>
              <a:t>СОЗДАНИЕ ИНФОРМАЦИОННОГО РЕСУРСА</a:t>
            </a:r>
            <a:endParaRPr sz="2000" dirty="0">
              <a:solidFill>
                <a:srgbClr val="164A94"/>
              </a:solidFill>
              <a:latin typeface="Colus" panose="00000500000000000000" pitchFamily="2" charset="0"/>
            </a:endParaRPr>
          </a:p>
        </p:txBody>
      </p:sp>
      <p:sp>
        <p:nvSpPr>
          <p:cNvPr id="319" name="Google Shape;319;g76ac0318c9_0_222"/>
          <p:cNvSpPr/>
          <p:nvPr/>
        </p:nvSpPr>
        <p:spPr>
          <a:xfrm>
            <a:off x="6236276" y="946139"/>
            <a:ext cx="6399347" cy="9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lvl="0"/>
            <a:r>
              <a:rPr lang="ru-RU" sz="1600" b="1" dirty="0">
                <a:solidFill>
                  <a:srgbClr val="EC685E"/>
                </a:solidFill>
                <a:latin typeface="Trajan Pro 3" panose="02020502050503020301" pitchFamily="18" charset="0"/>
              </a:rPr>
              <a:t>ИНФОРМАЦИОННЫЙ ПОРТАЛ «ВОЛОНТЕРЫ КУЛЬТУРЫ», ИНТЕГРИРОВАННЫЙ </a:t>
            </a:r>
            <a:br>
              <a:rPr lang="ru-RU" sz="1600" b="1" dirty="0">
                <a:solidFill>
                  <a:srgbClr val="EC685E"/>
                </a:solidFill>
                <a:latin typeface="Trajan Pro 3" panose="02020502050503020301" pitchFamily="18" charset="0"/>
              </a:rPr>
            </a:br>
            <a:r>
              <a:rPr lang="ru-RU" sz="1600" b="1" dirty="0">
                <a:solidFill>
                  <a:srgbClr val="EC685E"/>
                </a:solidFill>
                <a:latin typeface="Trajan Pro 3" panose="02020502050503020301" pitchFamily="18" charset="0"/>
              </a:rPr>
              <a:t>С ПЛАТФОРМОЙ «</a:t>
            </a:r>
            <a:r>
              <a:rPr lang="en-US" sz="1600" b="1" dirty="0">
                <a:solidFill>
                  <a:srgbClr val="EC685E"/>
                </a:solidFill>
                <a:latin typeface="Trajan Pro 3" panose="02020502050503020301" pitchFamily="18" charset="0"/>
              </a:rPr>
              <a:t>DOBRO.RU</a:t>
            </a:r>
            <a:r>
              <a:rPr lang="ru-RU" sz="1600" b="1" dirty="0">
                <a:solidFill>
                  <a:srgbClr val="EC685E"/>
                </a:solidFill>
                <a:latin typeface="Trajan Pro 3" panose="02020502050503020301" pitchFamily="18" charset="0"/>
              </a:rPr>
              <a:t>»</a:t>
            </a:r>
            <a:endParaRPr lang="ru-RU" sz="1600" dirty="0">
              <a:latin typeface="Trajan Pro 3" panose="02020502050503020301" pitchFamily="18" charset="0"/>
            </a:endParaRPr>
          </a:p>
        </p:txBody>
      </p:sp>
      <p:pic>
        <p:nvPicPr>
          <p:cNvPr id="321" name="Google Shape;321;g76ac0318c9_0_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5506" y="2871933"/>
            <a:ext cx="442140" cy="46519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76ac0318c9_0_222"/>
          <p:cNvSpPr txBox="1"/>
          <p:nvPr/>
        </p:nvSpPr>
        <p:spPr>
          <a:xfrm>
            <a:off x="7024066" y="2835184"/>
            <a:ext cx="5393486" cy="3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lvl="0"/>
            <a:r>
              <a:rPr lang="ru-RU" b="1" dirty="0">
                <a:solidFill>
                  <a:srgbClr val="164A94"/>
                </a:solidFill>
                <a:latin typeface="Trajan Pro 3" panose="02020502050503020301" pitchFamily="18" charset="0"/>
              </a:rPr>
              <a:t>Более 1 240 000 пользователей (добровольцев, зарегистрированных на платформе </a:t>
            </a:r>
            <a:r>
              <a:rPr lang="en-US" b="1" dirty="0">
                <a:solidFill>
                  <a:srgbClr val="164A94"/>
                </a:solidFill>
                <a:latin typeface="Trajan Pro 3" panose="02020502050503020301" pitchFamily="18" charset="0"/>
              </a:rPr>
              <a:t>DOBRO.RU</a:t>
            </a:r>
            <a:r>
              <a:rPr lang="ru-RU" b="1" dirty="0">
                <a:solidFill>
                  <a:srgbClr val="164A94"/>
                </a:solidFill>
                <a:latin typeface="Trajan Pro 3" panose="02020502050503020301" pitchFamily="18" charset="0"/>
              </a:rPr>
              <a:t>)</a:t>
            </a:r>
            <a:endParaRPr b="1" dirty="0">
              <a:solidFill>
                <a:srgbClr val="164A94"/>
              </a:solidFill>
              <a:latin typeface="Trajan Pro 3" panose="02020502050503020301" pitchFamily="18" charset="0"/>
            </a:endParaRPr>
          </a:p>
        </p:txBody>
      </p:sp>
      <p:pic>
        <p:nvPicPr>
          <p:cNvPr id="324" name="Google Shape;324;g76ac0318c9_0_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5025" y="3514094"/>
            <a:ext cx="460428" cy="48443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76ac0318c9_0_222"/>
          <p:cNvSpPr txBox="1"/>
          <p:nvPr/>
        </p:nvSpPr>
        <p:spPr>
          <a:xfrm>
            <a:off x="7024066" y="3574452"/>
            <a:ext cx="4823769" cy="3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164A94"/>
                </a:solidFill>
                <a:latin typeface="Trajan Pro 3" panose="02020502050503020301" pitchFamily="18" charset="0"/>
              </a:rPr>
              <a:t>Личный кабинет добровольца</a:t>
            </a:r>
          </a:p>
        </p:txBody>
      </p:sp>
      <p:pic>
        <p:nvPicPr>
          <p:cNvPr id="327" name="Google Shape;327;g76ac0318c9_0_2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62191" y="6281440"/>
            <a:ext cx="381640" cy="38164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76ac0318c9_0_222"/>
          <p:cNvSpPr txBox="1"/>
          <p:nvPr/>
        </p:nvSpPr>
        <p:spPr>
          <a:xfrm>
            <a:off x="4120664" y="6301527"/>
            <a:ext cx="5167934" cy="41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EC685E"/>
                </a:solidFill>
                <a:latin typeface="Colus" panose="00000500000000000000" pitchFamily="2" charset="0"/>
              </a:rPr>
              <a:t>WWW.ВОЛОНТЕ</a:t>
            </a:r>
            <a:r>
              <a:rPr lang="ru-RU" sz="1800" b="1" dirty="0">
                <a:solidFill>
                  <a:srgbClr val="EA685E"/>
                </a:solidFill>
                <a:latin typeface="Colus" panose="00000500000000000000" pitchFamily="2" charset="0"/>
              </a:rPr>
              <a:t>РЫ-КУЛЬТУ</a:t>
            </a:r>
            <a:r>
              <a:rPr lang="ru-RU" sz="1800" b="1" dirty="0">
                <a:solidFill>
                  <a:srgbClr val="EC685E"/>
                </a:solidFill>
                <a:latin typeface="Colus" panose="00000500000000000000" pitchFamily="2" charset="0"/>
              </a:rPr>
              <a:t>РЫ.РФ</a:t>
            </a:r>
            <a:endParaRPr sz="1800" dirty="0">
              <a:latin typeface="Colus" panose="00000500000000000000" pitchFamily="2" charset="0"/>
            </a:endParaRPr>
          </a:p>
        </p:txBody>
      </p:sp>
      <p:pic>
        <p:nvPicPr>
          <p:cNvPr id="330" name="Google Shape;330;g76ac0318c9_0_2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2609" y="4669734"/>
            <a:ext cx="377661" cy="36828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76ac0318c9_0_222"/>
          <p:cNvSpPr txBox="1"/>
          <p:nvPr/>
        </p:nvSpPr>
        <p:spPr>
          <a:xfrm>
            <a:off x="7024067" y="4616219"/>
            <a:ext cx="4543094" cy="23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164A94"/>
                </a:solidFill>
                <a:latin typeface="Trajan Pro 3" panose="02020502050503020301" pitchFamily="18" charset="0"/>
              </a:rPr>
              <a:t>Удобный механизм поиска волонтеров и мероприятий</a:t>
            </a:r>
          </a:p>
        </p:txBody>
      </p:sp>
      <p:sp>
        <p:nvSpPr>
          <p:cNvPr id="333" name="Google Shape;333;g76ac0318c9_0_222"/>
          <p:cNvSpPr txBox="1"/>
          <p:nvPr/>
        </p:nvSpPr>
        <p:spPr>
          <a:xfrm>
            <a:off x="7024066" y="4062520"/>
            <a:ext cx="4892010" cy="23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164A94"/>
                </a:solidFill>
                <a:latin typeface="Trajan Pro 3" panose="02020502050503020301" pitchFamily="18" charset="0"/>
              </a:rPr>
              <a:t>Наличие механизмов продвижения инициатив</a:t>
            </a:r>
          </a:p>
        </p:txBody>
      </p:sp>
      <p:pic>
        <p:nvPicPr>
          <p:cNvPr id="334" name="Google Shape;334;g76ac0318c9_0_2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81237" y="4121888"/>
            <a:ext cx="465996" cy="42700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19;g76ac0318c9_0_222"/>
          <p:cNvSpPr/>
          <p:nvPr/>
        </p:nvSpPr>
        <p:spPr>
          <a:xfrm>
            <a:off x="6277174" y="1867264"/>
            <a:ext cx="5765537" cy="9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Myriad Pro" panose="020B0503030403020204" pitchFamily="34" charset="0"/>
              </a:rPr>
              <a:t>Веб-платформа программы «Волонтеры культуры», аккумулирующая сведения о мероприятиях, добровольцах и добровольческих движениях в сфере культуры</a:t>
            </a:r>
            <a:endParaRPr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Google Shape;331;g76ac0318c9_0_222"/>
          <p:cNvSpPr txBox="1"/>
          <p:nvPr/>
        </p:nvSpPr>
        <p:spPr>
          <a:xfrm>
            <a:off x="7024066" y="5301605"/>
            <a:ext cx="5018645" cy="23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lvl="0"/>
            <a:r>
              <a:rPr lang="ru-RU" b="1" dirty="0">
                <a:solidFill>
                  <a:srgbClr val="164A94"/>
                </a:solidFill>
                <a:latin typeface="Trajan Pro 3" panose="02020502050503020301" pitchFamily="18" charset="0"/>
              </a:rPr>
              <a:t>Опыт организаций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78" y="5167130"/>
            <a:ext cx="498695" cy="4986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l="18242" t="-1" r="19949" b="893"/>
          <a:stretch/>
        </p:blipFill>
        <p:spPr>
          <a:xfrm>
            <a:off x="-43995" y="1010899"/>
            <a:ext cx="6146216" cy="49818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685E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6059489" y="1393617"/>
            <a:ext cx="6230048" cy="2610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r="9250" b="667"/>
          <a:stretch/>
        </p:blipFill>
        <p:spPr>
          <a:xfrm>
            <a:off x="7505628" y="1593014"/>
            <a:ext cx="3528089" cy="24158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9" b="12624"/>
          <a:stretch/>
        </p:blipFill>
        <p:spPr>
          <a:xfrm>
            <a:off x="-1" y="1560645"/>
            <a:ext cx="6096001" cy="244442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-154005" y="960431"/>
            <a:ext cx="12791975" cy="641851"/>
          </a:xfrm>
          <a:prstGeom prst="rect">
            <a:avLst/>
          </a:prstGeom>
          <a:solidFill>
            <a:srgbClr val="164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9" name="Google Shape;339;g76ac0318c9_0_243"/>
          <p:cNvSpPr txBox="1">
            <a:spLocks noGrp="1"/>
          </p:cNvSpPr>
          <p:nvPr>
            <p:ph type="title"/>
          </p:nvPr>
        </p:nvSpPr>
        <p:spPr>
          <a:xfrm>
            <a:off x="442839" y="115288"/>
            <a:ext cx="9222369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64A94"/>
                </a:solidFill>
                <a:latin typeface="Colus" panose="00000500000000000000" pitchFamily="2" charset="0"/>
              </a:rPr>
              <a:t>МЕТОДИЧЕСКОЕ И ИНФОРМАЦИОННОЕ СОПРОВОЖДЕНИЕ ПРОГРАММЫ</a:t>
            </a:r>
            <a:endParaRPr sz="2400" dirty="0">
              <a:solidFill>
                <a:srgbClr val="164A94"/>
              </a:solidFill>
              <a:latin typeface="Colus" panose="00000500000000000000" pitchFamily="2" charset="0"/>
            </a:endParaRPr>
          </a:p>
        </p:txBody>
      </p:sp>
      <p:sp>
        <p:nvSpPr>
          <p:cNvPr id="340" name="Google Shape;340;g76ac0318c9_0_243"/>
          <p:cNvSpPr/>
          <p:nvPr/>
        </p:nvSpPr>
        <p:spPr>
          <a:xfrm>
            <a:off x="617499" y="986092"/>
            <a:ext cx="4446556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lvl="0" algn="ctr"/>
            <a:r>
              <a:rPr lang="ru-RU" sz="1600" b="1" dirty="0">
                <a:solidFill>
                  <a:schemeClr val="bg1"/>
                </a:solidFill>
                <a:latin typeface="Trajan Pro 3" panose="02020502050503020301" pitchFamily="18" charset="0"/>
              </a:rPr>
              <a:t>ОНЛАЙН КУРС НА ДОБРО.УНИВЕРСИТЕТЕ</a:t>
            </a:r>
          </a:p>
        </p:txBody>
      </p:sp>
      <p:sp>
        <p:nvSpPr>
          <p:cNvPr id="341" name="Google Shape;341;g76ac0318c9_0_243"/>
          <p:cNvSpPr txBox="1"/>
          <p:nvPr/>
        </p:nvSpPr>
        <p:spPr>
          <a:xfrm>
            <a:off x="952977" y="4444076"/>
            <a:ext cx="5106512" cy="16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164A94"/>
                </a:solidFill>
                <a:latin typeface="Colus" panose="00000500000000000000" pitchFamily="2" charset="0"/>
              </a:rPr>
              <a:t>2</a:t>
            </a:r>
            <a:r>
              <a:rPr lang="ru-RU" sz="2000" b="1" dirty="0">
                <a:solidFill>
                  <a:srgbClr val="164A94"/>
                </a:solidFill>
                <a:latin typeface="Trajan Pro 3" panose="02020502050503020301" pitchFamily="18" charset="0"/>
              </a:rPr>
              <a:t> </a:t>
            </a:r>
            <a:r>
              <a:rPr lang="ru-RU" sz="1600" b="1" dirty="0">
                <a:solidFill>
                  <a:srgbClr val="164A94"/>
                </a:solidFill>
                <a:latin typeface="Trajan Pro 3" panose="02020502050503020301" pitchFamily="18" charset="0"/>
              </a:rPr>
              <a:t>УРОВНЯ: </a:t>
            </a:r>
            <a:r>
              <a:rPr lang="ru-RU" dirty="0">
                <a:solidFill>
                  <a:schemeClr val="bg1"/>
                </a:solidFill>
                <a:latin typeface="Trajan Pro 3" panose="02020502050503020301" pitchFamily="18" charset="0"/>
              </a:rPr>
              <a:t>Базовый и продвинутый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bg1"/>
              </a:solidFill>
              <a:latin typeface="Trajan Pro 3" panose="02020502050503020301" pitchFamily="18" charset="0"/>
            </a:endParaRPr>
          </a:p>
          <a:p>
            <a:pPr lvl="0"/>
            <a:r>
              <a:rPr lang="ru-RU" sz="2400" b="1" dirty="0">
                <a:solidFill>
                  <a:srgbClr val="164A94"/>
                </a:solidFill>
                <a:latin typeface="Colus" panose="00000500000000000000" pitchFamily="2" charset="0"/>
              </a:rPr>
              <a:t>4</a:t>
            </a:r>
            <a:r>
              <a:rPr lang="ru-RU" sz="1600" b="1" dirty="0">
                <a:solidFill>
                  <a:srgbClr val="164A94"/>
                </a:solidFill>
                <a:latin typeface="Trajan Pro 3" panose="02020502050503020301" pitchFamily="18" charset="0"/>
              </a:rPr>
              <a:t> ЦЕЛЕВЫЕ АУДИТОРИИ: </a:t>
            </a:r>
            <a:r>
              <a:rPr lang="ru-RU" dirty="0">
                <a:solidFill>
                  <a:schemeClr val="bg1"/>
                </a:solidFill>
                <a:latin typeface="Trajan Pro 3" panose="02020502050503020301" pitchFamily="18" charset="0"/>
              </a:rPr>
              <a:t> </a:t>
            </a:r>
            <a:br>
              <a:rPr lang="ru-RU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dirty="0">
                <a:solidFill>
                  <a:schemeClr val="bg1"/>
                </a:solidFill>
                <a:latin typeface="Trajan Pro 3" panose="02020502050503020301" pitchFamily="18" charset="0"/>
              </a:rPr>
              <a:t>Волонтеры, сотрудники учреждений культуры и органов власти, организаторы мероприятий</a:t>
            </a:r>
          </a:p>
        </p:txBody>
      </p:sp>
      <p:sp>
        <p:nvSpPr>
          <p:cNvPr id="342" name="Google Shape;342;g76ac0318c9_0_243"/>
          <p:cNvSpPr/>
          <p:nvPr/>
        </p:nvSpPr>
        <p:spPr>
          <a:xfrm>
            <a:off x="6943124" y="980124"/>
            <a:ext cx="463318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bg1"/>
                </a:solidFill>
                <a:latin typeface="Trajan Pro 3" panose="02020502050503020301" pitchFamily="18" charset="0"/>
              </a:rPr>
              <a:t>СБОРНИК ВОЛОНТЕРСКИХ ПРАКТИК В СФЕРЕ КУЛЬТУРЫ</a:t>
            </a:r>
            <a:endParaRPr sz="1600" b="1" dirty="0">
              <a:solidFill>
                <a:schemeClr val="bg1"/>
              </a:solidFill>
              <a:latin typeface="Trajan Pro 3" panose="02020502050503020301" pitchFamily="18" charset="0"/>
            </a:endParaRPr>
          </a:p>
        </p:txBody>
      </p:sp>
      <p:pic>
        <p:nvPicPr>
          <p:cNvPr id="344" name="Google Shape;344;g76ac0318c9_0_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23920" y="4099245"/>
            <a:ext cx="506286" cy="52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76ac0318c9_0_243"/>
          <p:cNvSpPr txBox="1"/>
          <p:nvPr/>
        </p:nvSpPr>
        <p:spPr>
          <a:xfrm>
            <a:off x="7128121" y="4142513"/>
            <a:ext cx="4764031" cy="336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Российский и зарубежный опыт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chemeClr val="bg1"/>
              </a:solidFill>
              <a:latin typeface="Trajan Pro 3" panose="02020502050503020301" pitchFamily="18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Флагманские проекты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chemeClr val="bg1"/>
              </a:solidFill>
              <a:latin typeface="Trajan Pro 3" panose="02020502050503020301" pitchFamily="18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Практика работы с волонтерами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в библиотеках, музеях, парках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chemeClr val="bg1"/>
              </a:solidFill>
              <a:latin typeface="Trajan Pro 3" panose="02020502050503020301" pitchFamily="18" charset="0"/>
            </a:endParaRPr>
          </a:p>
          <a:p>
            <a:pPr lvl="0"/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Механизмы создания волонтерских центров в сфере культуры на базе учреждений разного типа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43" y="4168655"/>
            <a:ext cx="336160" cy="3361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43" y="4669079"/>
            <a:ext cx="336160" cy="3361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43" y="5229626"/>
            <a:ext cx="336160" cy="33616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43" y="5923189"/>
            <a:ext cx="336160" cy="3361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9" y="4508718"/>
            <a:ext cx="336160" cy="3361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9" y="5137133"/>
            <a:ext cx="336160" cy="3361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ownloads\Рисунок3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/>
          <a:stretch/>
        </p:blipFill>
        <p:spPr bwMode="auto">
          <a:xfrm>
            <a:off x="-159007" y="0"/>
            <a:ext cx="12351007" cy="62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687805" y="1156370"/>
            <a:ext cx="8893940" cy="210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ru-RU" dirty="0">
                <a:solidFill>
                  <a:schemeClr val="bg1"/>
                </a:solidFill>
                <a:latin typeface="Trajan Pro 3" panose="02020502050503020301" charset="0"/>
              </a:rPr>
              <a:t>Общественное движение </a:t>
            </a:r>
            <a:br>
              <a:rPr lang="ru-RU" dirty="0">
                <a:solidFill>
                  <a:schemeClr val="bg1"/>
                </a:solidFill>
                <a:latin typeface="Trajan Pro 3" panose="02020502050503020301" charset="0"/>
              </a:rPr>
            </a:br>
            <a:r>
              <a:rPr lang="ru-RU" dirty="0">
                <a:solidFill>
                  <a:schemeClr val="bg1"/>
                </a:solidFill>
                <a:latin typeface="Trajan Pro 3" panose="02020502050503020301" charset="0"/>
              </a:rPr>
              <a:t>«Волонтеры культуры»</a:t>
            </a:r>
          </a:p>
          <a:p>
            <a:pPr marL="114300" indent="0">
              <a:buNone/>
            </a:pPr>
            <a:endParaRPr lang="ru-RU" sz="2000" dirty="0">
              <a:solidFill>
                <a:schemeClr val="bg1"/>
              </a:solidFill>
              <a:latin typeface="Myriad Pro" pitchFamily="34" charset="0"/>
            </a:endParaRPr>
          </a:p>
          <a:p>
            <a:pPr marL="11430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Myriad Pro" pitchFamily="34" charset="0"/>
              </a:rPr>
              <a:t>Тел. </a:t>
            </a:r>
            <a:r>
              <a:rPr lang="en-US" sz="2000" b="1" dirty="0">
                <a:solidFill>
                  <a:schemeClr val="bg1"/>
                </a:solidFill>
                <a:latin typeface="Myriad Pro" pitchFamily="34" charset="0"/>
              </a:rPr>
              <a:t>+74997557734</a:t>
            </a:r>
            <a:endParaRPr lang="ru-RU" sz="2000" b="1" dirty="0">
              <a:solidFill>
                <a:schemeClr val="bg1"/>
              </a:solidFill>
              <a:latin typeface="Myriad Pro" pitchFamily="34" charset="0"/>
            </a:endParaRPr>
          </a:p>
          <a:p>
            <a:pPr marL="11430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Myriad Pro" pitchFamily="34" charset="0"/>
              </a:rPr>
              <a:t>volonterykultury@avcrf.ru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80387" y="5803923"/>
            <a:ext cx="12289733" cy="1063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4" y="5908881"/>
            <a:ext cx="2368241" cy="8688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19" y="6094613"/>
            <a:ext cx="2329107" cy="4818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93707" y="6224716"/>
            <a:ext cx="1538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yriad Pro" panose="020B0503030403020204" pitchFamily="34" charset="0"/>
              </a:rPr>
              <a:t>При поддержке: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10" y="5650824"/>
            <a:ext cx="1409395" cy="14093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56" y="6085001"/>
            <a:ext cx="1071372" cy="541043"/>
          </a:xfrm>
          <a:prstGeom prst="rect">
            <a:avLst/>
          </a:prstGeom>
        </p:spPr>
      </p:pic>
      <p:sp>
        <p:nvSpPr>
          <p:cNvPr id="17" name="Подзаголовок 2"/>
          <p:cNvSpPr txBox="1">
            <a:spLocks/>
          </p:cNvSpPr>
          <p:nvPr/>
        </p:nvSpPr>
        <p:spPr>
          <a:xfrm>
            <a:off x="687805" y="3640269"/>
            <a:ext cx="5612411" cy="210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СТАНЬ ЧАСТЬЮ ОБЩЕСТВЕННОГО ДВИЖЕНИЯ «ВОЛОНТЕРЫ КУЛЬТУРЫ»! </a:t>
            </a:r>
            <a:endParaRPr lang="en-US" sz="1600" dirty="0">
              <a:solidFill>
                <a:schemeClr val="bg1"/>
              </a:solidFill>
              <a:latin typeface="Trajan Pro 3" panose="02020502050503020301" pitchFamily="18" charset="0"/>
            </a:endParaRPr>
          </a:p>
          <a:p>
            <a:pPr marL="114300" indent="0">
              <a:buNone/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Регистрируйся на сайте: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волонтеры-</a:t>
            </a:r>
            <a:r>
              <a:rPr lang="ru-RU" sz="1600" dirty="0" err="1">
                <a:solidFill>
                  <a:schemeClr val="bg1"/>
                </a:solidFill>
                <a:latin typeface="Trajan Pro 3" panose="02020502050503020301" pitchFamily="18" charset="0"/>
              </a:rPr>
              <a:t>культуры.рф</a:t>
            </a: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 </a:t>
            </a:r>
            <a:endParaRPr lang="en-US" sz="1600" dirty="0">
              <a:solidFill>
                <a:schemeClr val="bg1"/>
              </a:solidFill>
              <a:latin typeface="Trajan Pro 3" panose="02020502050503020301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2420888"/>
          </a:xfrm>
          <a:prstGeom prst="rect">
            <a:avLst/>
          </a:prstGeom>
          <a:solidFill>
            <a:srgbClr val="EA6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711" y="2604640"/>
            <a:ext cx="5383289" cy="388074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164A94"/>
                </a:solidFill>
                <a:latin typeface="Colus" panose="00000500000000000000" pitchFamily="2" charset="0"/>
              </a:rPr>
              <a:t>Основные задачи:</a:t>
            </a:r>
          </a:p>
          <a:p>
            <a:pPr marL="0" indent="0">
              <a:buNone/>
            </a:pPr>
            <a:endParaRPr lang="ru-RU" dirty="0">
              <a:solidFill>
                <a:srgbClr val="164A94"/>
              </a:solidFill>
              <a:latin typeface="Trajan Pro 3" panose="02020502050503020301" charset="0"/>
            </a:endParaRPr>
          </a:p>
          <a:p>
            <a:pPr>
              <a:buClr>
                <a:srgbClr val="164A94"/>
              </a:buClr>
              <a:buSzPct val="150000"/>
            </a:pPr>
            <a:r>
              <a:rPr lang="ru-RU" sz="2300" dirty="0">
                <a:solidFill>
                  <a:srgbClr val="164A94"/>
                </a:solidFill>
                <a:latin typeface="Myriad Pro" pitchFamily="34" charset="0"/>
              </a:rPr>
              <a:t>Обеспечить системное развитие движения (региональные координаторы, флагманские проекты, партнеры движения)</a:t>
            </a:r>
          </a:p>
          <a:p>
            <a:pPr>
              <a:buClr>
                <a:srgbClr val="164A94"/>
              </a:buClr>
              <a:buSzPct val="150000"/>
            </a:pPr>
            <a:r>
              <a:rPr lang="ru-RU" sz="2300" dirty="0">
                <a:solidFill>
                  <a:srgbClr val="164A94"/>
                </a:solidFill>
                <a:latin typeface="Myriad Pro" pitchFamily="34" charset="0"/>
              </a:rPr>
              <a:t>Сформировать сеть волонтерских центров на базе образовательных, государственных и общественных организаций по методической модели АВЦ</a:t>
            </a:r>
          </a:p>
          <a:p>
            <a:pPr>
              <a:buClr>
                <a:srgbClr val="164A94"/>
              </a:buClr>
              <a:buSzPct val="150000"/>
            </a:pPr>
            <a:r>
              <a:rPr lang="ru-RU" sz="2300" dirty="0">
                <a:solidFill>
                  <a:srgbClr val="164A94"/>
                </a:solidFill>
                <a:latin typeface="Myriad Pro" pitchFamily="34" charset="0"/>
              </a:rPr>
              <a:t>Наполнить деятельность движения содержанием (методология работы, флагманские проекты, технологии развития проектов и региональных сообществ, спецпроекты, онлайн-курс)</a:t>
            </a:r>
          </a:p>
          <a:p>
            <a:pPr>
              <a:buClr>
                <a:srgbClr val="164A94"/>
              </a:buClr>
              <a:buSzPct val="150000"/>
            </a:pPr>
            <a:r>
              <a:rPr lang="ru-RU" sz="2300" dirty="0">
                <a:solidFill>
                  <a:srgbClr val="164A94"/>
                </a:solidFill>
                <a:latin typeface="Myriad Pro" pitchFamily="34" charset="0"/>
              </a:rPr>
              <a:t>Увеличить количество волонтеров, зарегистрировавшихся на портале </a:t>
            </a:r>
            <a:br>
              <a:rPr lang="ru-RU" sz="2300" dirty="0">
                <a:solidFill>
                  <a:srgbClr val="164A94"/>
                </a:solidFill>
                <a:latin typeface="Myriad Pro" pitchFamily="34" charset="0"/>
              </a:rPr>
            </a:br>
            <a:r>
              <a:rPr lang="ru-RU" sz="2300" b="1" dirty="0">
                <a:solidFill>
                  <a:srgbClr val="164A94"/>
                </a:solidFill>
                <a:latin typeface="Myriad Pro" pitchFamily="34" charset="0"/>
              </a:rPr>
              <a:t>волонтеры-</a:t>
            </a:r>
            <a:r>
              <a:rPr lang="ru-RU" sz="2300" b="1" dirty="0" err="1">
                <a:solidFill>
                  <a:srgbClr val="164A94"/>
                </a:solidFill>
                <a:latin typeface="Myriad Pro" pitchFamily="34" charset="0"/>
              </a:rPr>
              <a:t>культуры.рф</a:t>
            </a:r>
            <a:endParaRPr lang="ru-RU" sz="2300" b="1" dirty="0">
              <a:latin typeface="Myriad Pro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2711" y="240947"/>
            <a:ext cx="54668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64A94"/>
                </a:solidFill>
                <a:latin typeface="Colus" panose="00000500000000000000" pitchFamily="2" charset="0"/>
              </a:rPr>
              <a:t>Цель движения </a:t>
            </a:r>
            <a:br>
              <a:rPr lang="ru-RU" sz="2400" dirty="0">
                <a:solidFill>
                  <a:srgbClr val="164A94"/>
                </a:solidFill>
                <a:latin typeface="Colus" panose="00000500000000000000" pitchFamily="2" charset="0"/>
              </a:rPr>
            </a:br>
            <a:r>
              <a:rPr lang="ru-RU" sz="2400" dirty="0">
                <a:solidFill>
                  <a:srgbClr val="164A94"/>
                </a:solidFill>
                <a:latin typeface="Colus" panose="00000500000000000000" pitchFamily="2" charset="0"/>
              </a:rPr>
              <a:t>«Волонтеры культуры»  - </a:t>
            </a:r>
          </a:p>
          <a:p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сформировать сообщество активных граждан, участвующих в волонтерской деятельности  в сфере культуры, реализующих творческие  </a:t>
            </a:r>
            <a:br>
              <a:rPr lang="ru-RU" sz="1600" dirty="0">
                <a:solidFill>
                  <a:schemeClr val="bg1"/>
                </a:solidFill>
                <a:latin typeface="Myriad Pro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и социокультурные инициативы.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43273" y="194781"/>
            <a:ext cx="43609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yriad Pro" pitchFamily="34" charset="0"/>
              </a:rPr>
              <a:t>*По данным Фонда «Общественное мнение»</a:t>
            </a:r>
          </a:p>
          <a:p>
            <a:endParaRPr lang="ru-RU" sz="1600" dirty="0">
              <a:solidFill>
                <a:schemeClr val="bg1"/>
              </a:solidFill>
              <a:latin typeface="Myriad Pro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*  россиян интересуется культурными событиями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Myriad Pro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*  россиян считают добровольчество в сфере культуры важным направлением </a:t>
            </a:r>
          </a:p>
          <a:p>
            <a:endParaRPr lang="ru-RU" dirty="0">
              <a:latin typeface="Myriad Pro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34" y="5908881"/>
            <a:ext cx="2368241" cy="8688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35161" y="568892"/>
            <a:ext cx="1152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164A94"/>
                </a:solidFill>
                <a:latin typeface="Colus" panose="00000500000000000000" pitchFamily="2" charset="0"/>
              </a:rPr>
              <a:t>76%</a:t>
            </a:r>
            <a:endParaRPr lang="ru-RU" sz="2000" dirty="0">
              <a:solidFill>
                <a:srgbClr val="164A94"/>
              </a:solidFill>
              <a:latin typeface="Myriad Pro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6069" y="1340768"/>
            <a:ext cx="1152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164A94"/>
                </a:solidFill>
                <a:latin typeface="Colus" panose="00000500000000000000" pitchFamily="2" charset="0"/>
              </a:rPr>
              <a:t>65%</a:t>
            </a:r>
            <a:endParaRPr lang="ru-RU" sz="2000" dirty="0">
              <a:solidFill>
                <a:srgbClr val="164A94"/>
              </a:solidFill>
              <a:latin typeface="Myriad Pro" pitchFamily="34" charset="0"/>
            </a:endParaRPr>
          </a:p>
        </p:txBody>
      </p:sp>
      <p:pic>
        <p:nvPicPr>
          <p:cNvPr id="10" name="Google Shape;13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1332" y="2420887"/>
            <a:ext cx="5148105" cy="3432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528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6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30"/>
          <p:cNvCxnSpPr/>
          <p:nvPr/>
        </p:nvCxnSpPr>
        <p:spPr>
          <a:xfrm>
            <a:off x="672937" y="2606891"/>
            <a:ext cx="54230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72937" y="3862935"/>
            <a:ext cx="54230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1" t="573" r="7792" b="446"/>
          <a:stretch/>
        </p:blipFill>
        <p:spPr>
          <a:xfrm>
            <a:off x="6096000" y="869951"/>
            <a:ext cx="6096000" cy="493712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1"/>
            <a:ext cx="12192000" cy="901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ЪЪЪ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80387" y="5803923"/>
            <a:ext cx="12289733" cy="1054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493" y="160759"/>
            <a:ext cx="6038665" cy="865691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164A94"/>
                </a:solidFill>
                <a:latin typeface="Colus" panose="00000500000000000000" pitchFamily="2" charset="0"/>
              </a:rPr>
              <a:t>Как создавалось движение?</a:t>
            </a:r>
            <a:endParaRPr lang="ru-RU" sz="2400" dirty="0">
              <a:solidFill>
                <a:srgbClr val="164A94"/>
              </a:solidFill>
              <a:latin typeface="Myriad Pro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34" y="5908881"/>
            <a:ext cx="2368241" cy="8688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37" y="6004850"/>
            <a:ext cx="2329107" cy="481884"/>
          </a:xfrm>
          <a:prstGeom prst="rect">
            <a:avLst/>
          </a:prstGeom>
        </p:spPr>
      </p:pic>
      <p:sp>
        <p:nvSpPr>
          <p:cNvPr id="25" name="Объект 2"/>
          <p:cNvSpPr txBox="1">
            <a:spLocks/>
          </p:cNvSpPr>
          <p:nvPr/>
        </p:nvSpPr>
        <p:spPr>
          <a:xfrm>
            <a:off x="385943" y="1040637"/>
            <a:ext cx="5637847" cy="1467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Clr>
                <a:srgbClr val="164A94"/>
              </a:buClr>
              <a:buSzPct val="150000"/>
              <a:buNone/>
            </a:pPr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Концепция </a:t>
            </a:r>
            <a:r>
              <a:rPr lang="ru-RU" sz="1600" dirty="0" err="1">
                <a:solidFill>
                  <a:schemeClr val="bg1"/>
                </a:solidFill>
                <a:latin typeface="Myriad Pro" pitchFamily="34" charset="0"/>
              </a:rPr>
              <a:t>обцественного</a:t>
            </a:r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 движения была презентована </a:t>
            </a:r>
            <a:br>
              <a:rPr lang="ru-RU" sz="1600" dirty="0">
                <a:solidFill>
                  <a:schemeClr val="bg1"/>
                </a:solidFill>
                <a:latin typeface="Myriad Pro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и поддержана первым заместителем Руководителя Администрации Президента Российской федерации </a:t>
            </a:r>
            <a:br>
              <a:rPr lang="ru-RU" sz="1600" dirty="0">
                <a:solidFill>
                  <a:schemeClr val="bg1"/>
                </a:solidFill>
                <a:latin typeface="Myriad Pro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Myriad Pro" pitchFamily="34" charset="0"/>
              </a:rPr>
              <a:t>С. В. Кириенко </a:t>
            </a:r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в августе 2018 года на Всероссийской образовательном форуме «Таврида»</a:t>
            </a:r>
            <a:endParaRPr lang="ru-RU" sz="1600" dirty="0">
              <a:solidFill>
                <a:schemeClr val="bg1"/>
              </a:solidFill>
              <a:latin typeface="Trajan Pro 3" panose="02020502050503020301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85943" y="2635107"/>
            <a:ext cx="5897986" cy="10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Clr>
                <a:srgbClr val="164A94"/>
              </a:buClr>
              <a:buSzPct val="150000"/>
              <a:buNone/>
            </a:pPr>
            <a:r>
              <a:rPr lang="ru-RU" sz="1600" b="1" dirty="0">
                <a:solidFill>
                  <a:schemeClr val="bg1"/>
                </a:solidFill>
                <a:latin typeface="Myriad Pro" pitchFamily="34" charset="0"/>
              </a:rPr>
              <a:t>В 2019 году </a:t>
            </a:r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Министерство культуры Российской Федерации включило в Национальный проект «Культура» федеральную программу «Волонтеры культуры»</a:t>
            </a:r>
            <a:endParaRPr lang="ru-RU" sz="1600" dirty="0">
              <a:solidFill>
                <a:schemeClr val="bg1"/>
              </a:solidFill>
              <a:latin typeface="Trajan Pro 3" panose="02020502050503020301" charset="0"/>
            </a:endParaRP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385943" y="3890858"/>
            <a:ext cx="5644764" cy="1121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Clr>
                <a:srgbClr val="164A94"/>
              </a:buClr>
              <a:buSzPct val="150000"/>
              <a:buNone/>
            </a:pPr>
            <a:r>
              <a:rPr lang="ru-RU" sz="1600" b="1" dirty="0">
                <a:solidFill>
                  <a:schemeClr val="bg1"/>
                </a:solidFill>
                <a:latin typeface="Myriad Pro" pitchFamily="34" charset="0"/>
              </a:rPr>
              <a:t>12 МАРТА 2019 года </a:t>
            </a:r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на базе Ассоциации волонтерских центров создана Дирекция общественного движения «Волонтеры культуры»</a:t>
            </a:r>
            <a:endParaRPr lang="ru-RU" sz="1600" dirty="0">
              <a:solidFill>
                <a:schemeClr val="bg1"/>
              </a:solidFill>
              <a:latin typeface="Trajan Pro 3" panose="02020502050503020301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32F208-2841-4D2F-8148-8EFF276E4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484" y="5957688"/>
            <a:ext cx="883924" cy="71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38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685E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16"/>
          <a:stretch/>
        </p:blipFill>
        <p:spPr>
          <a:xfrm>
            <a:off x="5910292" y="-27368"/>
            <a:ext cx="6299053" cy="295082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77493" y="485525"/>
            <a:ext cx="6038665" cy="86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solidFill>
                  <a:srgbClr val="164A94"/>
                </a:solidFill>
                <a:latin typeface="Colus" panose="00000500000000000000" pitchFamily="2" charset="0"/>
              </a:rPr>
              <a:t>Направления деятельности движения</a:t>
            </a:r>
            <a:endParaRPr lang="ru-RU" sz="2400" dirty="0">
              <a:solidFill>
                <a:srgbClr val="164A94"/>
              </a:solidFill>
              <a:latin typeface="Myriad Pro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72937" y="1763959"/>
            <a:ext cx="4482286" cy="61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Clr>
                <a:srgbClr val="164A94"/>
              </a:buClr>
              <a:buSzPct val="150000"/>
              <a:buNone/>
            </a:pPr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Работа с учреждениями культуры</a:t>
            </a:r>
            <a:endParaRPr lang="ru-RU" sz="1600" dirty="0">
              <a:solidFill>
                <a:schemeClr val="bg1"/>
              </a:solidFill>
              <a:latin typeface="Trajan Pro 3" panose="02020502050503020301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72937" y="2250173"/>
            <a:ext cx="4482286" cy="61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Clr>
                <a:srgbClr val="164A94"/>
              </a:buClr>
              <a:buSzPct val="150000"/>
              <a:buNone/>
            </a:pPr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Сохранение культурного наследия, восстановление памятников истории и культуры </a:t>
            </a:r>
            <a:endParaRPr lang="ru-RU" sz="1600" dirty="0">
              <a:solidFill>
                <a:schemeClr val="bg1"/>
              </a:solidFill>
              <a:latin typeface="Trajan Pro 3" panose="02020502050503020301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72937" y="2831917"/>
            <a:ext cx="4482286" cy="61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Clr>
                <a:srgbClr val="164A94"/>
              </a:buClr>
              <a:buSzPct val="150000"/>
              <a:buNone/>
            </a:pPr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Реализация творческих и социокультурных проектов</a:t>
            </a:r>
            <a:endParaRPr lang="ru-RU" sz="1600" dirty="0">
              <a:solidFill>
                <a:schemeClr val="bg1"/>
              </a:solidFill>
              <a:latin typeface="Trajan Pro 3" panose="02020502050503020301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72937" y="3415982"/>
            <a:ext cx="4482286" cy="61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Clr>
                <a:srgbClr val="164A94"/>
              </a:buClr>
              <a:buSzPct val="150000"/>
              <a:buNone/>
            </a:pPr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Организация волонтерских программ крупных культурных событий</a:t>
            </a:r>
            <a:endParaRPr lang="ru-RU" sz="1600" dirty="0">
              <a:solidFill>
                <a:schemeClr val="bg1"/>
              </a:solidFill>
              <a:latin typeface="Trajan Pro 3" panose="02020502050503020301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72937" y="4047300"/>
            <a:ext cx="4482286" cy="61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Clr>
                <a:srgbClr val="164A94"/>
              </a:buClr>
              <a:buSzPct val="150000"/>
              <a:buNone/>
            </a:pPr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Организация туристических маршрутов </a:t>
            </a:r>
            <a:br>
              <a:rPr lang="ru-RU" sz="1600" dirty="0">
                <a:solidFill>
                  <a:schemeClr val="bg1"/>
                </a:solidFill>
                <a:latin typeface="Myriad Pro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Myriad Pro" pitchFamily="34" charset="0"/>
              </a:rPr>
              <a:t>и культурных пространств в городах</a:t>
            </a:r>
            <a:endParaRPr lang="ru-RU" sz="1600" dirty="0">
              <a:solidFill>
                <a:schemeClr val="bg1"/>
              </a:solidFill>
              <a:latin typeface="Trajan Pro 3" panose="02020502050503020301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80387" y="5803923"/>
            <a:ext cx="12289733" cy="1054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34" y="5908881"/>
            <a:ext cx="2368241" cy="8688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37" y="6004850"/>
            <a:ext cx="2329107" cy="481884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459490" y="1826099"/>
            <a:ext cx="426893" cy="4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dirty="0">
                <a:solidFill>
                  <a:srgbClr val="164A94"/>
                </a:solidFill>
                <a:latin typeface="Colus" panose="00000500000000000000" pitchFamily="2" charset="0"/>
              </a:rPr>
              <a:t>1.</a:t>
            </a:r>
            <a:endParaRPr lang="ru-RU" sz="2000" dirty="0">
              <a:solidFill>
                <a:srgbClr val="164A94"/>
              </a:solidFill>
              <a:latin typeface="Myriad Pro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59490" y="2289779"/>
            <a:ext cx="426893" cy="4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dirty="0">
                <a:solidFill>
                  <a:srgbClr val="164A94"/>
                </a:solidFill>
                <a:latin typeface="Colus" panose="00000500000000000000" pitchFamily="2" charset="0"/>
              </a:rPr>
              <a:t>2.</a:t>
            </a:r>
            <a:endParaRPr lang="ru-RU" sz="2000" dirty="0">
              <a:solidFill>
                <a:srgbClr val="164A94"/>
              </a:solidFill>
              <a:latin typeface="Myriad Pro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59490" y="2878165"/>
            <a:ext cx="426893" cy="4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dirty="0">
                <a:solidFill>
                  <a:srgbClr val="164A94"/>
                </a:solidFill>
                <a:latin typeface="Colus" panose="00000500000000000000" pitchFamily="2" charset="0"/>
              </a:rPr>
              <a:t>3.</a:t>
            </a:r>
            <a:endParaRPr lang="ru-RU" sz="2000" dirty="0">
              <a:solidFill>
                <a:srgbClr val="164A94"/>
              </a:solidFill>
              <a:latin typeface="Myriad Pro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459490" y="3460244"/>
            <a:ext cx="426893" cy="4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dirty="0">
                <a:solidFill>
                  <a:srgbClr val="164A94"/>
                </a:solidFill>
                <a:latin typeface="Colus" panose="00000500000000000000" pitchFamily="2" charset="0"/>
              </a:rPr>
              <a:t>4.</a:t>
            </a:r>
            <a:endParaRPr lang="ru-RU" sz="2000" dirty="0">
              <a:solidFill>
                <a:srgbClr val="164A94"/>
              </a:solidFill>
              <a:latin typeface="Myriad Pro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459490" y="4089576"/>
            <a:ext cx="426893" cy="4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dirty="0">
                <a:solidFill>
                  <a:srgbClr val="164A94"/>
                </a:solidFill>
                <a:latin typeface="Colus" panose="00000500000000000000" pitchFamily="2" charset="0"/>
              </a:rPr>
              <a:t>5.</a:t>
            </a:r>
            <a:endParaRPr lang="ru-RU" sz="2000" dirty="0">
              <a:solidFill>
                <a:srgbClr val="164A94"/>
              </a:solidFill>
              <a:latin typeface="Myriad Pro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9" t="50596" b="-880"/>
          <a:stretch/>
        </p:blipFill>
        <p:spPr>
          <a:xfrm>
            <a:off x="9089136" y="2923455"/>
            <a:ext cx="3120209" cy="29534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0" b="20696"/>
          <a:stretch/>
        </p:blipFill>
        <p:spPr>
          <a:xfrm>
            <a:off x="5922976" y="2923455"/>
            <a:ext cx="3184447" cy="289212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99E7E1D-9E7D-49FB-96BE-860536B9E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3484" y="5957688"/>
            <a:ext cx="883924" cy="7159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t="4000" r="64600"/>
          <a:stretch/>
        </p:blipFill>
        <p:spPr>
          <a:xfrm>
            <a:off x="-31686" y="-529465"/>
            <a:ext cx="3505234" cy="75164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32782" y="3281583"/>
            <a:ext cx="64009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A685E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64A94"/>
                </a:solidFill>
                <a:latin typeface="Myriad Pro" pitchFamily="34" charset="0"/>
              </a:rPr>
              <a:t>формирование инфраструктуры развития добровольчества: создание волонтерских центров, совершенствование нормативно-правовой базы;</a:t>
            </a:r>
          </a:p>
          <a:p>
            <a:pPr marL="285750" indent="-285750">
              <a:buClr>
                <a:srgbClr val="EA685E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64A94"/>
                </a:solidFill>
                <a:latin typeface="Myriad Pro" pitchFamily="34" charset="0"/>
              </a:rPr>
              <a:t>поддержка социальных проектов, работа с лидерами, распространение лучшего опыта и практик;</a:t>
            </a:r>
          </a:p>
          <a:p>
            <a:pPr marL="285750" indent="-285750">
              <a:buClr>
                <a:srgbClr val="EA685E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64A94"/>
                </a:solidFill>
                <a:latin typeface="Myriad Pro" pitchFamily="34" charset="0"/>
              </a:rPr>
              <a:t>реализация образовательных программ и методическое обеспечение волонтерского движения;</a:t>
            </a:r>
          </a:p>
          <a:p>
            <a:pPr marL="285750" indent="-285750">
              <a:buClr>
                <a:srgbClr val="EA685E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64A94"/>
                </a:solidFill>
                <a:latin typeface="Myriad Pro" pitchFamily="34" charset="0"/>
              </a:rPr>
              <a:t>повышение статуса добровольцев в обществе и престижа </a:t>
            </a:r>
            <a:r>
              <a:rPr lang="ru-RU" dirty="0" err="1">
                <a:solidFill>
                  <a:srgbClr val="164A94"/>
                </a:solidFill>
                <a:latin typeface="Myriad Pro" pitchFamily="34" charset="0"/>
              </a:rPr>
              <a:t>волонтерства</a:t>
            </a:r>
            <a:r>
              <a:rPr lang="ru-RU" dirty="0">
                <a:solidFill>
                  <a:srgbClr val="164A94"/>
                </a:solidFill>
                <a:latin typeface="Myriad Pro" pitchFamily="34" charset="0"/>
              </a:rPr>
              <a:t>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-228600" y="-529465"/>
            <a:ext cx="3850105" cy="764012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132782" y="1145649"/>
            <a:ext cx="6888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EA685E"/>
                </a:solidFill>
                <a:latin typeface="Trajan Pro 3" panose="02020502050503020301" charset="0"/>
              </a:rPr>
              <a:t>Ассоциация волонтерских центров (АВЦ)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2781" y="1565123"/>
            <a:ext cx="6400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64A94"/>
                </a:solidFill>
                <a:latin typeface="Myriad Pro" pitchFamily="34" charset="0"/>
              </a:rPr>
              <a:t>Крупнейшая волонтерская организация страны, созданная в 2014 году по  инициативе Президента России с целью сохранения  наследия волонтерской программы Олимпийских игр «Сочи-2014» и развития добровольческого движения, гражданской активности в  стране.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2782" y="2762863"/>
            <a:ext cx="6888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EA685E"/>
                </a:solidFill>
                <a:latin typeface="Trajan Pro 3" panose="02020502050503020301" charset="0"/>
              </a:rPr>
              <a:t>Направления деятельности Ассоциации: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3092" y="1345704"/>
            <a:ext cx="116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EA685E"/>
                </a:solidFill>
                <a:latin typeface="Trajan Pro 3" panose="02020502050503020301" pitchFamily="18" charset="0"/>
              </a:rPr>
              <a:t>136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3092" y="1835592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64A94"/>
                </a:solidFill>
                <a:latin typeface="Trajan Pro 3" panose="02020502050503020301" charset="0"/>
              </a:rPr>
              <a:t>Членов </a:t>
            </a:r>
            <a:r>
              <a:rPr lang="ru-RU" sz="1600" dirty="0" err="1">
                <a:solidFill>
                  <a:srgbClr val="164A94"/>
                </a:solidFill>
                <a:latin typeface="Trajan Pro 3" panose="02020502050503020301" charset="0"/>
              </a:rPr>
              <a:t>авц</a:t>
            </a:r>
            <a:endParaRPr lang="ru-RU" sz="1600" dirty="0">
              <a:solidFill>
                <a:srgbClr val="164A94"/>
              </a:solidFill>
              <a:latin typeface="Trajan Pro 3" panose="02020502050503020301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88129" y="2498835"/>
            <a:ext cx="116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EA685E"/>
                </a:solidFill>
                <a:latin typeface="Trajan Pro 3" panose="02020502050503020301" pitchFamily="18" charset="0"/>
              </a:rPr>
              <a:t>85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3092" y="2988723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64A94"/>
                </a:solidFill>
                <a:latin typeface="Trajan Pro 3" panose="02020502050503020301" charset="0"/>
              </a:rPr>
              <a:t>Регионов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73092" y="4079967"/>
            <a:ext cx="197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64A94"/>
                </a:solidFill>
                <a:latin typeface="Trajan Pro 3" panose="02020502050503020301" charset="0"/>
              </a:rPr>
              <a:t>Волонтерских центров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3092" y="3601212"/>
            <a:ext cx="116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EA685E"/>
                </a:solidFill>
                <a:latin typeface="Trajan Pro 3" panose="02020502050503020301" pitchFamily="18" charset="0"/>
              </a:rPr>
              <a:t>1016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3621505" y="5959520"/>
            <a:ext cx="6380635" cy="726252"/>
            <a:chOff x="5305295" y="4395576"/>
            <a:chExt cx="6921879" cy="787858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10807064" y="4464964"/>
              <a:ext cx="718470" cy="718470"/>
              <a:chOff x="11425074" y="4460175"/>
              <a:chExt cx="805838" cy="805838"/>
            </a:xfrm>
          </p:grpSpPr>
          <p:sp>
            <p:nvSpPr>
              <p:cNvPr id="25" name="Овал 24"/>
              <p:cNvSpPr/>
              <p:nvPr/>
            </p:nvSpPr>
            <p:spPr>
              <a:xfrm>
                <a:off x="11523099" y="4558860"/>
                <a:ext cx="608467" cy="608467"/>
              </a:xfrm>
              <a:prstGeom prst="ellipse">
                <a:avLst/>
              </a:prstGeom>
              <a:solidFill>
                <a:srgbClr val="AE256C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25074" y="4460175"/>
                <a:ext cx="805838" cy="805838"/>
              </a:xfrm>
              <a:prstGeom prst="rect">
                <a:avLst/>
              </a:prstGeom>
            </p:spPr>
          </p:pic>
        </p:grp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295" y="4551410"/>
              <a:ext cx="542709" cy="54270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46"/>
            <a:stretch/>
          </p:blipFill>
          <p:spPr>
            <a:xfrm>
              <a:off x="5902959" y="4487814"/>
              <a:ext cx="640187" cy="63376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0" t="13707" r="48831" b="21184"/>
            <a:stretch/>
          </p:blipFill>
          <p:spPr>
            <a:xfrm>
              <a:off x="6673949" y="4525118"/>
              <a:ext cx="594903" cy="593483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110"/>
            <a:stretch/>
          </p:blipFill>
          <p:spPr>
            <a:xfrm>
              <a:off x="7291477" y="4479407"/>
              <a:ext cx="653904" cy="695101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849"/>
            <a:stretch/>
          </p:blipFill>
          <p:spPr>
            <a:xfrm>
              <a:off x="8057146" y="4541399"/>
              <a:ext cx="583666" cy="55272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336"/>
            <a:stretch/>
          </p:blipFill>
          <p:spPr>
            <a:xfrm>
              <a:off x="8636826" y="4395576"/>
              <a:ext cx="699382" cy="787858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2113" y="4547350"/>
              <a:ext cx="545542" cy="545540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4454" y="4499734"/>
              <a:ext cx="605205" cy="645645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1916" y="4443345"/>
              <a:ext cx="675258" cy="675256"/>
            </a:xfrm>
            <a:prstGeom prst="rect">
              <a:avLst/>
            </a:prstGeom>
          </p:spPr>
        </p:pic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139" y="5941107"/>
            <a:ext cx="2007239" cy="73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35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Прямая соединительная линия 71"/>
          <p:cNvCxnSpPr/>
          <p:nvPr/>
        </p:nvCxnSpPr>
        <p:spPr>
          <a:xfrm>
            <a:off x="6750410" y="3074712"/>
            <a:ext cx="0" cy="415416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11043851" y="3071966"/>
            <a:ext cx="0" cy="415416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8908394" y="2825869"/>
            <a:ext cx="0" cy="784177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5666114" y="3654501"/>
            <a:ext cx="0" cy="2427174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7815377" y="3654501"/>
            <a:ext cx="0" cy="2306324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9958847" y="3671812"/>
            <a:ext cx="0" cy="2076293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5666114" y="3654501"/>
            <a:ext cx="408489" cy="0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7815377" y="3654501"/>
            <a:ext cx="408489" cy="0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9958847" y="3671812"/>
            <a:ext cx="408489" cy="0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0" y="0"/>
            <a:ext cx="12192000" cy="2177643"/>
          </a:xfrm>
          <a:prstGeom prst="rect">
            <a:avLst/>
          </a:prstGeom>
          <a:solidFill>
            <a:srgbClr val="EA6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>
            <a:off x="5666114" y="5166379"/>
            <a:ext cx="408489" cy="0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5666114" y="4449406"/>
            <a:ext cx="408489" cy="0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9958847" y="5066031"/>
            <a:ext cx="408489" cy="0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9958847" y="5746636"/>
            <a:ext cx="408489" cy="0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9958847" y="4411404"/>
            <a:ext cx="408489" cy="0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7815377" y="5964443"/>
            <a:ext cx="408489" cy="0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7815377" y="5138366"/>
            <a:ext cx="408489" cy="0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Google Shape;175;g76ac0318c9_0_258"/>
          <p:cNvSpPr/>
          <p:nvPr/>
        </p:nvSpPr>
        <p:spPr>
          <a:xfrm>
            <a:off x="8012079" y="3380730"/>
            <a:ext cx="1792630" cy="55413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EA685E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>
            <a:off x="7815377" y="4421393"/>
            <a:ext cx="408489" cy="0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Google Shape;175;g76ac0318c9_0_258"/>
          <p:cNvSpPr/>
          <p:nvPr/>
        </p:nvSpPr>
        <p:spPr>
          <a:xfrm>
            <a:off x="10367334" y="3591075"/>
            <a:ext cx="1582831" cy="55413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76ac0318c9_0_258"/>
          <p:cNvSpPr txBox="1">
            <a:spLocks noGrp="1"/>
          </p:cNvSpPr>
          <p:nvPr>
            <p:ph type="title"/>
          </p:nvPr>
        </p:nvSpPr>
        <p:spPr>
          <a:xfrm>
            <a:off x="346673" y="214153"/>
            <a:ext cx="5844052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64A94"/>
                </a:solidFill>
                <a:latin typeface="Colus" panose="00000500000000000000" pitchFamily="2" charset="0"/>
              </a:rPr>
              <a:t>РЕГИОНАЛЬНЫЕ СООБЩЕСТВА</a:t>
            </a:r>
            <a:endParaRPr sz="2400" dirty="0">
              <a:solidFill>
                <a:srgbClr val="164A94"/>
              </a:solidFill>
              <a:latin typeface="Colus" panose="00000500000000000000" pitchFamily="2" charset="0"/>
            </a:endParaRPr>
          </a:p>
        </p:txBody>
      </p:sp>
      <p:sp>
        <p:nvSpPr>
          <p:cNvPr id="169" name="Google Shape;169;g76ac0318c9_0_258"/>
          <p:cNvSpPr/>
          <p:nvPr/>
        </p:nvSpPr>
        <p:spPr>
          <a:xfrm>
            <a:off x="7118869" y="2330269"/>
            <a:ext cx="3579049" cy="495600"/>
          </a:xfrm>
          <a:prstGeom prst="roundRect">
            <a:avLst>
              <a:gd name="adj" fmla="val 0"/>
            </a:avLst>
          </a:prstGeom>
          <a:solidFill>
            <a:srgbClr val="164A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6ac0318c9_0_258"/>
          <p:cNvSpPr txBox="1"/>
          <p:nvPr/>
        </p:nvSpPr>
        <p:spPr>
          <a:xfrm>
            <a:off x="7118869" y="2327248"/>
            <a:ext cx="3579049" cy="37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bg1"/>
                </a:solidFill>
                <a:latin typeface="Trajan Pro 3" panose="02020502050503020301" pitchFamily="18" charset="0"/>
              </a:rPr>
              <a:t>региональные команды</a:t>
            </a:r>
            <a:endParaRPr sz="1800" dirty="0">
              <a:solidFill>
                <a:schemeClr val="bg1"/>
              </a:solidFill>
              <a:latin typeface="Trajan Pro 3" panose="02020502050503020301" pitchFamily="18" charset="0"/>
            </a:endParaRPr>
          </a:p>
        </p:txBody>
      </p:sp>
      <p:sp>
        <p:nvSpPr>
          <p:cNvPr id="174" name="Google Shape;174;g76ac0318c9_0_258"/>
          <p:cNvSpPr txBox="1"/>
          <p:nvPr/>
        </p:nvSpPr>
        <p:spPr>
          <a:xfrm>
            <a:off x="8070329" y="3327657"/>
            <a:ext cx="1744199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164A94"/>
                </a:solidFill>
                <a:latin typeface="Trajan Pro 3" panose="02020502050503020301" pitchFamily="18" charset="0"/>
              </a:rPr>
              <a:t>работа внутри региона</a:t>
            </a:r>
            <a:endParaRPr sz="1300" dirty="0">
              <a:solidFill>
                <a:srgbClr val="164A94"/>
              </a:solidFill>
              <a:latin typeface="Trajan Pro 3" panose="02020502050503020301" pitchFamily="18" charset="0"/>
            </a:endParaRPr>
          </a:p>
        </p:txBody>
      </p:sp>
      <p:sp>
        <p:nvSpPr>
          <p:cNvPr id="175" name="Google Shape;175;g76ac0318c9_0_258"/>
          <p:cNvSpPr/>
          <p:nvPr/>
        </p:nvSpPr>
        <p:spPr>
          <a:xfrm>
            <a:off x="5842248" y="3380730"/>
            <a:ext cx="1792630" cy="55413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EA685E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76ac0318c9_0_258"/>
          <p:cNvSpPr txBox="1"/>
          <p:nvPr/>
        </p:nvSpPr>
        <p:spPr>
          <a:xfrm>
            <a:off x="5767445" y="3334164"/>
            <a:ext cx="1930503" cy="45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164A94"/>
                </a:solidFill>
                <a:latin typeface="Trajan Pro 3" panose="02020502050503020301" pitchFamily="18" charset="0"/>
              </a:rPr>
              <a:t>работа </a:t>
            </a:r>
            <a:br>
              <a:rPr lang="ru-RU" sz="1300" dirty="0">
                <a:solidFill>
                  <a:srgbClr val="164A94"/>
                </a:solidFill>
                <a:latin typeface="Trajan Pro 3" panose="02020502050503020301" pitchFamily="18" charset="0"/>
              </a:rPr>
            </a:br>
            <a:r>
              <a:rPr lang="ru-RU" sz="1300" dirty="0">
                <a:solidFill>
                  <a:srgbClr val="164A94"/>
                </a:solidFill>
                <a:latin typeface="Trajan Pro 3" panose="02020502050503020301" pitchFamily="18" charset="0"/>
              </a:rPr>
              <a:t>с партнерами</a:t>
            </a:r>
            <a:endParaRPr sz="1300" dirty="0">
              <a:solidFill>
                <a:srgbClr val="164A94"/>
              </a:solidFill>
              <a:latin typeface="Trajan Pro 3" panose="02020502050503020301" pitchFamily="18" charset="0"/>
            </a:endParaRPr>
          </a:p>
        </p:txBody>
      </p:sp>
      <p:sp>
        <p:nvSpPr>
          <p:cNvPr id="177" name="Google Shape;177;g76ac0318c9_0_258"/>
          <p:cNvSpPr/>
          <p:nvPr/>
        </p:nvSpPr>
        <p:spPr>
          <a:xfrm>
            <a:off x="10157536" y="4214590"/>
            <a:ext cx="1792630" cy="397050"/>
          </a:xfrm>
          <a:prstGeom prst="roundRect">
            <a:avLst>
              <a:gd name="adj" fmla="val 0"/>
            </a:avLst>
          </a:prstGeom>
          <a:solidFill>
            <a:srgbClr val="EA68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76ac0318c9_0_258"/>
          <p:cNvSpPr/>
          <p:nvPr/>
        </p:nvSpPr>
        <p:spPr>
          <a:xfrm>
            <a:off x="8008871" y="4145210"/>
            <a:ext cx="1795838" cy="556840"/>
          </a:xfrm>
          <a:prstGeom prst="roundRect">
            <a:avLst>
              <a:gd name="adj" fmla="val 0"/>
            </a:avLst>
          </a:prstGeom>
          <a:solidFill>
            <a:srgbClr val="EA68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76ac0318c9_0_258"/>
          <p:cNvSpPr txBox="1"/>
          <p:nvPr/>
        </p:nvSpPr>
        <p:spPr>
          <a:xfrm>
            <a:off x="7965481" y="4110203"/>
            <a:ext cx="1889669" cy="36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chemeClr val="bg1"/>
                </a:solidFill>
                <a:latin typeface="Trajan Pro 3" panose="02020502050503020301" pitchFamily="18" charset="0"/>
              </a:rPr>
              <a:t>муниципальные команды</a:t>
            </a:r>
          </a:p>
        </p:txBody>
      </p:sp>
      <p:sp>
        <p:nvSpPr>
          <p:cNvPr id="191" name="Google Shape;191;g76ac0318c9_0_258"/>
          <p:cNvSpPr/>
          <p:nvPr/>
        </p:nvSpPr>
        <p:spPr>
          <a:xfrm>
            <a:off x="5831037" y="4247347"/>
            <a:ext cx="1786487" cy="392315"/>
          </a:xfrm>
          <a:prstGeom prst="roundRect">
            <a:avLst>
              <a:gd name="adj" fmla="val 0"/>
            </a:avLst>
          </a:prstGeom>
          <a:solidFill>
            <a:srgbClr val="EA68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76ac0318c9_0_258"/>
          <p:cNvSpPr txBox="1"/>
          <p:nvPr/>
        </p:nvSpPr>
        <p:spPr>
          <a:xfrm>
            <a:off x="5887601" y="4230872"/>
            <a:ext cx="1697472" cy="32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 err="1">
                <a:solidFill>
                  <a:schemeClr val="bg1"/>
                </a:solidFill>
                <a:latin typeface="Trajan Pro 3" panose="02020502050503020301" pitchFamily="18" charset="0"/>
              </a:rPr>
              <a:t>ВООПиК</a:t>
            </a:r>
            <a:endParaRPr lang="ru-RU" sz="1300" dirty="0">
              <a:solidFill>
                <a:schemeClr val="bg1"/>
              </a:solidFill>
              <a:latin typeface="Trajan Pro 3" panose="02020502050503020301" pitchFamily="18" charset="0"/>
            </a:endParaRPr>
          </a:p>
        </p:txBody>
      </p:sp>
      <p:sp>
        <p:nvSpPr>
          <p:cNvPr id="231" name="Google Shape;231;g76ac0318c9_0_258"/>
          <p:cNvSpPr txBox="1"/>
          <p:nvPr/>
        </p:nvSpPr>
        <p:spPr>
          <a:xfrm>
            <a:off x="338839" y="958309"/>
            <a:ext cx="11329286" cy="12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bg1"/>
                </a:solidFill>
                <a:latin typeface="Myriad Pro" panose="020B0503030403020204" pitchFamily="34" charset="0"/>
              </a:rPr>
              <a:t>Наша задача </a:t>
            </a: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- </a:t>
            </a:r>
            <a:r>
              <a:rPr lang="ru-RU" dirty="0">
                <a:solidFill>
                  <a:schemeClr val="bg1"/>
                </a:solidFill>
                <a:latin typeface="Myriad Pro" panose="020B0503030403020204" pitchFamily="34" charset="0"/>
              </a:rPr>
              <a:t>создать систему поддержки </a:t>
            </a:r>
            <a:r>
              <a:rPr lang="ru-RU" dirty="0" err="1">
                <a:solidFill>
                  <a:schemeClr val="bg1"/>
                </a:solidFill>
                <a:latin typeface="Myriad Pro" panose="020B0503030403020204" pitchFamily="34" charset="0"/>
              </a:rPr>
              <a:t>волонтерства</a:t>
            </a:r>
            <a:r>
              <a:rPr lang="ru-RU" dirty="0">
                <a:solidFill>
                  <a:schemeClr val="bg1"/>
                </a:solidFill>
                <a:latin typeface="Myriad Pro" panose="020B0503030403020204" pitchFamily="34" charset="0"/>
              </a:rPr>
              <a:t> в сфере культуры в каждом регионе путем взаимодействия между органами власти в сфере культуры и сохранения исторического наследия, общественными организациями, волонтерскими центрами, образовательными учреждениями и неравнодушными жителями региона. </a:t>
            </a:r>
            <a:endParaRPr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29378185"/>
              </p:ext>
            </p:extLst>
          </p:nvPr>
        </p:nvGraphicFramePr>
        <p:xfrm>
          <a:off x="32486" y="3195218"/>
          <a:ext cx="4822080" cy="3374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" name="Google Shape;167;g76ac0318c9_0_258"/>
          <p:cNvSpPr txBox="1">
            <a:spLocks/>
          </p:cNvSpPr>
          <p:nvPr/>
        </p:nvSpPr>
        <p:spPr>
          <a:xfrm>
            <a:off x="413592" y="2401274"/>
            <a:ext cx="4533794" cy="35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>
                <a:solidFill>
                  <a:srgbClr val="164A94"/>
                </a:solidFill>
                <a:latin typeface="Colus" panose="00000500000000000000" pitchFamily="2" charset="0"/>
              </a:rPr>
              <a:t>РЕГИОНАЛЬНЫЕ СООБЩЕСТВА</a:t>
            </a:r>
            <a:r>
              <a:rPr lang="en-US" sz="1600" dirty="0">
                <a:solidFill>
                  <a:srgbClr val="164A94"/>
                </a:solidFill>
                <a:latin typeface="Colus" panose="00000500000000000000" pitchFamily="2" charset="0"/>
              </a:rPr>
              <a:t> </a:t>
            </a:r>
            <a:r>
              <a:rPr lang="ru-RU" sz="1600" dirty="0">
                <a:solidFill>
                  <a:srgbClr val="164A94"/>
                </a:solidFill>
                <a:latin typeface="Colus" panose="00000500000000000000" pitchFamily="2" charset="0"/>
              </a:rPr>
              <a:t>волонтеров культуры</a:t>
            </a:r>
          </a:p>
        </p:txBody>
      </p:sp>
      <p:sp>
        <p:nvSpPr>
          <p:cNvPr id="71" name="Google Shape;167;g76ac0318c9_0_258"/>
          <p:cNvSpPr txBox="1">
            <a:spLocks/>
          </p:cNvSpPr>
          <p:nvPr/>
        </p:nvSpPr>
        <p:spPr>
          <a:xfrm>
            <a:off x="413591" y="2935568"/>
            <a:ext cx="4896549" cy="34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>
                <a:solidFill>
                  <a:srgbClr val="164A94"/>
                </a:solidFill>
                <a:latin typeface="Myriad Pro" panose="020B0503030403020204" pitchFamily="34" charset="0"/>
              </a:rPr>
              <a:t>Количество региональных сообществ - 65</a:t>
            </a: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 flipH="1">
            <a:off x="6750410" y="3071966"/>
            <a:ext cx="4293441" cy="0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Google Shape;177;g76ac0318c9_0_258"/>
          <p:cNvSpPr/>
          <p:nvPr/>
        </p:nvSpPr>
        <p:spPr>
          <a:xfrm>
            <a:off x="10173989" y="4872782"/>
            <a:ext cx="1792630" cy="397050"/>
          </a:xfrm>
          <a:prstGeom prst="roundRect">
            <a:avLst>
              <a:gd name="adj" fmla="val 0"/>
            </a:avLst>
          </a:prstGeom>
          <a:solidFill>
            <a:srgbClr val="EA68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77;g76ac0318c9_0_258"/>
          <p:cNvSpPr/>
          <p:nvPr/>
        </p:nvSpPr>
        <p:spPr>
          <a:xfrm>
            <a:off x="10157536" y="5557239"/>
            <a:ext cx="1792630" cy="397050"/>
          </a:xfrm>
          <a:prstGeom prst="roundRect">
            <a:avLst>
              <a:gd name="adj" fmla="val 0"/>
            </a:avLst>
          </a:prstGeom>
          <a:solidFill>
            <a:srgbClr val="EA68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76ac0318c9_0_258"/>
          <p:cNvSpPr txBox="1"/>
          <p:nvPr/>
        </p:nvSpPr>
        <p:spPr>
          <a:xfrm>
            <a:off x="10168371" y="4197424"/>
            <a:ext cx="1798248" cy="249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chemeClr val="bg1"/>
                </a:solidFill>
                <a:latin typeface="Trajan Pro 3" panose="02020502050503020301" pitchFamily="18" charset="0"/>
              </a:rPr>
              <a:t>инфраструктура</a:t>
            </a:r>
          </a:p>
        </p:txBody>
      </p:sp>
      <p:sp>
        <p:nvSpPr>
          <p:cNvPr id="180" name="Google Shape;180;g76ac0318c9_0_258"/>
          <p:cNvSpPr txBox="1"/>
          <p:nvPr/>
        </p:nvSpPr>
        <p:spPr>
          <a:xfrm>
            <a:off x="10213973" y="5556116"/>
            <a:ext cx="1679499" cy="29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ru-RU" sz="1300" dirty="0">
                <a:solidFill>
                  <a:schemeClr val="bg1"/>
                </a:solidFill>
                <a:latin typeface="Trajan Pro 3" panose="02020502050503020301" pitchFamily="18" charset="0"/>
              </a:rPr>
              <a:t> сообщество</a:t>
            </a:r>
          </a:p>
        </p:txBody>
      </p:sp>
      <p:sp>
        <p:nvSpPr>
          <p:cNvPr id="182" name="Google Shape;182;g76ac0318c9_0_258"/>
          <p:cNvSpPr txBox="1"/>
          <p:nvPr/>
        </p:nvSpPr>
        <p:spPr>
          <a:xfrm>
            <a:off x="10204348" y="4861731"/>
            <a:ext cx="1732793" cy="32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chemeClr val="bg1"/>
                </a:solidFill>
                <a:latin typeface="Trajan Pro 3" panose="02020502050503020301" pitchFamily="18" charset="0"/>
              </a:rPr>
              <a:t>содержание</a:t>
            </a:r>
          </a:p>
        </p:txBody>
      </p:sp>
      <p:sp>
        <p:nvSpPr>
          <p:cNvPr id="91" name="Google Shape;187;g76ac0318c9_0_258"/>
          <p:cNvSpPr/>
          <p:nvPr/>
        </p:nvSpPr>
        <p:spPr>
          <a:xfrm>
            <a:off x="8008871" y="4934482"/>
            <a:ext cx="1795838" cy="394736"/>
          </a:xfrm>
          <a:prstGeom prst="roundRect">
            <a:avLst>
              <a:gd name="adj" fmla="val 0"/>
            </a:avLst>
          </a:prstGeom>
          <a:solidFill>
            <a:srgbClr val="EA68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76ac0318c9_0_258"/>
          <p:cNvSpPr txBox="1"/>
          <p:nvPr/>
        </p:nvSpPr>
        <p:spPr>
          <a:xfrm>
            <a:off x="7965481" y="4914750"/>
            <a:ext cx="1854661" cy="23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chemeClr val="bg1"/>
                </a:solidFill>
                <a:latin typeface="Trajan Pro 3" panose="02020502050503020301" pitchFamily="18" charset="0"/>
              </a:rPr>
              <a:t>карта развития</a:t>
            </a:r>
          </a:p>
        </p:txBody>
      </p:sp>
      <p:sp>
        <p:nvSpPr>
          <p:cNvPr id="92" name="Google Shape;187;g76ac0318c9_0_258"/>
          <p:cNvSpPr/>
          <p:nvPr/>
        </p:nvSpPr>
        <p:spPr>
          <a:xfrm>
            <a:off x="8008871" y="5576009"/>
            <a:ext cx="1795838" cy="756469"/>
          </a:xfrm>
          <a:prstGeom prst="roundRect">
            <a:avLst>
              <a:gd name="adj" fmla="val 0"/>
            </a:avLst>
          </a:prstGeom>
          <a:solidFill>
            <a:srgbClr val="EA68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g76ac0318c9_0_258"/>
          <p:cNvSpPr txBox="1"/>
          <p:nvPr/>
        </p:nvSpPr>
        <p:spPr>
          <a:xfrm>
            <a:off x="7967078" y="5521718"/>
            <a:ext cx="1899025" cy="536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chemeClr val="bg1"/>
                </a:solidFill>
                <a:latin typeface="Trajan Pro 3" panose="02020502050503020301" pitchFamily="18" charset="0"/>
              </a:rPr>
              <a:t>руководители направлений/</a:t>
            </a:r>
            <a:br>
              <a:rPr lang="ru-RU" sz="13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3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проектов</a:t>
            </a:r>
          </a:p>
        </p:txBody>
      </p:sp>
      <p:sp>
        <p:nvSpPr>
          <p:cNvPr id="93" name="Google Shape;191;g76ac0318c9_0_258"/>
          <p:cNvSpPr/>
          <p:nvPr/>
        </p:nvSpPr>
        <p:spPr>
          <a:xfrm>
            <a:off x="5831037" y="4915568"/>
            <a:ext cx="1786487" cy="554165"/>
          </a:xfrm>
          <a:prstGeom prst="roundRect">
            <a:avLst>
              <a:gd name="adj" fmla="val 0"/>
            </a:avLst>
          </a:prstGeom>
          <a:solidFill>
            <a:srgbClr val="EA68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76ac0318c9_0_258"/>
          <p:cNvSpPr txBox="1"/>
          <p:nvPr/>
        </p:nvSpPr>
        <p:spPr>
          <a:xfrm>
            <a:off x="5808102" y="4883035"/>
            <a:ext cx="1826776" cy="28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chemeClr val="bg1"/>
                </a:solidFill>
                <a:latin typeface="Trajan Pro 3" panose="02020502050503020301" pitchFamily="18" charset="0"/>
              </a:rPr>
              <a:t>министерство культуры</a:t>
            </a: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413591" y="908720"/>
            <a:ext cx="114946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Google Shape;172;g76ac0318c9_0_258"/>
          <p:cNvSpPr txBox="1"/>
          <p:nvPr/>
        </p:nvSpPr>
        <p:spPr>
          <a:xfrm>
            <a:off x="10306603" y="3396955"/>
            <a:ext cx="1601663" cy="537910"/>
          </a:xfrm>
          <a:prstGeom prst="rect">
            <a:avLst/>
          </a:prstGeom>
          <a:solidFill>
            <a:schemeClr val="bg1"/>
          </a:solidFill>
          <a:ln>
            <a:solidFill>
              <a:srgbClr val="EA685E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164A94"/>
                </a:solidFill>
                <a:latin typeface="Trajan Pro 3" panose="02020502050503020301" pitchFamily="18" charset="0"/>
              </a:rPr>
              <a:t>федеральная повестка</a:t>
            </a:r>
            <a:endParaRPr sz="1300" dirty="0">
              <a:solidFill>
                <a:srgbClr val="164A94"/>
              </a:solidFill>
              <a:latin typeface="Trajan Pro 3" panose="02020502050503020301" pitchFamily="18" charset="0"/>
            </a:endParaRPr>
          </a:p>
        </p:txBody>
      </p:sp>
      <p:sp>
        <p:nvSpPr>
          <p:cNvPr id="51" name="Google Shape;191;g76ac0318c9_0_258"/>
          <p:cNvSpPr/>
          <p:nvPr/>
        </p:nvSpPr>
        <p:spPr>
          <a:xfrm>
            <a:off x="5831037" y="5677160"/>
            <a:ext cx="1786487" cy="828283"/>
          </a:xfrm>
          <a:prstGeom prst="roundRect">
            <a:avLst>
              <a:gd name="adj" fmla="val 0"/>
            </a:avLst>
          </a:prstGeom>
          <a:solidFill>
            <a:srgbClr val="EA68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0;g76ac0318c9_0_258"/>
          <p:cNvSpPr txBox="1"/>
          <p:nvPr/>
        </p:nvSpPr>
        <p:spPr>
          <a:xfrm>
            <a:off x="5774339" y="5614278"/>
            <a:ext cx="1913476" cy="28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ru-RU" sz="1200" dirty="0">
                <a:solidFill>
                  <a:schemeClr val="bg1"/>
                </a:solidFill>
                <a:latin typeface="Trajan Pro 3" panose="02020502050503020301" pitchFamily="18" charset="0"/>
              </a:rPr>
              <a:t>ресурсный центр поддержки добровольчества и </a:t>
            </a:r>
            <a:r>
              <a:rPr lang="ru-RU" sz="1200" dirty="0" err="1">
                <a:solidFill>
                  <a:schemeClr val="bg1"/>
                </a:solidFill>
                <a:latin typeface="Trajan Pro 3" panose="02020502050503020301" pitchFamily="18" charset="0"/>
              </a:rPr>
              <a:t>кдм</a:t>
            </a:r>
            <a:endParaRPr lang="ru-RU" sz="1200" dirty="0">
              <a:solidFill>
                <a:schemeClr val="bg1"/>
              </a:solidFill>
              <a:latin typeface="Trajan Pro 3" panose="02020502050503020301" pitchFamily="18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5666114" y="6080779"/>
            <a:ext cx="408489" cy="0"/>
          </a:xfrm>
          <a:prstGeom prst="line">
            <a:avLst/>
          </a:prstGeom>
          <a:ln>
            <a:solidFill>
              <a:srgbClr val="EA6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85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66789" y="599585"/>
            <a:ext cx="7624210" cy="4289745"/>
          </a:xfrm>
          <a:prstGeom prst="rect">
            <a:avLst/>
          </a:prstGeom>
        </p:spPr>
      </p:pic>
      <p:sp>
        <p:nvSpPr>
          <p:cNvPr id="237" name="Google Shape;237;g76a5fe9d7e_0_0"/>
          <p:cNvSpPr txBox="1">
            <a:spLocks noGrp="1"/>
          </p:cNvSpPr>
          <p:nvPr>
            <p:ph type="title"/>
          </p:nvPr>
        </p:nvSpPr>
        <p:spPr>
          <a:xfrm>
            <a:off x="326457" y="406835"/>
            <a:ext cx="10515600" cy="385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rgbClr val="164A94"/>
                </a:solidFill>
                <a:latin typeface="Colus" panose="00000500000000000000" pitchFamily="2" charset="0"/>
              </a:rPr>
              <a:t>Региональное сообщество</a:t>
            </a:r>
            <a:endParaRPr sz="3600" dirty="0">
              <a:solidFill>
                <a:srgbClr val="164A94"/>
              </a:solidFill>
              <a:latin typeface="Colus" panose="00000500000000000000" pitchFamily="2" charset="0"/>
            </a:endParaRPr>
          </a:p>
        </p:txBody>
      </p:sp>
      <p:sp>
        <p:nvSpPr>
          <p:cNvPr id="240" name="Google Shape;240;g76a5fe9d7e_0_0"/>
          <p:cNvSpPr txBox="1">
            <a:spLocks noGrp="1"/>
          </p:cNvSpPr>
          <p:nvPr>
            <p:ph type="body" idx="1"/>
          </p:nvPr>
        </p:nvSpPr>
        <p:spPr>
          <a:xfrm>
            <a:off x="6694704" y="4740067"/>
            <a:ext cx="4886988" cy="116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buClr>
                <a:srgbClr val="EA685E"/>
              </a:buClr>
              <a:buSzPts val="2800"/>
            </a:pPr>
            <a:r>
              <a:rPr lang="ru-RU" sz="1800" dirty="0">
                <a:solidFill>
                  <a:srgbClr val="164A94"/>
                </a:solidFill>
                <a:latin typeface="Trajan Pro 3" panose="02020502050503020301" pitchFamily="18" charset="0"/>
              </a:rPr>
              <a:t>Лидирующие регионы по количеству волонтеров культуры</a:t>
            </a:r>
            <a:br>
              <a:rPr lang="ru-RU" sz="1800" dirty="0">
                <a:solidFill>
                  <a:srgbClr val="164A94"/>
                </a:solidFill>
                <a:latin typeface="Trajan Pro 3" panose="02020502050503020301" pitchFamily="18" charset="0"/>
              </a:rPr>
            </a:br>
            <a:br>
              <a:rPr lang="ru-RU" sz="600" dirty="0">
                <a:solidFill>
                  <a:srgbClr val="164A94"/>
                </a:solidFill>
                <a:latin typeface="Trajan Pro 3" panose="02020502050503020301" pitchFamily="18" charset="0"/>
              </a:rPr>
            </a:br>
            <a:r>
              <a:rPr lang="ru-RU" sz="1800" dirty="0">
                <a:solidFill>
                  <a:srgbClr val="164A94"/>
                </a:solidFill>
                <a:latin typeface="Myriad Pro" panose="020B0503030403020204" pitchFamily="34" charset="0"/>
              </a:rPr>
              <a:t>Челябинская, Ростовская, Волгоградская </a:t>
            </a:r>
            <a:br>
              <a:rPr lang="ru-RU" sz="1800" dirty="0">
                <a:solidFill>
                  <a:srgbClr val="164A94"/>
                </a:solidFill>
                <a:latin typeface="Myriad Pro" panose="020B0503030403020204" pitchFamily="34" charset="0"/>
              </a:rPr>
            </a:br>
            <a:r>
              <a:rPr lang="ru-RU" sz="1800" dirty="0">
                <a:solidFill>
                  <a:srgbClr val="164A94"/>
                </a:solidFill>
                <a:latin typeface="Myriad Pro" panose="020B0503030403020204" pitchFamily="34" charset="0"/>
              </a:rPr>
              <a:t>и Липецкая области</a:t>
            </a:r>
            <a:endParaRPr sz="1800" dirty="0">
              <a:solidFill>
                <a:srgbClr val="164A94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Google Shape;240;g76a5fe9d7e_0_0"/>
          <p:cNvSpPr txBox="1">
            <a:spLocks/>
          </p:cNvSpPr>
          <p:nvPr/>
        </p:nvSpPr>
        <p:spPr>
          <a:xfrm>
            <a:off x="326458" y="1414101"/>
            <a:ext cx="4095418" cy="99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spcBef>
                <a:spcPts val="0"/>
              </a:spcBef>
              <a:buClr>
                <a:srgbClr val="EA685E"/>
              </a:buClr>
              <a:buSzPts val="2800"/>
            </a:pPr>
            <a:r>
              <a:rPr lang="ru-RU" sz="1800" dirty="0">
                <a:solidFill>
                  <a:srgbClr val="164A94"/>
                </a:solidFill>
                <a:latin typeface="Trajan Pro 3" panose="02020502050503020301" pitchFamily="18" charset="0"/>
              </a:rPr>
              <a:t>Координаторы определены в 65 субъектах РФ</a:t>
            </a:r>
            <a:endParaRPr lang="ru-RU" sz="1800" dirty="0">
              <a:solidFill>
                <a:srgbClr val="164A94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767037681"/>
              </p:ext>
            </p:extLst>
          </p:nvPr>
        </p:nvGraphicFramePr>
        <p:xfrm>
          <a:off x="184446" y="2744457"/>
          <a:ext cx="4714421" cy="3740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109728" y="1202707"/>
            <a:ext cx="12399263" cy="1299043"/>
          </a:xfrm>
          <a:prstGeom prst="rect">
            <a:avLst/>
          </a:prstGeom>
          <a:solidFill>
            <a:srgbClr val="164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9" name="Google Shape;269;g76ac0318c9_0_375"/>
          <p:cNvSpPr txBox="1">
            <a:spLocks noGrp="1"/>
          </p:cNvSpPr>
          <p:nvPr>
            <p:ph type="title"/>
          </p:nvPr>
        </p:nvSpPr>
        <p:spPr>
          <a:xfrm>
            <a:off x="415650" y="304070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ru-RU" sz="2400" dirty="0">
                <a:solidFill>
                  <a:srgbClr val="164A94"/>
                </a:solidFill>
                <a:latin typeface="Colus" panose="00000500000000000000" pitchFamily="2" charset="0"/>
              </a:rPr>
              <a:t>Всероссийский КОНКУРС ЛУЧШИХ ПРОЕКТОВ В СФЕРЕ КУЛЬТУРЫ</a:t>
            </a:r>
            <a:endParaRPr sz="2400" dirty="0">
              <a:solidFill>
                <a:srgbClr val="164A94"/>
              </a:solidFill>
              <a:latin typeface="Colus" panose="00000500000000000000" pitchFamily="2" charset="0"/>
            </a:endParaRPr>
          </a:p>
        </p:txBody>
      </p:sp>
      <p:sp>
        <p:nvSpPr>
          <p:cNvPr id="270" name="Google Shape;270;g76ac0318c9_0_375"/>
          <p:cNvSpPr/>
          <p:nvPr/>
        </p:nvSpPr>
        <p:spPr>
          <a:xfrm>
            <a:off x="812468" y="1351801"/>
            <a:ext cx="10846132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bg1"/>
                </a:solidFill>
                <a:latin typeface="Trajan Pro 3" panose="02020502050503020301" pitchFamily="18" charset="0"/>
              </a:rPr>
              <a:t>Выявление успешных и перспективных волонтерских проектов в сфере культуры, имеющих широкий социальный эффект и возможность тиражирования в субъектах Российской Федерации</a:t>
            </a:r>
            <a:endParaRPr sz="1800" dirty="0">
              <a:solidFill>
                <a:schemeClr val="bg1"/>
              </a:solidFill>
              <a:latin typeface="Trajan Pro 3" panose="02020502050503020301" pitchFamily="18" charset="0"/>
            </a:endParaRPr>
          </a:p>
        </p:txBody>
      </p:sp>
      <p:pic>
        <p:nvPicPr>
          <p:cNvPr id="272" name="Google Shape;272;g76ac0318c9_0_3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294" y="3437411"/>
            <a:ext cx="763638" cy="76363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76ac0318c9_0_375"/>
          <p:cNvSpPr txBox="1"/>
          <p:nvPr/>
        </p:nvSpPr>
        <p:spPr>
          <a:xfrm>
            <a:off x="1872932" y="3217136"/>
            <a:ext cx="1928471" cy="41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b="1" dirty="0">
                <a:solidFill>
                  <a:srgbClr val="0B5394"/>
                </a:solidFill>
                <a:latin typeface="Colus" panose="00000500000000000000" pitchFamily="2" charset="0"/>
                <a:ea typeface="Open Sans"/>
                <a:cs typeface="Open Sans"/>
                <a:sym typeface="Open Sans"/>
              </a:rPr>
              <a:t>383</a:t>
            </a:r>
            <a:r>
              <a:rPr lang="ru-RU" sz="4400" dirty="0">
                <a:solidFill>
                  <a:srgbClr val="434343"/>
                </a:solidFill>
                <a:latin typeface="Colus" panose="00000500000000000000" pitchFamily="2" charset="0"/>
                <a:ea typeface="Open Sans"/>
                <a:cs typeface="Open Sans"/>
                <a:sym typeface="Open Sans"/>
              </a:rPr>
              <a:t> </a:t>
            </a:r>
            <a:r>
              <a:rPr lang="ru-RU" sz="1800" dirty="0">
                <a:solidFill>
                  <a:srgbClr val="434343"/>
                </a:solidFill>
                <a:latin typeface="Trajan Pro 3" panose="02020502050503020301" pitchFamily="18" charset="0"/>
                <a:ea typeface="Open Sans"/>
                <a:cs typeface="Open Sans"/>
                <a:sym typeface="Open Sans"/>
              </a:rPr>
              <a:t>ПРОЕКТА</a:t>
            </a:r>
            <a:endParaRPr sz="1800" dirty="0">
              <a:solidFill>
                <a:srgbClr val="434343"/>
              </a:solidFill>
              <a:latin typeface="Trajan Pro 3" panose="02020502050503020301" pitchFamily="18" charset="0"/>
            </a:endParaRPr>
          </a:p>
        </p:txBody>
      </p:sp>
      <p:pic>
        <p:nvPicPr>
          <p:cNvPr id="275" name="Google Shape;275;g76ac0318c9_0_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1456" y="3464843"/>
            <a:ext cx="763638" cy="76363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76ac0318c9_0_375"/>
          <p:cNvSpPr txBox="1"/>
          <p:nvPr/>
        </p:nvSpPr>
        <p:spPr>
          <a:xfrm>
            <a:off x="5526498" y="3217136"/>
            <a:ext cx="2875738" cy="41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b="1" dirty="0">
                <a:solidFill>
                  <a:srgbClr val="0B5394"/>
                </a:solidFill>
                <a:latin typeface="Colus" panose="00000500000000000000" pitchFamily="2" charset="0"/>
                <a:ea typeface="Open Sans"/>
                <a:cs typeface="Open Sans"/>
                <a:sym typeface="Open Sans"/>
              </a:rPr>
              <a:t>76</a:t>
            </a:r>
            <a:r>
              <a:rPr lang="ru-RU" sz="3200" dirty="0">
                <a:solidFill>
                  <a:srgbClr val="0B5394"/>
                </a:solidFill>
                <a:latin typeface="Colus" panose="00000500000000000000" pitchFamily="2" charset="0"/>
                <a:ea typeface="Open Sans"/>
                <a:cs typeface="Open Sans"/>
                <a:sym typeface="Open Sans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434343"/>
                </a:solidFill>
                <a:latin typeface="Trajan Pro 3" panose="02020502050503020301" pitchFamily="18" charset="0"/>
                <a:ea typeface="Open Sans"/>
                <a:cs typeface="Open Sans"/>
                <a:sym typeface="Open Sans"/>
              </a:rPr>
              <a:t>СУБЪЕКТОВ РФ</a:t>
            </a:r>
            <a:endParaRPr sz="1800" dirty="0">
              <a:solidFill>
                <a:srgbClr val="434343"/>
              </a:solidFill>
              <a:latin typeface="Trajan Pro 3" panose="02020502050503020301" pitchFamily="18" charset="0"/>
            </a:endParaRPr>
          </a:p>
        </p:txBody>
      </p:sp>
      <p:pic>
        <p:nvPicPr>
          <p:cNvPr id="278" name="Google Shape;278;g76ac0318c9_0_3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80745" y="3577032"/>
            <a:ext cx="763638" cy="76363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76ac0318c9_0_375"/>
          <p:cNvSpPr txBox="1"/>
          <p:nvPr/>
        </p:nvSpPr>
        <p:spPr>
          <a:xfrm>
            <a:off x="9344383" y="3217136"/>
            <a:ext cx="3249305" cy="41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b="1" dirty="0">
                <a:solidFill>
                  <a:srgbClr val="0B5394"/>
                </a:solidFill>
                <a:latin typeface="Colus" panose="00000500000000000000" pitchFamily="2" charset="0"/>
                <a:ea typeface="Open Sans"/>
                <a:cs typeface="Open Sans"/>
                <a:sym typeface="Open Sans"/>
              </a:rPr>
              <a:t>15</a:t>
            </a:r>
            <a:r>
              <a:rPr lang="ru-RU" sz="3600" b="1" dirty="0">
                <a:solidFill>
                  <a:srgbClr val="0B5394"/>
                </a:solidFill>
                <a:latin typeface="Colus" panose="00000500000000000000" pitchFamily="2" charset="0"/>
                <a:ea typeface="Open Sans"/>
                <a:cs typeface="Open Sans"/>
                <a:sym typeface="Open Sans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434343"/>
                </a:solidFill>
                <a:latin typeface="Trajan Pro 3" panose="02020502050503020301" pitchFamily="18" charset="0"/>
                <a:ea typeface="Open Sans"/>
                <a:cs typeface="Open Sans"/>
                <a:sym typeface="Open Sans"/>
              </a:rPr>
              <a:t>ЛУЧШИХ </a:t>
            </a:r>
            <a:br>
              <a:rPr lang="ru-RU" sz="1800" dirty="0">
                <a:solidFill>
                  <a:srgbClr val="434343"/>
                </a:solidFill>
                <a:latin typeface="Trajan Pro 3" panose="02020502050503020301" pitchFamily="18" charset="0"/>
                <a:ea typeface="Open Sans"/>
                <a:cs typeface="Open Sans"/>
                <a:sym typeface="Open Sans"/>
              </a:rPr>
            </a:br>
            <a:r>
              <a:rPr lang="ru-RU" sz="1800" dirty="0">
                <a:solidFill>
                  <a:srgbClr val="434343"/>
                </a:solidFill>
                <a:latin typeface="Trajan Pro 3" panose="02020502050503020301" pitchFamily="18" charset="0"/>
                <a:ea typeface="Open Sans"/>
                <a:cs typeface="Open Sans"/>
                <a:sym typeface="Open Sans"/>
              </a:rPr>
              <a:t>ПРОЕКТОВ*</a:t>
            </a:r>
            <a:endParaRPr sz="1800" dirty="0">
              <a:solidFill>
                <a:srgbClr val="434343"/>
              </a:solidFill>
              <a:latin typeface="Trajan Pro 3" panose="02020502050503020301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109728" y="5582683"/>
            <a:ext cx="12399263" cy="1299043"/>
          </a:xfrm>
          <a:prstGeom prst="rect">
            <a:avLst/>
          </a:prstGeom>
          <a:solidFill>
            <a:srgbClr val="EA6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0" name="Google Shape;280;g76ac0318c9_0_375"/>
          <p:cNvSpPr/>
          <p:nvPr/>
        </p:nvSpPr>
        <p:spPr>
          <a:xfrm>
            <a:off x="903744" y="6375542"/>
            <a:ext cx="112212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bg1"/>
                </a:solidFill>
                <a:latin typeface="Myriad Pro" panose="020B0503030403020204" pitchFamily="34" charset="0"/>
              </a:rPr>
              <a:t>*флагманские проектные инициативы предложены в качестве социальной франшизы регионам России</a:t>
            </a:r>
            <a:endParaRPr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4451" y="1366954"/>
            <a:ext cx="12277218" cy="3803650"/>
            <a:chOff x="-44451" y="1522401"/>
            <a:chExt cx="12277218" cy="380365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451" y="1522401"/>
              <a:ext cx="4108450" cy="380365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4317" y="1522401"/>
              <a:ext cx="4108450" cy="379095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490" y="1528736"/>
              <a:ext cx="4072509" cy="3733917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-103632" y="-55976"/>
            <a:ext cx="12399263" cy="1605643"/>
          </a:xfrm>
          <a:prstGeom prst="rect">
            <a:avLst/>
          </a:prstGeom>
          <a:solidFill>
            <a:srgbClr val="EA6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103632" y="4922873"/>
            <a:ext cx="12399263" cy="1979493"/>
          </a:xfrm>
          <a:prstGeom prst="rect">
            <a:avLst/>
          </a:prstGeom>
          <a:solidFill>
            <a:srgbClr val="EA6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4064000" y="4922873"/>
            <a:ext cx="8128000" cy="1925667"/>
            <a:chOff x="3320717" y="4389118"/>
            <a:chExt cx="6848696" cy="246888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320717" y="4389119"/>
              <a:ext cx="3424348" cy="2468881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745065" y="4389118"/>
              <a:ext cx="3424348" cy="246888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Google Shape;269;g76ac0318c9_0_375"/>
          <p:cNvSpPr txBox="1">
            <a:spLocks/>
          </p:cNvSpPr>
          <p:nvPr/>
        </p:nvSpPr>
        <p:spPr>
          <a:xfrm>
            <a:off x="415650" y="284243"/>
            <a:ext cx="11360700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2800" dirty="0">
                <a:solidFill>
                  <a:schemeClr val="bg1"/>
                </a:solidFill>
                <a:latin typeface="Colus" panose="00000500000000000000" pitchFamily="2" charset="0"/>
              </a:rPr>
              <a:t>Флагманские проекты общественного движения</a:t>
            </a:r>
          </a:p>
        </p:txBody>
      </p:sp>
      <p:sp>
        <p:nvSpPr>
          <p:cNvPr id="6" name="Google Shape;269;g76ac0318c9_0_375"/>
          <p:cNvSpPr txBox="1">
            <a:spLocks/>
          </p:cNvSpPr>
          <p:nvPr/>
        </p:nvSpPr>
        <p:spPr>
          <a:xfrm>
            <a:off x="415650" y="900427"/>
            <a:ext cx="11360700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2000" dirty="0">
                <a:solidFill>
                  <a:schemeClr val="bg1"/>
                </a:solidFill>
                <a:latin typeface="Colus" panose="00000500000000000000" pitchFamily="2" charset="0"/>
              </a:rPr>
              <a:t>Номинация «Волонтерские проекты, реализуемые совместно и</a:t>
            </a:r>
            <a:r>
              <a:rPr lang="en-US" sz="2000" dirty="0">
                <a:solidFill>
                  <a:schemeClr val="bg1"/>
                </a:solidFill>
                <a:latin typeface="Colus" panose="00000500000000000000" pitchFamily="2" charset="0"/>
              </a:rPr>
              <a:t>/</a:t>
            </a:r>
            <a:r>
              <a:rPr lang="ru-RU" sz="2000" dirty="0">
                <a:solidFill>
                  <a:schemeClr val="bg1"/>
                </a:solidFill>
                <a:latin typeface="Colus" panose="00000500000000000000" pitchFamily="2" charset="0"/>
              </a:rPr>
              <a:t>или в учреждениях культуры»</a:t>
            </a:r>
          </a:p>
        </p:txBody>
      </p:sp>
      <p:sp>
        <p:nvSpPr>
          <p:cNvPr id="7" name="Google Shape;269;g76ac0318c9_0_375"/>
          <p:cNvSpPr txBox="1">
            <a:spLocks/>
          </p:cNvSpPr>
          <p:nvPr/>
        </p:nvSpPr>
        <p:spPr>
          <a:xfrm>
            <a:off x="1" y="5162036"/>
            <a:ext cx="4051806" cy="544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«Культурный </a:t>
            </a:r>
            <a:r>
              <a:rPr lang="ru-RU" sz="1600" dirty="0" err="1">
                <a:solidFill>
                  <a:schemeClr val="bg1"/>
                </a:solidFill>
                <a:latin typeface="Trajan Pro 3" panose="02020502050503020301" pitchFamily="18" charset="0"/>
              </a:rPr>
              <a:t>квест</a:t>
            </a: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»</a:t>
            </a:r>
          </a:p>
        </p:txBody>
      </p:sp>
      <p:sp>
        <p:nvSpPr>
          <p:cNvPr id="8" name="Google Shape;269;g76ac0318c9_0_375"/>
          <p:cNvSpPr txBox="1">
            <a:spLocks/>
          </p:cNvSpPr>
          <p:nvPr/>
        </p:nvSpPr>
        <p:spPr>
          <a:xfrm>
            <a:off x="4057903" y="5215862"/>
            <a:ext cx="4064001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«Навигатор добровольчества»</a:t>
            </a:r>
          </a:p>
        </p:txBody>
      </p:sp>
      <p:sp>
        <p:nvSpPr>
          <p:cNvPr id="9" name="Google Shape;269;g76ac0318c9_0_375"/>
          <p:cNvSpPr txBox="1">
            <a:spLocks/>
          </p:cNvSpPr>
          <p:nvPr/>
        </p:nvSpPr>
        <p:spPr>
          <a:xfrm>
            <a:off x="8121905" y="5215862"/>
            <a:ext cx="4070096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Проект </a:t>
            </a:r>
            <a:b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rajan Pro 3" panose="02020502050503020301" pitchFamily="18" charset="0"/>
              </a:rPr>
              <a:t>«Поэтический трамвай»</a:t>
            </a:r>
          </a:p>
        </p:txBody>
      </p:sp>
      <p:sp>
        <p:nvSpPr>
          <p:cNvPr id="10" name="Google Shape;269;g76ac0318c9_0_375"/>
          <p:cNvSpPr txBox="1">
            <a:spLocks/>
          </p:cNvSpPr>
          <p:nvPr/>
        </p:nvSpPr>
        <p:spPr>
          <a:xfrm>
            <a:off x="-12193" y="5816623"/>
            <a:ext cx="2528582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Сергей Горшкалев </a:t>
            </a:r>
            <a:b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(Санкт-Петербург)</a:t>
            </a:r>
          </a:p>
        </p:txBody>
      </p:sp>
      <p:sp>
        <p:nvSpPr>
          <p:cNvPr id="11" name="Google Shape;269;g76ac0318c9_0_375"/>
          <p:cNvSpPr txBox="1">
            <a:spLocks/>
          </p:cNvSpPr>
          <p:nvPr/>
        </p:nvSpPr>
        <p:spPr>
          <a:xfrm>
            <a:off x="4023233" y="5816623"/>
            <a:ext cx="3622987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Дарья Маковецкая </a:t>
            </a:r>
            <a:b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(Республика Карелия, Петрозаводск)</a:t>
            </a:r>
          </a:p>
        </p:txBody>
      </p:sp>
      <p:sp>
        <p:nvSpPr>
          <p:cNvPr id="12" name="Google Shape;269;g76ac0318c9_0_375"/>
          <p:cNvSpPr txBox="1">
            <a:spLocks/>
          </p:cNvSpPr>
          <p:nvPr/>
        </p:nvSpPr>
        <p:spPr>
          <a:xfrm>
            <a:off x="8134097" y="6032200"/>
            <a:ext cx="4103917" cy="43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5000"/>
              </a:lnSpc>
              <a:spcAft>
                <a:spcPts val="2100"/>
              </a:spcAft>
            </a:pP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</a:rPr>
              <a:t>Усольская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 городская централизованная библиотечная система, </a:t>
            </a:r>
            <a:b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</a:rPr>
              <a:t>Тютрина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 Ольга Андреевна </a:t>
            </a:r>
            <a:b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</a:rPr>
              <a:t>(Иркутская область, Усолье-Сибирское)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3167</TotalTime>
  <Words>1472</Words>
  <Application>Microsoft Office PowerPoint</Application>
  <PresentationFormat>Широкоэкранный</PresentationFormat>
  <Paragraphs>166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Colus</vt:lpstr>
      <vt:lpstr>Calibri</vt:lpstr>
      <vt:lpstr>Helvetica Neue</vt:lpstr>
      <vt:lpstr>Trajan Pro 3</vt:lpstr>
      <vt:lpstr>Myriad Pro</vt:lpstr>
      <vt:lpstr>Тема Office</vt:lpstr>
      <vt:lpstr>Презентация PowerPoint</vt:lpstr>
      <vt:lpstr>Презентация PowerPoint</vt:lpstr>
      <vt:lpstr>Как создавалось движение?</vt:lpstr>
      <vt:lpstr>Презентация PowerPoint</vt:lpstr>
      <vt:lpstr>Презентация PowerPoint</vt:lpstr>
      <vt:lpstr>РЕГИОНАЛЬНЫЕ СООБЩЕСТВА</vt:lpstr>
      <vt:lpstr>Региональное сообщество</vt:lpstr>
      <vt:lpstr>Всероссийский КОНКУРС ЛУЧШИХ ПРОЕКТОВ В СФЕРЕ КУЛЬТУРЫ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ИНФОРМАЦИОННОГО РЕСУРСА</vt:lpstr>
      <vt:lpstr>МЕТОДИЧЕСКОЕ И ИНФОРМАЦИОННОЕ СОПРОВОЖДЕНИЕ ПРОГРАММЫ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Назарова Анна</dc:creator>
  <cp:lastModifiedBy>Зоя Дурдина</cp:lastModifiedBy>
  <cp:revision>73</cp:revision>
  <dcterms:created xsi:type="dcterms:W3CDTF">2020-01-27T12:20:14Z</dcterms:created>
  <dcterms:modified xsi:type="dcterms:W3CDTF">2020-06-23T14:41:52Z</dcterms:modified>
</cp:coreProperties>
</file>